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139"/>
  </p:notesMasterIdLst>
  <p:sldIdLst>
    <p:sldId id="256" r:id="rId3"/>
    <p:sldId id="841" r:id="rId4"/>
    <p:sldId id="540" r:id="rId5"/>
    <p:sldId id="548" r:id="rId6"/>
    <p:sldId id="550" r:id="rId7"/>
    <p:sldId id="549" r:id="rId8"/>
    <p:sldId id="842" r:id="rId9"/>
    <p:sldId id="736" r:id="rId10"/>
    <p:sldId id="764" r:id="rId11"/>
    <p:sldId id="801" r:id="rId12"/>
    <p:sldId id="257" r:id="rId13"/>
    <p:sldId id="258" r:id="rId14"/>
    <p:sldId id="259" r:id="rId15"/>
    <p:sldId id="260" r:id="rId16"/>
    <p:sldId id="261" r:id="rId17"/>
    <p:sldId id="765" r:id="rId18"/>
    <p:sldId id="729" r:id="rId19"/>
    <p:sldId id="737" r:id="rId20"/>
    <p:sldId id="738" r:id="rId21"/>
    <p:sldId id="861" r:id="rId22"/>
    <p:sldId id="339" r:id="rId23"/>
    <p:sldId id="791" r:id="rId24"/>
    <p:sldId id="799" r:id="rId25"/>
    <p:sldId id="800" r:id="rId26"/>
    <p:sldId id="798" r:id="rId27"/>
    <p:sldId id="740" r:id="rId28"/>
    <p:sldId id="741" r:id="rId29"/>
    <p:sldId id="795" r:id="rId30"/>
    <p:sldId id="797" r:id="rId31"/>
    <p:sldId id="739" r:id="rId32"/>
    <p:sldId id="742" r:id="rId33"/>
    <p:sldId id="844" r:id="rId34"/>
    <p:sldId id="731" r:id="rId35"/>
    <p:sldId id="770" r:id="rId36"/>
    <p:sldId id="769" r:id="rId37"/>
    <p:sldId id="406" r:id="rId38"/>
    <p:sldId id="728" r:id="rId39"/>
    <p:sldId id="712" r:id="rId40"/>
    <p:sldId id="743" r:id="rId41"/>
    <p:sldId id="768" r:id="rId42"/>
    <p:sldId id="767" r:id="rId43"/>
    <p:sldId id="727" r:id="rId44"/>
    <p:sldId id="757" r:id="rId45"/>
    <p:sldId id="758" r:id="rId46"/>
    <p:sldId id="714" r:id="rId47"/>
    <p:sldId id="785" r:id="rId48"/>
    <p:sldId id="759" r:id="rId49"/>
    <p:sldId id="760" r:id="rId50"/>
    <p:sldId id="787" r:id="rId51"/>
    <p:sldId id="744" r:id="rId52"/>
    <p:sldId id="812" r:id="rId53"/>
    <p:sldId id="786" r:id="rId54"/>
    <p:sldId id="780" r:id="rId55"/>
    <p:sldId id="781" r:id="rId56"/>
    <p:sldId id="813" r:id="rId57"/>
    <p:sldId id="816" r:id="rId58"/>
    <p:sldId id="814" r:id="rId59"/>
    <p:sldId id="815" r:id="rId60"/>
    <p:sldId id="802" r:id="rId61"/>
    <p:sldId id="834" r:id="rId62"/>
    <p:sldId id="843" r:id="rId63"/>
    <p:sldId id="835" r:id="rId64"/>
    <p:sldId id="823" r:id="rId65"/>
    <p:sldId id="836" r:id="rId66"/>
    <p:sldId id="803" r:id="rId67"/>
    <p:sldId id="859" r:id="rId68"/>
    <p:sldId id="745" r:id="rId69"/>
    <p:sldId id="723" r:id="rId70"/>
    <p:sldId id="845" r:id="rId71"/>
    <p:sldId id="725" r:id="rId72"/>
    <p:sldId id="817" r:id="rId73"/>
    <p:sldId id="811" r:id="rId74"/>
    <p:sldId id="788" r:id="rId75"/>
    <p:sldId id="804" r:id="rId76"/>
    <p:sldId id="374" r:id="rId77"/>
    <p:sldId id="375" r:id="rId78"/>
    <p:sldId id="383" r:id="rId79"/>
    <p:sldId id="384" r:id="rId80"/>
    <p:sldId id="385" r:id="rId81"/>
    <p:sldId id="386" r:id="rId82"/>
    <p:sldId id="387" r:id="rId83"/>
    <p:sldId id="373" r:id="rId84"/>
    <p:sldId id="377" r:id="rId85"/>
    <p:sldId id="388" r:id="rId86"/>
    <p:sldId id="378" r:id="rId87"/>
    <p:sldId id="389" r:id="rId88"/>
    <p:sldId id="379" r:id="rId89"/>
    <p:sldId id="390" r:id="rId90"/>
    <p:sldId id="380" r:id="rId91"/>
    <p:sldId id="381" r:id="rId92"/>
    <p:sldId id="822" r:id="rId93"/>
    <p:sldId id="832" r:id="rId94"/>
    <p:sldId id="789" r:id="rId95"/>
    <p:sldId id="754" r:id="rId96"/>
    <p:sldId id="857" r:id="rId97"/>
    <p:sldId id="838" r:id="rId98"/>
    <p:sldId id="846" r:id="rId99"/>
    <p:sldId id="847" r:id="rId100"/>
    <p:sldId id="840" r:id="rId101"/>
    <p:sldId id="849" r:id="rId102"/>
    <p:sldId id="850" r:id="rId103"/>
    <p:sldId id="762" r:id="rId104"/>
    <p:sldId id="746" r:id="rId105"/>
    <p:sldId id="752" r:id="rId106"/>
    <p:sldId id="753" r:id="rId107"/>
    <p:sldId id="825" r:id="rId108"/>
    <p:sldId id="808" r:id="rId109"/>
    <p:sldId id="394" r:id="rId110"/>
    <p:sldId id="807" r:id="rId111"/>
    <p:sldId id="365" r:id="rId112"/>
    <p:sldId id="368" r:id="rId113"/>
    <p:sldId id="356" r:id="rId114"/>
    <p:sldId id="398" r:id="rId115"/>
    <p:sldId id="399" r:id="rId116"/>
    <p:sldId id="400" r:id="rId117"/>
    <p:sldId id="401" r:id="rId118"/>
    <p:sldId id="402" r:id="rId119"/>
    <p:sldId id="403" r:id="rId120"/>
    <p:sldId id="404" r:id="rId121"/>
    <p:sldId id="860" r:id="rId122"/>
    <p:sldId id="756" r:id="rId123"/>
    <p:sldId id="826" r:id="rId124"/>
    <p:sldId id="827" r:id="rId125"/>
    <p:sldId id="852" r:id="rId126"/>
    <p:sldId id="853" r:id="rId127"/>
    <p:sldId id="854" r:id="rId128"/>
    <p:sldId id="855" r:id="rId129"/>
    <p:sldId id="828" r:id="rId130"/>
    <p:sldId id="810" r:id="rId131"/>
    <p:sldId id="829" r:id="rId132"/>
    <p:sldId id="858" r:id="rId133"/>
    <p:sldId id="778" r:id="rId134"/>
    <p:sldId id="848" r:id="rId135"/>
    <p:sldId id="779" r:id="rId136"/>
    <p:sldId id="831" r:id="rId137"/>
    <p:sldId id="792"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lash Screen - Day 1" id="{454BAD01-6EF5-9A4F-920B-A9D293AADC1A}">
          <p14:sldIdLst>
            <p14:sldId id="256"/>
          </p14:sldIdLst>
        </p14:section>
        <p14:section name="Overview and Introduction" id="{18EC7D30-3D98-E343-8356-5245E215E2A4}">
          <p14:sldIdLst>
            <p14:sldId id="841"/>
            <p14:sldId id="540"/>
            <p14:sldId id="548"/>
            <p14:sldId id="550"/>
            <p14:sldId id="549"/>
            <p14:sldId id="842"/>
            <p14:sldId id="736"/>
            <p14:sldId id="764"/>
            <p14:sldId id="801"/>
          </p14:sldIdLst>
        </p14:section>
        <p14:section name="Agenda" id="{1ED1EAC6-6FB0-754C-BEAF-8AA652082B07}">
          <p14:sldIdLst>
            <p14:sldId id="257"/>
            <p14:sldId id="258"/>
            <p14:sldId id="259"/>
            <p14:sldId id="260"/>
            <p14:sldId id="261"/>
          </p14:sldIdLst>
        </p14:section>
        <p14:section name="Case Study BP Texas City" id="{B2577E05-EF8D-2B4A-95C0-389D4CA8D002}">
          <p14:sldIdLst>
            <p14:sldId id="765"/>
          </p14:sldIdLst>
        </p14:section>
        <p14:section name="Exercise 1 BP Texas City" id="{04A5F3C4-A91A-1F44-BF61-74AF164AD519}">
          <p14:sldIdLst>
            <p14:sldId id="729"/>
          </p14:sldIdLst>
        </p14:section>
        <p14:section name="Day 1 Morning Break 1" id="{F52F78FB-F6AA-9B4C-84DD-5B99C0029E67}">
          <p14:sldIdLst>
            <p14:sldId id="737"/>
          </p14:sldIdLst>
        </p14:section>
        <p14:section name="What is Asset Management" id="{59282D9F-8126-5B45-A6EB-4B96278ABD03}">
          <p14:sldIdLst>
            <p14:sldId id="738"/>
            <p14:sldId id="861"/>
            <p14:sldId id="339"/>
            <p14:sldId id="791"/>
            <p14:sldId id="799"/>
            <p14:sldId id="800"/>
            <p14:sldId id="798"/>
            <p14:sldId id="740"/>
            <p14:sldId id="741"/>
            <p14:sldId id="795"/>
            <p14:sldId id="797"/>
            <p14:sldId id="739"/>
            <p14:sldId id="742"/>
          </p14:sldIdLst>
        </p14:section>
        <p14:section name="The Why of Asset Management" id="{746BD537-DCC6-394D-9EDF-34EE55A8FCC7}">
          <p14:sldIdLst>
            <p14:sldId id="844"/>
            <p14:sldId id="731"/>
            <p14:sldId id="770"/>
            <p14:sldId id="769"/>
            <p14:sldId id="406"/>
            <p14:sldId id="728"/>
            <p14:sldId id="712"/>
            <p14:sldId id="743"/>
            <p14:sldId id="768"/>
            <p14:sldId id="767"/>
            <p14:sldId id="727"/>
            <p14:sldId id="757"/>
            <p14:sldId id="758"/>
          </p14:sldIdLst>
        </p14:section>
        <p14:section name="Exercise 2 - Your Why" id="{9EE0A2B5-690D-F642-B7B8-DD0343A8B702}">
          <p14:sldIdLst>
            <p14:sldId id="714"/>
          </p14:sldIdLst>
        </p14:section>
        <p14:section name="Day 1 Morning Break 2" id="{453DF09F-639C-B348-A1A6-600D3B78D561}">
          <p14:sldIdLst>
            <p14:sldId id="785"/>
          </p14:sldIdLst>
        </p14:section>
        <p14:section name="Exercise 3 - Role Discussion" id="{A1473B93-3785-8545-AEB7-01D1D5F10890}">
          <p14:sldIdLst>
            <p14:sldId id="759"/>
          </p14:sldIdLst>
        </p14:section>
        <p14:section name="Day 1 Lunch" id="{02F11428-F10C-A643-8DCB-5DF456A60FFC}">
          <p14:sldIdLst>
            <p14:sldId id="760"/>
          </p14:sldIdLst>
        </p14:section>
        <p14:section name="Excercise 4 - Vocabulary" id="{82F8294C-07BC-C34F-984B-31D3EC675A46}">
          <p14:sldIdLst>
            <p14:sldId id="787"/>
          </p14:sldIdLst>
        </p14:section>
        <p14:section name="Vocabulary of AM" id="{4F43BA89-1EB6-2848-A984-181BAB88B0F8}">
          <p14:sldIdLst>
            <p14:sldId id="744"/>
            <p14:sldId id="812"/>
            <p14:sldId id="786"/>
            <p14:sldId id="780"/>
            <p14:sldId id="781"/>
            <p14:sldId id="813"/>
            <p14:sldId id="816"/>
            <p14:sldId id="814"/>
            <p14:sldId id="815"/>
            <p14:sldId id="802"/>
            <p14:sldId id="834"/>
            <p14:sldId id="843"/>
            <p14:sldId id="835"/>
            <p14:sldId id="823"/>
            <p14:sldId id="836"/>
            <p14:sldId id="803"/>
          </p14:sldIdLst>
        </p14:section>
        <p14:section name="Day 1 Afternoon Break 1" id="{D1FC3E2A-16E7-4C13-ACE6-2339F7AC078C}">
          <p14:sldIdLst>
            <p14:sldId id="859"/>
          </p14:sldIdLst>
        </p14:section>
        <p14:section name="Integration of a Management System" id="{7C0759C4-0CF5-D84B-BD70-C835C964CC5E}">
          <p14:sldIdLst>
            <p14:sldId id="745"/>
            <p14:sldId id="723"/>
            <p14:sldId id="845"/>
            <p14:sldId id="725"/>
            <p14:sldId id="817"/>
            <p14:sldId id="811"/>
          </p14:sldIdLst>
        </p14:section>
        <p14:section name="Day 1 Afternoon Break 2" id="{DF042CD4-77AC-B740-8FDA-83A477B49985}">
          <p14:sldIdLst>
            <p14:sldId id="788"/>
          </p14:sldIdLst>
        </p14:section>
        <p14:section name="Management System Content" id="{9D4E2A4B-38E6-E44D-82E5-214271FDE856}">
          <p14:sldIdLst>
            <p14:sldId id="804"/>
            <p14:sldId id="374"/>
            <p14:sldId id="375"/>
            <p14:sldId id="383"/>
            <p14:sldId id="384"/>
            <p14:sldId id="385"/>
            <p14:sldId id="386"/>
            <p14:sldId id="387"/>
            <p14:sldId id="373"/>
            <p14:sldId id="377"/>
            <p14:sldId id="388"/>
            <p14:sldId id="378"/>
            <p14:sldId id="389"/>
            <p14:sldId id="379"/>
            <p14:sldId id="390"/>
            <p14:sldId id="380"/>
            <p14:sldId id="381"/>
            <p14:sldId id="822"/>
          </p14:sldIdLst>
        </p14:section>
        <p14:section name="Exercise 5 - Sample Management System" id="{7F7964E1-E5EB-BC42-99E4-68B37A885B93}">
          <p14:sldIdLst>
            <p14:sldId id="832"/>
          </p14:sldIdLst>
        </p14:section>
        <p14:section name="Day 1 Learning Intention and Objective Review" id="{D462ECC9-6A52-154B-9FB8-B60D39EE8549}">
          <p14:sldIdLst>
            <p14:sldId id="789"/>
          </p14:sldIdLst>
        </p14:section>
        <p14:section name="End of Day 1" id="{807411B1-41DC-4146-BB00-4D7FC45176EB}">
          <p14:sldIdLst>
            <p14:sldId id="754"/>
          </p14:sldIdLst>
        </p14:section>
        <p14:section name="Day 2" id="{56508637-0917-2242-A0D8-27DCE0CE5AD7}">
          <p14:sldIdLst>
            <p14:sldId id="857"/>
            <p14:sldId id="838"/>
            <p14:sldId id="846"/>
            <p14:sldId id="847"/>
            <p14:sldId id="840"/>
          </p14:sldIdLst>
        </p14:section>
        <p14:section name="Previous Day Review and Reflect" id="{434046C8-F985-2543-9D70-74C9C23B2C38}">
          <p14:sldIdLst>
            <p14:sldId id="849"/>
            <p14:sldId id="850"/>
          </p14:sldIdLst>
        </p14:section>
        <p14:section name="Theories of Asset Management" id="{823144DC-E24C-034C-9962-5E2F875A133A}">
          <p14:sldIdLst>
            <p14:sldId id="762"/>
            <p14:sldId id="746"/>
            <p14:sldId id="752"/>
            <p14:sldId id="753"/>
          </p14:sldIdLst>
        </p14:section>
        <p14:section name="Day 2 Morning Break" id="{E9EC1F0B-25A0-CA44-94CB-7A364972EE4B}">
          <p14:sldIdLst>
            <p14:sldId id="825"/>
          </p14:sldIdLst>
        </p14:section>
        <p14:section name="Lines of Sight" id="{6FD2FE2A-BF2F-1748-8800-6B891A7BF4E7}">
          <p14:sldIdLst>
            <p14:sldId id="808"/>
            <p14:sldId id="394"/>
            <p14:sldId id="807"/>
            <p14:sldId id="365"/>
            <p14:sldId id="368"/>
            <p14:sldId id="356"/>
            <p14:sldId id="398"/>
            <p14:sldId id="399"/>
            <p14:sldId id="400"/>
            <p14:sldId id="401"/>
            <p14:sldId id="402"/>
            <p14:sldId id="403"/>
            <p14:sldId id="404"/>
          </p14:sldIdLst>
        </p14:section>
        <p14:section name="Day 2 Morning Break 2" id="{BBE4038A-5DEF-4215-B7D8-FF8B128851DE}">
          <p14:sldIdLst>
            <p14:sldId id="860"/>
          </p14:sldIdLst>
        </p14:section>
        <p14:section name="Exercise 6 Asset Replacement" id="{C854B22C-30ED-2F48-9D03-D0C21BC3EFBD}">
          <p14:sldIdLst>
            <p14:sldId id="756"/>
          </p14:sldIdLst>
        </p14:section>
        <p14:section name="Day 2 Morning Break 3" id="{27B9AD00-B8A6-EF4F-BD97-512275922965}">
          <p14:sldIdLst>
            <p14:sldId id="826"/>
          </p14:sldIdLst>
        </p14:section>
        <p14:section name="Report Back on Asset Replacement" id="{074B3010-88FE-044C-B46B-2B637D17DF8E}">
          <p14:sldIdLst>
            <p14:sldId id="827"/>
            <p14:sldId id="852"/>
            <p14:sldId id="853"/>
            <p14:sldId id="854"/>
            <p14:sldId id="855"/>
          </p14:sldIdLst>
        </p14:section>
        <p14:section name="Day 2 Lunch" id="{2FF6F548-FE88-2B49-A818-D2D3221ACCC3}">
          <p14:sldIdLst>
            <p14:sldId id="828"/>
          </p14:sldIdLst>
        </p14:section>
        <p14:section name="Open Mic - Case Studies" id="{38C17DF7-FFA9-6341-8BF6-9F47CCB86BC0}">
          <p14:sldIdLst>
            <p14:sldId id="810"/>
          </p14:sldIdLst>
        </p14:section>
        <p14:section name="Day 2 Afternoon Break" id="{9DD3462D-58BC-E345-8213-25550A67FA37}">
          <p14:sldIdLst>
            <p14:sldId id="829"/>
          </p14:sldIdLst>
        </p14:section>
        <p14:section name="Snakes and Ladders" id="{279392ED-5446-8F47-9404-89D10CE74462}">
          <p14:sldIdLst>
            <p14:sldId id="858"/>
            <p14:sldId id="778"/>
            <p14:sldId id="848"/>
            <p14:sldId id="779"/>
          </p14:sldIdLst>
        </p14:section>
        <p14:section name="Learning Objective" id="{D93894DD-1BF3-C948-A305-A20302116842}">
          <p14:sldIdLst>
            <p14:sldId id="831"/>
          </p14:sldIdLst>
        </p14:section>
        <p14:section name="End of Day 2" id="{6E567BE4-6762-B047-878F-DDDC92C8DC95}">
          <p14:sldIdLst>
            <p14:sldId id="7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FC9"/>
    <a:srgbClr val="FF66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54" autoAdjust="0"/>
    <p:restoredTop sz="84972"/>
  </p:normalViewPr>
  <p:slideViewPr>
    <p:cSldViewPr snapToGrid="0">
      <p:cViewPr varScale="1">
        <p:scale>
          <a:sx n="104" d="100"/>
          <a:sy n="104" d="100"/>
        </p:scale>
        <p:origin x="416" y="200"/>
      </p:cViewPr>
      <p:guideLst/>
    </p:cSldViewPr>
  </p:slideViewPr>
  <p:outlineViewPr>
    <p:cViewPr>
      <p:scale>
        <a:sx n="33" d="100"/>
        <a:sy n="33" d="100"/>
      </p:scale>
      <p:origin x="0" y="-75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E9D269-1676-4950-9052-5410C2DF6D06}" type="doc">
      <dgm:prSet loTypeId="urn:microsoft.com/office/officeart/2005/8/layout/chevron1" loCatId="process" qsTypeId="urn:microsoft.com/office/officeart/2005/8/quickstyle/simple1" qsCatId="simple" csTypeId="urn:microsoft.com/office/officeart/2005/8/colors/accent1_2" csCatId="accent1" phldr="1"/>
      <dgm:spPr/>
    </dgm:pt>
    <dgm:pt modelId="{470914D0-D074-44A1-93A9-AC93B07698F6}">
      <dgm:prSet phldrT="[Text]"/>
      <dgm:spPr/>
      <dgm:t>
        <a:bodyPr/>
        <a:lstStyle/>
        <a:p>
          <a:r>
            <a:rPr lang="en-US" dirty="0"/>
            <a:t>Year 1</a:t>
          </a:r>
        </a:p>
      </dgm:t>
    </dgm:pt>
    <dgm:pt modelId="{3206B807-CDFC-429C-9DFC-F3CD239D781C}" type="parTrans" cxnId="{8CFA79FC-4697-43B7-B042-38152B7AEB1C}">
      <dgm:prSet/>
      <dgm:spPr/>
      <dgm:t>
        <a:bodyPr/>
        <a:lstStyle/>
        <a:p>
          <a:endParaRPr lang="en-US"/>
        </a:p>
      </dgm:t>
    </dgm:pt>
    <dgm:pt modelId="{2CA49ADB-26C2-411D-8512-9F4C558F0170}" type="sibTrans" cxnId="{8CFA79FC-4697-43B7-B042-38152B7AEB1C}">
      <dgm:prSet/>
      <dgm:spPr/>
      <dgm:t>
        <a:bodyPr/>
        <a:lstStyle/>
        <a:p>
          <a:endParaRPr lang="en-US"/>
        </a:p>
      </dgm:t>
    </dgm:pt>
    <dgm:pt modelId="{924385C3-6C40-4F95-B7D3-5CB69925A2D5}">
      <dgm:prSet phldrT="[Text]"/>
      <dgm:spPr/>
      <dgm:t>
        <a:bodyPr/>
        <a:lstStyle/>
        <a:p>
          <a:r>
            <a:rPr lang="en-US" dirty="0"/>
            <a:t>Year 2</a:t>
          </a:r>
        </a:p>
      </dgm:t>
    </dgm:pt>
    <dgm:pt modelId="{31ADC93F-7354-4DD3-A9A9-3D03B6BCD3AF}" type="parTrans" cxnId="{139CB8C2-30A3-4A88-8839-1F9ED7A1BD7F}">
      <dgm:prSet/>
      <dgm:spPr/>
      <dgm:t>
        <a:bodyPr/>
        <a:lstStyle/>
        <a:p>
          <a:endParaRPr lang="en-US"/>
        </a:p>
      </dgm:t>
    </dgm:pt>
    <dgm:pt modelId="{ED6D0CE6-209D-4875-972B-EB3E4234B71D}" type="sibTrans" cxnId="{139CB8C2-30A3-4A88-8839-1F9ED7A1BD7F}">
      <dgm:prSet/>
      <dgm:spPr/>
      <dgm:t>
        <a:bodyPr/>
        <a:lstStyle/>
        <a:p>
          <a:endParaRPr lang="en-US"/>
        </a:p>
      </dgm:t>
    </dgm:pt>
    <dgm:pt modelId="{FA345966-D14F-4D31-AF01-76299A74F7D4}">
      <dgm:prSet phldrT="[Text]"/>
      <dgm:spPr/>
      <dgm:t>
        <a:bodyPr/>
        <a:lstStyle/>
        <a:p>
          <a:r>
            <a:rPr lang="en-US" dirty="0"/>
            <a:t>Year 3</a:t>
          </a:r>
        </a:p>
      </dgm:t>
    </dgm:pt>
    <dgm:pt modelId="{CF6C899A-187B-4845-991C-50589DDBB448}" type="parTrans" cxnId="{602E0A1A-7AB9-43D8-BBFD-DFA970F13147}">
      <dgm:prSet/>
      <dgm:spPr/>
      <dgm:t>
        <a:bodyPr/>
        <a:lstStyle/>
        <a:p>
          <a:endParaRPr lang="en-US"/>
        </a:p>
      </dgm:t>
    </dgm:pt>
    <dgm:pt modelId="{D61E5DCD-9B0B-4530-A943-CCB607E500B0}" type="sibTrans" cxnId="{602E0A1A-7AB9-43D8-BBFD-DFA970F13147}">
      <dgm:prSet/>
      <dgm:spPr/>
      <dgm:t>
        <a:bodyPr/>
        <a:lstStyle/>
        <a:p>
          <a:endParaRPr lang="en-US"/>
        </a:p>
      </dgm:t>
    </dgm:pt>
    <dgm:pt modelId="{F7193671-AF25-4DCE-851B-605297463B62}">
      <dgm:prSet phldrT="[Text]"/>
      <dgm:spPr/>
      <dgm:t>
        <a:bodyPr/>
        <a:lstStyle/>
        <a:p>
          <a:r>
            <a:rPr lang="en-US" dirty="0"/>
            <a:t>Year 4</a:t>
          </a:r>
        </a:p>
      </dgm:t>
    </dgm:pt>
    <dgm:pt modelId="{24EF31EF-D3C2-4F45-994B-70B3F173F9C1}" type="parTrans" cxnId="{17265D5A-CABD-4A96-9971-B6437124871A}">
      <dgm:prSet/>
      <dgm:spPr/>
      <dgm:t>
        <a:bodyPr/>
        <a:lstStyle/>
        <a:p>
          <a:endParaRPr lang="en-US"/>
        </a:p>
      </dgm:t>
    </dgm:pt>
    <dgm:pt modelId="{E7E6272F-FE97-4309-B531-316B7E53E22E}" type="sibTrans" cxnId="{17265D5A-CABD-4A96-9971-B6437124871A}">
      <dgm:prSet/>
      <dgm:spPr/>
      <dgm:t>
        <a:bodyPr/>
        <a:lstStyle/>
        <a:p>
          <a:endParaRPr lang="en-US"/>
        </a:p>
      </dgm:t>
    </dgm:pt>
    <dgm:pt modelId="{088E1950-CE38-4F91-B50D-D197E68DF5BD}">
      <dgm:prSet phldrT="[Text]"/>
      <dgm:spPr/>
      <dgm:t>
        <a:bodyPr/>
        <a:lstStyle/>
        <a:p>
          <a:r>
            <a:rPr lang="en-US" dirty="0"/>
            <a:t>Year 5</a:t>
          </a:r>
        </a:p>
      </dgm:t>
    </dgm:pt>
    <dgm:pt modelId="{EF7C5510-DE1D-416E-9E79-37EAAB1C7DC5}" type="parTrans" cxnId="{C1FE4D06-3C89-45F4-9782-6E99DB1E1A73}">
      <dgm:prSet/>
      <dgm:spPr/>
      <dgm:t>
        <a:bodyPr/>
        <a:lstStyle/>
        <a:p>
          <a:endParaRPr lang="en-US"/>
        </a:p>
      </dgm:t>
    </dgm:pt>
    <dgm:pt modelId="{F934CFDA-DA3D-46CF-B494-ECD16004D374}" type="sibTrans" cxnId="{C1FE4D06-3C89-45F4-9782-6E99DB1E1A73}">
      <dgm:prSet/>
      <dgm:spPr/>
      <dgm:t>
        <a:bodyPr/>
        <a:lstStyle/>
        <a:p>
          <a:endParaRPr lang="en-US"/>
        </a:p>
      </dgm:t>
    </dgm:pt>
    <dgm:pt modelId="{5DDCBD99-820C-4FDB-90E3-36EFC59BDC91}">
      <dgm:prSet phldrT="[Text]"/>
      <dgm:spPr/>
      <dgm:t>
        <a:bodyPr/>
        <a:lstStyle/>
        <a:p>
          <a:r>
            <a:rPr lang="en-US" dirty="0"/>
            <a:t>Year 6</a:t>
          </a:r>
        </a:p>
      </dgm:t>
    </dgm:pt>
    <dgm:pt modelId="{026C9CD3-B72C-4B36-B915-8E74CE592B3C}" type="parTrans" cxnId="{9F178F4F-FBC1-46CD-A261-1256AC1A1B88}">
      <dgm:prSet/>
      <dgm:spPr/>
      <dgm:t>
        <a:bodyPr/>
        <a:lstStyle/>
        <a:p>
          <a:endParaRPr lang="en-US"/>
        </a:p>
      </dgm:t>
    </dgm:pt>
    <dgm:pt modelId="{01B561F3-1C7A-483C-8E49-B2700673C84B}" type="sibTrans" cxnId="{9F178F4F-FBC1-46CD-A261-1256AC1A1B88}">
      <dgm:prSet/>
      <dgm:spPr/>
      <dgm:t>
        <a:bodyPr/>
        <a:lstStyle/>
        <a:p>
          <a:endParaRPr lang="en-US"/>
        </a:p>
      </dgm:t>
    </dgm:pt>
    <dgm:pt modelId="{2922791C-AA46-4367-B3B5-98B50AC01BE9}">
      <dgm:prSet phldrT="[Text]"/>
      <dgm:spPr/>
      <dgm:t>
        <a:bodyPr/>
        <a:lstStyle/>
        <a:p>
          <a:r>
            <a:rPr lang="en-US" dirty="0"/>
            <a:t>Year 7</a:t>
          </a:r>
        </a:p>
      </dgm:t>
    </dgm:pt>
    <dgm:pt modelId="{61868592-F4CD-4508-A463-DACD1E6D812A}" type="parTrans" cxnId="{2225CFAA-CB54-4DF9-8DE7-C567B492C5FB}">
      <dgm:prSet/>
      <dgm:spPr/>
      <dgm:t>
        <a:bodyPr/>
        <a:lstStyle/>
        <a:p>
          <a:endParaRPr lang="en-US"/>
        </a:p>
      </dgm:t>
    </dgm:pt>
    <dgm:pt modelId="{00078836-CCF1-4CA1-A8CD-015CA0413D4A}" type="sibTrans" cxnId="{2225CFAA-CB54-4DF9-8DE7-C567B492C5FB}">
      <dgm:prSet/>
      <dgm:spPr/>
      <dgm:t>
        <a:bodyPr/>
        <a:lstStyle/>
        <a:p>
          <a:endParaRPr lang="en-US"/>
        </a:p>
      </dgm:t>
    </dgm:pt>
    <dgm:pt modelId="{793EAF67-D8E4-448F-8517-C1CF7164FFFF}">
      <dgm:prSet phldrT="[Text]"/>
      <dgm:spPr/>
      <dgm:t>
        <a:bodyPr/>
        <a:lstStyle/>
        <a:p>
          <a:r>
            <a:rPr lang="en-US" dirty="0"/>
            <a:t>Year 8</a:t>
          </a:r>
        </a:p>
      </dgm:t>
    </dgm:pt>
    <dgm:pt modelId="{41ED3542-E7C4-495A-8064-EB32B0564ABC}" type="parTrans" cxnId="{81C4C132-BACF-4EC4-A1DE-35DB7F331C52}">
      <dgm:prSet/>
      <dgm:spPr/>
      <dgm:t>
        <a:bodyPr/>
        <a:lstStyle/>
        <a:p>
          <a:endParaRPr lang="en-US"/>
        </a:p>
      </dgm:t>
    </dgm:pt>
    <dgm:pt modelId="{FB7FF50D-5875-433E-A396-D437CAF0F725}" type="sibTrans" cxnId="{81C4C132-BACF-4EC4-A1DE-35DB7F331C52}">
      <dgm:prSet/>
      <dgm:spPr/>
      <dgm:t>
        <a:bodyPr/>
        <a:lstStyle/>
        <a:p>
          <a:endParaRPr lang="en-US"/>
        </a:p>
      </dgm:t>
    </dgm:pt>
    <dgm:pt modelId="{74783446-696C-430F-8463-98C45B04495F}">
      <dgm:prSet phldrT="[Text]"/>
      <dgm:spPr/>
      <dgm:t>
        <a:bodyPr/>
        <a:lstStyle/>
        <a:p>
          <a:r>
            <a:rPr lang="en-US" dirty="0"/>
            <a:t>Year 9</a:t>
          </a:r>
        </a:p>
      </dgm:t>
    </dgm:pt>
    <dgm:pt modelId="{8B1F4790-86CD-4227-B46C-06DA07BDB0CA}" type="parTrans" cxnId="{742A9072-7306-4392-BA1C-15C114BF7540}">
      <dgm:prSet/>
      <dgm:spPr/>
      <dgm:t>
        <a:bodyPr/>
        <a:lstStyle/>
        <a:p>
          <a:endParaRPr lang="en-US"/>
        </a:p>
      </dgm:t>
    </dgm:pt>
    <dgm:pt modelId="{5AF6EF75-A078-48A3-A836-0F2F86178FC4}" type="sibTrans" cxnId="{742A9072-7306-4392-BA1C-15C114BF7540}">
      <dgm:prSet/>
      <dgm:spPr/>
      <dgm:t>
        <a:bodyPr/>
        <a:lstStyle/>
        <a:p>
          <a:endParaRPr lang="en-US"/>
        </a:p>
      </dgm:t>
    </dgm:pt>
    <dgm:pt modelId="{CA58B37E-ED7E-4E5A-977F-495DCED01108}">
      <dgm:prSet phldrT="[Text]"/>
      <dgm:spPr/>
      <dgm:t>
        <a:bodyPr/>
        <a:lstStyle/>
        <a:p>
          <a:r>
            <a:rPr lang="en-US" dirty="0"/>
            <a:t>Year 10</a:t>
          </a:r>
        </a:p>
      </dgm:t>
    </dgm:pt>
    <dgm:pt modelId="{D604E3A5-3CE4-47A5-A915-A8AF86907760}" type="parTrans" cxnId="{34494370-20E1-4A0E-AE28-F770EC3200C3}">
      <dgm:prSet/>
      <dgm:spPr/>
      <dgm:t>
        <a:bodyPr/>
        <a:lstStyle/>
        <a:p>
          <a:endParaRPr lang="en-US"/>
        </a:p>
      </dgm:t>
    </dgm:pt>
    <dgm:pt modelId="{842363E2-EAE6-4878-B6CE-D277AD88275D}" type="sibTrans" cxnId="{34494370-20E1-4A0E-AE28-F770EC3200C3}">
      <dgm:prSet/>
      <dgm:spPr/>
      <dgm:t>
        <a:bodyPr/>
        <a:lstStyle/>
        <a:p>
          <a:endParaRPr lang="en-US"/>
        </a:p>
      </dgm:t>
    </dgm:pt>
    <dgm:pt modelId="{57BF3A90-8771-4B6E-AEA7-0EBFDDEFE94A}">
      <dgm:prSet phldrT="[Text]"/>
      <dgm:spPr/>
      <dgm:t>
        <a:bodyPr/>
        <a:lstStyle/>
        <a:p>
          <a:r>
            <a:rPr lang="en-US" dirty="0"/>
            <a:t>End of Life</a:t>
          </a:r>
        </a:p>
      </dgm:t>
    </dgm:pt>
    <dgm:pt modelId="{D33EE174-E237-488D-9895-D288F81DE045}" type="parTrans" cxnId="{E53BAE26-17A5-41EC-85A3-1B1677EA68F7}">
      <dgm:prSet/>
      <dgm:spPr/>
      <dgm:t>
        <a:bodyPr/>
        <a:lstStyle/>
        <a:p>
          <a:endParaRPr lang="en-US"/>
        </a:p>
      </dgm:t>
    </dgm:pt>
    <dgm:pt modelId="{D4A73D39-76FB-449C-8273-FEAF61B45751}" type="sibTrans" cxnId="{E53BAE26-17A5-41EC-85A3-1B1677EA68F7}">
      <dgm:prSet/>
      <dgm:spPr/>
      <dgm:t>
        <a:bodyPr/>
        <a:lstStyle/>
        <a:p>
          <a:endParaRPr lang="en-US"/>
        </a:p>
      </dgm:t>
    </dgm:pt>
    <dgm:pt modelId="{1DD8F4B0-B489-4319-A385-662DAE0AAEA1}" type="pres">
      <dgm:prSet presAssocID="{49E9D269-1676-4950-9052-5410C2DF6D06}" presName="Name0" presStyleCnt="0">
        <dgm:presLayoutVars>
          <dgm:dir/>
          <dgm:animLvl val="lvl"/>
          <dgm:resizeHandles val="exact"/>
        </dgm:presLayoutVars>
      </dgm:prSet>
      <dgm:spPr/>
    </dgm:pt>
    <dgm:pt modelId="{AE2407A9-3AEC-4FF7-941C-E56A37B81F43}" type="pres">
      <dgm:prSet presAssocID="{470914D0-D074-44A1-93A9-AC93B07698F6}" presName="parTxOnly" presStyleLbl="node1" presStyleIdx="0" presStyleCnt="11">
        <dgm:presLayoutVars>
          <dgm:chMax val="0"/>
          <dgm:chPref val="0"/>
          <dgm:bulletEnabled val="1"/>
        </dgm:presLayoutVars>
      </dgm:prSet>
      <dgm:spPr/>
    </dgm:pt>
    <dgm:pt modelId="{297C5BEC-7EAE-4F37-AB38-E9736B9C5C76}" type="pres">
      <dgm:prSet presAssocID="{2CA49ADB-26C2-411D-8512-9F4C558F0170}" presName="parTxOnlySpace" presStyleCnt="0"/>
      <dgm:spPr/>
    </dgm:pt>
    <dgm:pt modelId="{C965BF68-F4EC-481C-AEFE-B08910C586E0}" type="pres">
      <dgm:prSet presAssocID="{924385C3-6C40-4F95-B7D3-5CB69925A2D5}" presName="parTxOnly" presStyleLbl="node1" presStyleIdx="1" presStyleCnt="11">
        <dgm:presLayoutVars>
          <dgm:chMax val="0"/>
          <dgm:chPref val="0"/>
          <dgm:bulletEnabled val="1"/>
        </dgm:presLayoutVars>
      </dgm:prSet>
      <dgm:spPr/>
    </dgm:pt>
    <dgm:pt modelId="{9C8609C8-44B3-40BA-A645-811BCCBF887E}" type="pres">
      <dgm:prSet presAssocID="{ED6D0CE6-209D-4875-972B-EB3E4234B71D}" presName="parTxOnlySpace" presStyleCnt="0"/>
      <dgm:spPr/>
    </dgm:pt>
    <dgm:pt modelId="{4F2ABD4D-65AB-4FF4-9B89-EC16C7E7E34E}" type="pres">
      <dgm:prSet presAssocID="{FA345966-D14F-4D31-AF01-76299A74F7D4}" presName="parTxOnly" presStyleLbl="node1" presStyleIdx="2" presStyleCnt="11">
        <dgm:presLayoutVars>
          <dgm:chMax val="0"/>
          <dgm:chPref val="0"/>
          <dgm:bulletEnabled val="1"/>
        </dgm:presLayoutVars>
      </dgm:prSet>
      <dgm:spPr/>
    </dgm:pt>
    <dgm:pt modelId="{814E03E5-B681-4DE4-8399-87CB72CC4CF9}" type="pres">
      <dgm:prSet presAssocID="{D61E5DCD-9B0B-4530-A943-CCB607E500B0}" presName="parTxOnlySpace" presStyleCnt="0"/>
      <dgm:spPr/>
    </dgm:pt>
    <dgm:pt modelId="{77E44006-9802-439E-BEE9-C29BDECF6B62}" type="pres">
      <dgm:prSet presAssocID="{F7193671-AF25-4DCE-851B-605297463B62}" presName="parTxOnly" presStyleLbl="node1" presStyleIdx="3" presStyleCnt="11">
        <dgm:presLayoutVars>
          <dgm:chMax val="0"/>
          <dgm:chPref val="0"/>
          <dgm:bulletEnabled val="1"/>
        </dgm:presLayoutVars>
      </dgm:prSet>
      <dgm:spPr/>
    </dgm:pt>
    <dgm:pt modelId="{891E4EB7-98F0-4012-86E5-9DB129B47485}" type="pres">
      <dgm:prSet presAssocID="{E7E6272F-FE97-4309-B531-316B7E53E22E}" presName="parTxOnlySpace" presStyleCnt="0"/>
      <dgm:spPr/>
    </dgm:pt>
    <dgm:pt modelId="{765AD75F-6B1A-4FE8-9056-CCF4EFBF5FAE}" type="pres">
      <dgm:prSet presAssocID="{088E1950-CE38-4F91-B50D-D197E68DF5BD}" presName="parTxOnly" presStyleLbl="node1" presStyleIdx="4" presStyleCnt="11">
        <dgm:presLayoutVars>
          <dgm:chMax val="0"/>
          <dgm:chPref val="0"/>
          <dgm:bulletEnabled val="1"/>
        </dgm:presLayoutVars>
      </dgm:prSet>
      <dgm:spPr/>
    </dgm:pt>
    <dgm:pt modelId="{0A63585F-E497-4FF3-8A7C-6790A7691AC9}" type="pres">
      <dgm:prSet presAssocID="{F934CFDA-DA3D-46CF-B494-ECD16004D374}" presName="parTxOnlySpace" presStyleCnt="0"/>
      <dgm:spPr/>
    </dgm:pt>
    <dgm:pt modelId="{EBA4365C-B88F-4031-9FB7-972EB0FF8DE7}" type="pres">
      <dgm:prSet presAssocID="{5DDCBD99-820C-4FDB-90E3-36EFC59BDC91}" presName="parTxOnly" presStyleLbl="node1" presStyleIdx="5" presStyleCnt="11">
        <dgm:presLayoutVars>
          <dgm:chMax val="0"/>
          <dgm:chPref val="0"/>
          <dgm:bulletEnabled val="1"/>
        </dgm:presLayoutVars>
      </dgm:prSet>
      <dgm:spPr/>
    </dgm:pt>
    <dgm:pt modelId="{B1C6C61B-2741-4734-A6F6-6B6CFE3174A6}" type="pres">
      <dgm:prSet presAssocID="{01B561F3-1C7A-483C-8E49-B2700673C84B}" presName="parTxOnlySpace" presStyleCnt="0"/>
      <dgm:spPr/>
    </dgm:pt>
    <dgm:pt modelId="{ECFA21C9-E43E-4E65-99C8-EFA8F30AE98C}" type="pres">
      <dgm:prSet presAssocID="{2922791C-AA46-4367-B3B5-98B50AC01BE9}" presName="parTxOnly" presStyleLbl="node1" presStyleIdx="6" presStyleCnt="11">
        <dgm:presLayoutVars>
          <dgm:chMax val="0"/>
          <dgm:chPref val="0"/>
          <dgm:bulletEnabled val="1"/>
        </dgm:presLayoutVars>
      </dgm:prSet>
      <dgm:spPr/>
    </dgm:pt>
    <dgm:pt modelId="{952DDF51-E9D8-47DD-BDBF-C19DF08D29E6}" type="pres">
      <dgm:prSet presAssocID="{00078836-CCF1-4CA1-A8CD-015CA0413D4A}" presName="parTxOnlySpace" presStyleCnt="0"/>
      <dgm:spPr/>
    </dgm:pt>
    <dgm:pt modelId="{97FC1672-8492-4AA4-ADAD-7CAA5C587902}" type="pres">
      <dgm:prSet presAssocID="{793EAF67-D8E4-448F-8517-C1CF7164FFFF}" presName="parTxOnly" presStyleLbl="node1" presStyleIdx="7" presStyleCnt="11">
        <dgm:presLayoutVars>
          <dgm:chMax val="0"/>
          <dgm:chPref val="0"/>
          <dgm:bulletEnabled val="1"/>
        </dgm:presLayoutVars>
      </dgm:prSet>
      <dgm:spPr/>
    </dgm:pt>
    <dgm:pt modelId="{913270FF-71E3-450F-AFE0-6625A0353C37}" type="pres">
      <dgm:prSet presAssocID="{FB7FF50D-5875-433E-A396-D437CAF0F725}" presName="parTxOnlySpace" presStyleCnt="0"/>
      <dgm:spPr/>
    </dgm:pt>
    <dgm:pt modelId="{97A6BEE6-088A-497A-8F4C-B0752D4A5300}" type="pres">
      <dgm:prSet presAssocID="{74783446-696C-430F-8463-98C45B04495F}" presName="parTxOnly" presStyleLbl="node1" presStyleIdx="8" presStyleCnt="11">
        <dgm:presLayoutVars>
          <dgm:chMax val="0"/>
          <dgm:chPref val="0"/>
          <dgm:bulletEnabled val="1"/>
        </dgm:presLayoutVars>
      </dgm:prSet>
      <dgm:spPr/>
    </dgm:pt>
    <dgm:pt modelId="{3E460A17-98FB-4247-B0F7-36AD29C9CCDD}" type="pres">
      <dgm:prSet presAssocID="{5AF6EF75-A078-48A3-A836-0F2F86178FC4}" presName="parTxOnlySpace" presStyleCnt="0"/>
      <dgm:spPr/>
    </dgm:pt>
    <dgm:pt modelId="{56481919-0949-43BB-9C84-C12A9F7745C6}" type="pres">
      <dgm:prSet presAssocID="{CA58B37E-ED7E-4E5A-977F-495DCED01108}" presName="parTxOnly" presStyleLbl="node1" presStyleIdx="9" presStyleCnt="11">
        <dgm:presLayoutVars>
          <dgm:chMax val="0"/>
          <dgm:chPref val="0"/>
          <dgm:bulletEnabled val="1"/>
        </dgm:presLayoutVars>
      </dgm:prSet>
      <dgm:spPr/>
    </dgm:pt>
    <dgm:pt modelId="{EB836124-AD3C-43A6-B8E1-D38D648373A5}" type="pres">
      <dgm:prSet presAssocID="{842363E2-EAE6-4878-B6CE-D277AD88275D}" presName="parTxOnlySpace" presStyleCnt="0"/>
      <dgm:spPr/>
    </dgm:pt>
    <dgm:pt modelId="{AC140320-AD8F-4F5D-BEB2-43CD778BCCB0}" type="pres">
      <dgm:prSet presAssocID="{57BF3A90-8771-4B6E-AEA7-0EBFDDEFE94A}" presName="parTxOnly" presStyleLbl="node1" presStyleIdx="10" presStyleCnt="11">
        <dgm:presLayoutVars>
          <dgm:chMax val="0"/>
          <dgm:chPref val="0"/>
          <dgm:bulletEnabled val="1"/>
        </dgm:presLayoutVars>
      </dgm:prSet>
      <dgm:spPr/>
    </dgm:pt>
  </dgm:ptLst>
  <dgm:cxnLst>
    <dgm:cxn modelId="{C1FE4D06-3C89-45F4-9782-6E99DB1E1A73}" srcId="{49E9D269-1676-4950-9052-5410C2DF6D06}" destId="{088E1950-CE38-4F91-B50D-D197E68DF5BD}" srcOrd="4" destOrd="0" parTransId="{EF7C5510-DE1D-416E-9E79-37EAAB1C7DC5}" sibTransId="{F934CFDA-DA3D-46CF-B494-ECD16004D374}"/>
    <dgm:cxn modelId="{602E0A1A-7AB9-43D8-BBFD-DFA970F13147}" srcId="{49E9D269-1676-4950-9052-5410C2DF6D06}" destId="{FA345966-D14F-4D31-AF01-76299A74F7D4}" srcOrd="2" destOrd="0" parTransId="{CF6C899A-187B-4845-991C-50589DDBB448}" sibTransId="{D61E5DCD-9B0B-4530-A943-CCB607E500B0}"/>
    <dgm:cxn modelId="{E53BAE26-17A5-41EC-85A3-1B1677EA68F7}" srcId="{49E9D269-1676-4950-9052-5410C2DF6D06}" destId="{57BF3A90-8771-4B6E-AEA7-0EBFDDEFE94A}" srcOrd="10" destOrd="0" parTransId="{D33EE174-E237-488D-9895-D288F81DE045}" sibTransId="{D4A73D39-76FB-449C-8273-FEAF61B45751}"/>
    <dgm:cxn modelId="{36A5A828-D7F2-433C-A676-7F3F378AEF92}" type="presOf" srcId="{088E1950-CE38-4F91-B50D-D197E68DF5BD}" destId="{765AD75F-6B1A-4FE8-9056-CCF4EFBF5FAE}" srcOrd="0" destOrd="0" presId="urn:microsoft.com/office/officeart/2005/8/layout/chevron1"/>
    <dgm:cxn modelId="{CA691F2B-20F9-4CC2-B961-C075D5DE54C8}" type="presOf" srcId="{49E9D269-1676-4950-9052-5410C2DF6D06}" destId="{1DD8F4B0-B489-4319-A385-662DAE0AAEA1}" srcOrd="0" destOrd="0" presId="urn:microsoft.com/office/officeart/2005/8/layout/chevron1"/>
    <dgm:cxn modelId="{81C4C132-BACF-4EC4-A1DE-35DB7F331C52}" srcId="{49E9D269-1676-4950-9052-5410C2DF6D06}" destId="{793EAF67-D8E4-448F-8517-C1CF7164FFFF}" srcOrd="7" destOrd="0" parTransId="{41ED3542-E7C4-495A-8064-EB32B0564ABC}" sibTransId="{FB7FF50D-5875-433E-A396-D437CAF0F725}"/>
    <dgm:cxn modelId="{9F178F4F-FBC1-46CD-A261-1256AC1A1B88}" srcId="{49E9D269-1676-4950-9052-5410C2DF6D06}" destId="{5DDCBD99-820C-4FDB-90E3-36EFC59BDC91}" srcOrd="5" destOrd="0" parTransId="{026C9CD3-B72C-4B36-B915-8E74CE592B3C}" sibTransId="{01B561F3-1C7A-483C-8E49-B2700673C84B}"/>
    <dgm:cxn modelId="{17265D5A-CABD-4A96-9971-B6437124871A}" srcId="{49E9D269-1676-4950-9052-5410C2DF6D06}" destId="{F7193671-AF25-4DCE-851B-605297463B62}" srcOrd="3" destOrd="0" parTransId="{24EF31EF-D3C2-4F45-994B-70B3F173F9C1}" sibTransId="{E7E6272F-FE97-4309-B531-316B7E53E22E}"/>
    <dgm:cxn modelId="{7D2F985A-1D41-4435-B55C-4D485A1EAE4B}" type="presOf" srcId="{793EAF67-D8E4-448F-8517-C1CF7164FFFF}" destId="{97FC1672-8492-4AA4-ADAD-7CAA5C587902}" srcOrd="0" destOrd="0" presId="urn:microsoft.com/office/officeart/2005/8/layout/chevron1"/>
    <dgm:cxn modelId="{3F16C461-0D8E-4F73-964A-DF161EC59DA0}" type="presOf" srcId="{FA345966-D14F-4D31-AF01-76299A74F7D4}" destId="{4F2ABD4D-65AB-4FF4-9B89-EC16C7E7E34E}" srcOrd="0" destOrd="0" presId="urn:microsoft.com/office/officeart/2005/8/layout/chevron1"/>
    <dgm:cxn modelId="{F473606E-4FA1-4F94-B422-5E72457BDB66}" type="presOf" srcId="{57BF3A90-8771-4B6E-AEA7-0EBFDDEFE94A}" destId="{AC140320-AD8F-4F5D-BEB2-43CD778BCCB0}" srcOrd="0" destOrd="0" presId="urn:microsoft.com/office/officeart/2005/8/layout/chevron1"/>
    <dgm:cxn modelId="{34494370-20E1-4A0E-AE28-F770EC3200C3}" srcId="{49E9D269-1676-4950-9052-5410C2DF6D06}" destId="{CA58B37E-ED7E-4E5A-977F-495DCED01108}" srcOrd="9" destOrd="0" parTransId="{D604E3A5-3CE4-47A5-A915-A8AF86907760}" sibTransId="{842363E2-EAE6-4878-B6CE-D277AD88275D}"/>
    <dgm:cxn modelId="{742A9072-7306-4392-BA1C-15C114BF7540}" srcId="{49E9D269-1676-4950-9052-5410C2DF6D06}" destId="{74783446-696C-430F-8463-98C45B04495F}" srcOrd="8" destOrd="0" parTransId="{8B1F4790-86CD-4227-B46C-06DA07BDB0CA}" sibTransId="{5AF6EF75-A078-48A3-A836-0F2F86178FC4}"/>
    <dgm:cxn modelId="{E5BFC394-6D92-456B-829C-E169ECBF603A}" type="presOf" srcId="{5DDCBD99-820C-4FDB-90E3-36EFC59BDC91}" destId="{EBA4365C-B88F-4031-9FB7-972EB0FF8DE7}" srcOrd="0" destOrd="0" presId="urn:microsoft.com/office/officeart/2005/8/layout/chevron1"/>
    <dgm:cxn modelId="{2225CFAA-CB54-4DF9-8DE7-C567B492C5FB}" srcId="{49E9D269-1676-4950-9052-5410C2DF6D06}" destId="{2922791C-AA46-4367-B3B5-98B50AC01BE9}" srcOrd="6" destOrd="0" parTransId="{61868592-F4CD-4508-A463-DACD1E6D812A}" sibTransId="{00078836-CCF1-4CA1-A8CD-015CA0413D4A}"/>
    <dgm:cxn modelId="{139CB8C2-30A3-4A88-8839-1F9ED7A1BD7F}" srcId="{49E9D269-1676-4950-9052-5410C2DF6D06}" destId="{924385C3-6C40-4F95-B7D3-5CB69925A2D5}" srcOrd="1" destOrd="0" parTransId="{31ADC93F-7354-4DD3-A9A9-3D03B6BCD3AF}" sibTransId="{ED6D0CE6-209D-4875-972B-EB3E4234B71D}"/>
    <dgm:cxn modelId="{B96609C9-0D0B-4280-B62A-4E46F67E1982}" type="presOf" srcId="{470914D0-D074-44A1-93A9-AC93B07698F6}" destId="{AE2407A9-3AEC-4FF7-941C-E56A37B81F43}" srcOrd="0" destOrd="0" presId="urn:microsoft.com/office/officeart/2005/8/layout/chevron1"/>
    <dgm:cxn modelId="{45C9ECCF-5D36-4125-B6E5-591A4D1E5104}" type="presOf" srcId="{74783446-696C-430F-8463-98C45B04495F}" destId="{97A6BEE6-088A-497A-8F4C-B0752D4A5300}" srcOrd="0" destOrd="0" presId="urn:microsoft.com/office/officeart/2005/8/layout/chevron1"/>
    <dgm:cxn modelId="{5514BAE1-DF97-49EF-8805-EC4D2B9DB8B7}" type="presOf" srcId="{CA58B37E-ED7E-4E5A-977F-495DCED01108}" destId="{56481919-0949-43BB-9C84-C12A9F7745C6}" srcOrd="0" destOrd="0" presId="urn:microsoft.com/office/officeart/2005/8/layout/chevron1"/>
    <dgm:cxn modelId="{260246E7-59B8-49DC-B80E-0EC6E2696B31}" type="presOf" srcId="{2922791C-AA46-4367-B3B5-98B50AC01BE9}" destId="{ECFA21C9-E43E-4E65-99C8-EFA8F30AE98C}" srcOrd="0" destOrd="0" presId="urn:microsoft.com/office/officeart/2005/8/layout/chevron1"/>
    <dgm:cxn modelId="{575D45F0-26B8-450D-8829-510EA7FDA297}" type="presOf" srcId="{924385C3-6C40-4F95-B7D3-5CB69925A2D5}" destId="{C965BF68-F4EC-481C-AEFE-B08910C586E0}" srcOrd="0" destOrd="0" presId="urn:microsoft.com/office/officeart/2005/8/layout/chevron1"/>
    <dgm:cxn modelId="{8B9FEBF4-DFF2-442B-B3E3-C28B7ED843BE}" type="presOf" srcId="{F7193671-AF25-4DCE-851B-605297463B62}" destId="{77E44006-9802-439E-BEE9-C29BDECF6B62}" srcOrd="0" destOrd="0" presId="urn:microsoft.com/office/officeart/2005/8/layout/chevron1"/>
    <dgm:cxn modelId="{8CFA79FC-4697-43B7-B042-38152B7AEB1C}" srcId="{49E9D269-1676-4950-9052-5410C2DF6D06}" destId="{470914D0-D074-44A1-93A9-AC93B07698F6}" srcOrd="0" destOrd="0" parTransId="{3206B807-CDFC-429C-9DFC-F3CD239D781C}" sibTransId="{2CA49ADB-26C2-411D-8512-9F4C558F0170}"/>
    <dgm:cxn modelId="{43BC4194-C617-4A32-B5F6-A7A8695FAA60}" type="presParOf" srcId="{1DD8F4B0-B489-4319-A385-662DAE0AAEA1}" destId="{AE2407A9-3AEC-4FF7-941C-E56A37B81F43}" srcOrd="0" destOrd="0" presId="urn:microsoft.com/office/officeart/2005/8/layout/chevron1"/>
    <dgm:cxn modelId="{62027AEF-CE89-493D-8DB5-88CC4C54D9DB}" type="presParOf" srcId="{1DD8F4B0-B489-4319-A385-662DAE0AAEA1}" destId="{297C5BEC-7EAE-4F37-AB38-E9736B9C5C76}" srcOrd="1" destOrd="0" presId="urn:microsoft.com/office/officeart/2005/8/layout/chevron1"/>
    <dgm:cxn modelId="{4E9EC7F4-D77B-4060-827F-249344F76D8B}" type="presParOf" srcId="{1DD8F4B0-B489-4319-A385-662DAE0AAEA1}" destId="{C965BF68-F4EC-481C-AEFE-B08910C586E0}" srcOrd="2" destOrd="0" presId="urn:microsoft.com/office/officeart/2005/8/layout/chevron1"/>
    <dgm:cxn modelId="{16BAA5E9-FB24-4908-B078-F7AA2F47746B}" type="presParOf" srcId="{1DD8F4B0-B489-4319-A385-662DAE0AAEA1}" destId="{9C8609C8-44B3-40BA-A645-811BCCBF887E}" srcOrd="3" destOrd="0" presId="urn:microsoft.com/office/officeart/2005/8/layout/chevron1"/>
    <dgm:cxn modelId="{B17AEAFD-7C8F-428C-B54F-EE1DB33CC548}" type="presParOf" srcId="{1DD8F4B0-B489-4319-A385-662DAE0AAEA1}" destId="{4F2ABD4D-65AB-4FF4-9B89-EC16C7E7E34E}" srcOrd="4" destOrd="0" presId="urn:microsoft.com/office/officeart/2005/8/layout/chevron1"/>
    <dgm:cxn modelId="{6C962523-DE99-4818-9CED-71EDD16BF500}" type="presParOf" srcId="{1DD8F4B0-B489-4319-A385-662DAE0AAEA1}" destId="{814E03E5-B681-4DE4-8399-87CB72CC4CF9}" srcOrd="5" destOrd="0" presId="urn:microsoft.com/office/officeart/2005/8/layout/chevron1"/>
    <dgm:cxn modelId="{197CF3E1-E092-4098-8BAF-EBC428C98699}" type="presParOf" srcId="{1DD8F4B0-B489-4319-A385-662DAE0AAEA1}" destId="{77E44006-9802-439E-BEE9-C29BDECF6B62}" srcOrd="6" destOrd="0" presId="urn:microsoft.com/office/officeart/2005/8/layout/chevron1"/>
    <dgm:cxn modelId="{DDD075C9-C007-407E-9B46-3B11465E7D0E}" type="presParOf" srcId="{1DD8F4B0-B489-4319-A385-662DAE0AAEA1}" destId="{891E4EB7-98F0-4012-86E5-9DB129B47485}" srcOrd="7" destOrd="0" presId="urn:microsoft.com/office/officeart/2005/8/layout/chevron1"/>
    <dgm:cxn modelId="{6886D784-EC4D-404E-8EB1-0ECB73EF3537}" type="presParOf" srcId="{1DD8F4B0-B489-4319-A385-662DAE0AAEA1}" destId="{765AD75F-6B1A-4FE8-9056-CCF4EFBF5FAE}" srcOrd="8" destOrd="0" presId="urn:microsoft.com/office/officeart/2005/8/layout/chevron1"/>
    <dgm:cxn modelId="{8DC07772-A42C-4918-9480-63A8AE7490E8}" type="presParOf" srcId="{1DD8F4B0-B489-4319-A385-662DAE0AAEA1}" destId="{0A63585F-E497-4FF3-8A7C-6790A7691AC9}" srcOrd="9" destOrd="0" presId="urn:microsoft.com/office/officeart/2005/8/layout/chevron1"/>
    <dgm:cxn modelId="{FD0122C0-8162-465E-94CF-3F45DEBFC4FB}" type="presParOf" srcId="{1DD8F4B0-B489-4319-A385-662DAE0AAEA1}" destId="{EBA4365C-B88F-4031-9FB7-972EB0FF8DE7}" srcOrd="10" destOrd="0" presId="urn:microsoft.com/office/officeart/2005/8/layout/chevron1"/>
    <dgm:cxn modelId="{C5AFB574-9F7D-4262-91B0-0945FB9490E5}" type="presParOf" srcId="{1DD8F4B0-B489-4319-A385-662DAE0AAEA1}" destId="{B1C6C61B-2741-4734-A6F6-6B6CFE3174A6}" srcOrd="11" destOrd="0" presId="urn:microsoft.com/office/officeart/2005/8/layout/chevron1"/>
    <dgm:cxn modelId="{7F69813B-91B5-41B9-AE6A-6B06B69549E2}" type="presParOf" srcId="{1DD8F4B0-B489-4319-A385-662DAE0AAEA1}" destId="{ECFA21C9-E43E-4E65-99C8-EFA8F30AE98C}" srcOrd="12" destOrd="0" presId="urn:microsoft.com/office/officeart/2005/8/layout/chevron1"/>
    <dgm:cxn modelId="{A746F8E6-29AC-484D-A994-1A2BA2600F07}" type="presParOf" srcId="{1DD8F4B0-B489-4319-A385-662DAE0AAEA1}" destId="{952DDF51-E9D8-47DD-BDBF-C19DF08D29E6}" srcOrd="13" destOrd="0" presId="urn:microsoft.com/office/officeart/2005/8/layout/chevron1"/>
    <dgm:cxn modelId="{EC33A65D-CDBC-424E-A8C1-9FBA0870C9D6}" type="presParOf" srcId="{1DD8F4B0-B489-4319-A385-662DAE0AAEA1}" destId="{97FC1672-8492-4AA4-ADAD-7CAA5C587902}" srcOrd="14" destOrd="0" presId="urn:microsoft.com/office/officeart/2005/8/layout/chevron1"/>
    <dgm:cxn modelId="{5C47CADF-1FDB-4A2F-957A-52B77CC6046C}" type="presParOf" srcId="{1DD8F4B0-B489-4319-A385-662DAE0AAEA1}" destId="{913270FF-71E3-450F-AFE0-6625A0353C37}" srcOrd="15" destOrd="0" presId="urn:microsoft.com/office/officeart/2005/8/layout/chevron1"/>
    <dgm:cxn modelId="{C7E2D6FC-B4AF-42EA-9F93-760387B96921}" type="presParOf" srcId="{1DD8F4B0-B489-4319-A385-662DAE0AAEA1}" destId="{97A6BEE6-088A-497A-8F4C-B0752D4A5300}" srcOrd="16" destOrd="0" presId="urn:microsoft.com/office/officeart/2005/8/layout/chevron1"/>
    <dgm:cxn modelId="{54D19B4D-4F24-431A-9B16-B89C3DA3C391}" type="presParOf" srcId="{1DD8F4B0-B489-4319-A385-662DAE0AAEA1}" destId="{3E460A17-98FB-4247-B0F7-36AD29C9CCDD}" srcOrd="17" destOrd="0" presId="urn:microsoft.com/office/officeart/2005/8/layout/chevron1"/>
    <dgm:cxn modelId="{034C2B8C-4704-47AD-8588-F8CBF8D5392F}" type="presParOf" srcId="{1DD8F4B0-B489-4319-A385-662DAE0AAEA1}" destId="{56481919-0949-43BB-9C84-C12A9F7745C6}" srcOrd="18" destOrd="0" presId="urn:microsoft.com/office/officeart/2005/8/layout/chevron1"/>
    <dgm:cxn modelId="{F5C42EAE-5179-4A53-9974-C81241CD46AB}" type="presParOf" srcId="{1DD8F4B0-B489-4319-A385-662DAE0AAEA1}" destId="{EB836124-AD3C-43A6-B8E1-D38D648373A5}" srcOrd="19" destOrd="0" presId="urn:microsoft.com/office/officeart/2005/8/layout/chevron1"/>
    <dgm:cxn modelId="{318762F0-B2F3-4907-9082-68AC05A2C252}" type="presParOf" srcId="{1DD8F4B0-B489-4319-A385-662DAE0AAEA1}" destId="{AC140320-AD8F-4F5D-BEB2-43CD778BCCB0}" srcOrd="2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E9D269-1676-4950-9052-5410C2DF6D06}" type="doc">
      <dgm:prSet loTypeId="urn:microsoft.com/office/officeart/2005/8/layout/chevron1" loCatId="process" qsTypeId="urn:microsoft.com/office/officeart/2005/8/quickstyle/simple1" qsCatId="simple" csTypeId="urn:microsoft.com/office/officeart/2005/8/colors/accent1_2" csCatId="accent1" phldr="1"/>
      <dgm:spPr/>
    </dgm:pt>
    <dgm:pt modelId="{470914D0-D074-44A1-93A9-AC93B07698F6}">
      <dgm:prSet phldrT="[Text]"/>
      <dgm:spPr/>
      <dgm:t>
        <a:bodyPr/>
        <a:lstStyle/>
        <a:p>
          <a:r>
            <a:rPr lang="en-US" dirty="0"/>
            <a:t>Year 1</a:t>
          </a:r>
        </a:p>
      </dgm:t>
    </dgm:pt>
    <dgm:pt modelId="{3206B807-CDFC-429C-9DFC-F3CD239D781C}" type="parTrans" cxnId="{8CFA79FC-4697-43B7-B042-38152B7AEB1C}">
      <dgm:prSet/>
      <dgm:spPr/>
      <dgm:t>
        <a:bodyPr/>
        <a:lstStyle/>
        <a:p>
          <a:endParaRPr lang="en-US"/>
        </a:p>
      </dgm:t>
    </dgm:pt>
    <dgm:pt modelId="{2CA49ADB-26C2-411D-8512-9F4C558F0170}" type="sibTrans" cxnId="{8CFA79FC-4697-43B7-B042-38152B7AEB1C}">
      <dgm:prSet/>
      <dgm:spPr/>
      <dgm:t>
        <a:bodyPr/>
        <a:lstStyle/>
        <a:p>
          <a:endParaRPr lang="en-US"/>
        </a:p>
      </dgm:t>
    </dgm:pt>
    <dgm:pt modelId="{924385C3-6C40-4F95-B7D3-5CB69925A2D5}">
      <dgm:prSet phldrT="[Text]"/>
      <dgm:spPr/>
      <dgm:t>
        <a:bodyPr/>
        <a:lstStyle/>
        <a:p>
          <a:r>
            <a:rPr lang="en-US" dirty="0"/>
            <a:t>Year 2</a:t>
          </a:r>
        </a:p>
      </dgm:t>
    </dgm:pt>
    <dgm:pt modelId="{31ADC93F-7354-4DD3-A9A9-3D03B6BCD3AF}" type="parTrans" cxnId="{139CB8C2-30A3-4A88-8839-1F9ED7A1BD7F}">
      <dgm:prSet/>
      <dgm:spPr/>
      <dgm:t>
        <a:bodyPr/>
        <a:lstStyle/>
        <a:p>
          <a:endParaRPr lang="en-US"/>
        </a:p>
      </dgm:t>
    </dgm:pt>
    <dgm:pt modelId="{ED6D0CE6-209D-4875-972B-EB3E4234B71D}" type="sibTrans" cxnId="{139CB8C2-30A3-4A88-8839-1F9ED7A1BD7F}">
      <dgm:prSet/>
      <dgm:spPr/>
      <dgm:t>
        <a:bodyPr/>
        <a:lstStyle/>
        <a:p>
          <a:endParaRPr lang="en-US"/>
        </a:p>
      </dgm:t>
    </dgm:pt>
    <dgm:pt modelId="{FA345966-D14F-4D31-AF01-76299A74F7D4}">
      <dgm:prSet phldrT="[Text]"/>
      <dgm:spPr/>
      <dgm:t>
        <a:bodyPr/>
        <a:lstStyle/>
        <a:p>
          <a:r>
            <a:rPr lang="en-US" dirty="0"/>
            <a:t>Year 3</a:t>
          </a:r>
        </a:p>
      </dgm:t>
    </dgm:pt>
    <dgm:pt modelId="{CF6C899A-187B-4845-991C-50589DDBB448}" type="parTrans" cxnId="{602E0A1A-7AB9-43D8-BBFD-DFA970F13147}">
      <dgm:prSet/>
      <dgm:spPr/>
      <dgm:t>
        <a:bodyPr/>
        <a:lstStyle/>
        <a:p>
          <a:endParaRPr lang="en-US"/>
        </a:p>
      </dgm:t>
    </dgm:pt>
    <dgm:pt modelId="{D61E5DCD-9B0B-4530-A943-CCB607E500B0}" type="sibTrans" cxnId="{602E0A1A-7AB9-43D8-BBFD-DFA970F13147}">
      <dgm:prSet/>
      <dgm:spPr/>
      <dgm:t>
        <a:bodyPr/>
        <a:lstStyle/>
        <a:p>
          <a:endParaRPr lang="en-US"/>
        </a:p>
      </dgm:t>
    </dgm:pt>
    <dgm:pt modelId="{F7193671-AF25-4DCE-851B-605297463B62}">
      <dgm:prSet phldrT="[Text]"/>
      <dgm:spPr/>
      <dgm:t>
        <a:bodyPr/>
        <a:lstStyle/>
        <a:p>
          <a:r>
            <a:rPr lang="en-US" dirty="0"/>
            <a:t>Year 4</a:t>
          </a:r>
        </a:p>
      </dgm:t>
    </dgm:pt>
    <dgm:pt modelId="{24EF31EF-D3C2-4F45-994B-70B3F173F9C1}" type="parTrans" cxnId="{17265D5A-CABD-4A96-9971-B6437124871A}">
      <dgm:prSet/>
      <dgm:spPr/>
      <dgm:t>
        <a:bodyPr/>
        <a:lstStyle/>
        <a:p>
          <a:endParaRPr lang="en-US"/>
        </a:p>
      </dgm:t>
    </dgm:pt>
    <dgm:pt modelId="{E7E6272F-FE97-4309-B531-316B7E53E22E}" type="sibTrans" cxnId="{17265D5A-CABD-4A96-9971-B6437124871A}">
      <dgm:prSet/>
      <dgm:spPr/>
      <dgm:t>
        <a:bodyPr/>
        <a:lstStyle/>
        <a:p>
          <a:endParaRPr lang="en-US"/>
        </a:p>
      </dgm:t>
    </dgm:pt>
    <dgm:pt modelId="{088E1950-CE38-4F91-B50D-D197E68DF5BD}">
      <dgm:prSet phldrT="[Text]"/>
      <dgm:spPr/>
      <dgm:t>
        <a:bodyPr/>
        <a:lstStyle/>
        <a:p>
          <a:r>
            <a:rPr lang="en-US" dirty="0"/>
            <a:t>Year 5</a:t>
          </a:r>
        </a:p>
      </dgm:t>
    </dgm:pt>
    <dgm:pt modelId="{EF7C5510-DE1D-416E-9E79-37EAAB1C7DC5}" type="parTrans" cxnId="{C1FE4D06-3C89-45F4-9782-6E99DB1E1A73}">
      <dgm:prSet/>
      <dgm:spPr/>
      <dgm:t>
        <a:bodyPr/>
        <a:lstStyle/>
        <a:p>
          <a:endParaRPr lang="en-US"/>
        </a:p>
      </dgm:t>
    </dgm:pt>
    <dgm:pt modelId="{F934CFDA-DA3D-46CF-B494-ECD16004D374}" type="sibTrans" cxnId="{C1FE4D06-3C89-45F4-9782-6E99DB1E1A73}">
      <dgm:prSet/>
      <dgm:spPr/>
      <dgm:t>
        <a:bodyPr/>
        <a:lstStyle/>
        <a:p>
          <a:endParaRPr lang="en-US"/>
        </a:p>
      </dgm:t>
    </dgm:pt>
    <dgm:pt modelId="{5DDCBD99-820C-4FDB-90E3-36EFC59BDC91}">
      <dgm:prSet phldrT="[Text]"/>
      <dgm:spPr/>
      <dgm:t>
        <a:bodyPr/>
        <a:lstStyle/>
        <a:p>
          <a:r>
            <a:rPr lang="en-US" dirty="0"/>
            <a:t>Year 6</a:t>
          </a:r>
        </a:p>
      </dgm:t>
    </dgm:pt>
    <dgm:pt modelId="{026C9CD3-B72C-4B36-B915-8E74CE592B3C}" type="parTrans" cxnId="{9F178F4F-FBC1-46CD-A261-1256AC1A1B88}">
      <dgm:prSet/>
      <dgm:spPr/>
      <dgm:t>
        <a:bodyPr/>
        <a:lstStyle/>
        <a:p>
          <a:endParaRPr lang="en-US"/>
        </a:p>
      </dgm:t>
    </dgm:pt>
    <dgm:pt modelId="{01B561F3-1C7A-483C-8E49-B2700673C84B}" type="sibTrans" cxnId="{9F178F4F-FBC1-46CD-A261-1256AC1A1B88}">
      <dgm:prSet/>
      <dgm:spPr/>
      <dgm:t>
        <a:bodyPr/>
        <a:lstStyle/>
        <a:p>
          <a:endParaRPr lang="en-US"/>
        </a:p>
      </dgm:t>
    </dgm:pt>
    <dgm:pt modelId="{2922791C-AA46-4367-B3B5-98B50AC01BE9}">
      <dgm:prSet phldrT="[Text]"/>
      <dgm:spPr/>
      <dgm:t>
        <a:bodyPr/>
        <a:lstStyle/>
        <a:p>
          <a:r>
            <a:rPr lang="en-US" dirty="0"/>
            <a:t>Year 7</a:t>
          </a:r>
        </a:p>
      </dgm:t>
    </dgm:pt>
    <dgm:pt modelId="{61868592-F4CD-4508-A463-DACD1E6D812A}" type="parTrans" cxnId="{2225CFAA-CB54-4DF9-8DE7-C567B492C5FB}">
      <dgm:prSet/>
      <dgm:spPr/>
      <dgm:t>
        <a:bodyPr/>
        <a:lstStyle/>
        <a:p>
          <a:endParaRPr lang="en-US"/>
        </a:p>
      </dgm:t>
    </dgm:pt>
    <dgm:pt modelId="{00078836-CCF1-4CA1-A8CD-015CA0413D4A}" type="sibTrans" cxnId="{2225CFAA-CB54-4DF9-8DE7-C567B492C5FB}">
      <dgm:prSet/>
      <dgm:spPr/>
      <dgm:t>
        <a:bodyPr/>
        <a:lstStyle/>
        <a:p>
          <a:endParaRPr lang="en-US"/>
        </a:p>
      </dgm:t>
    </dgm:pt>
    <dgm:pt modelId="{793EAF67-D8E4-448F-8517-C1CF7164FFFF}">
      <dgm:prSet phldrT="[Text]"/>
      <dgm:spPr/>
      <dgm:t>
        <a:bodyPr/>
        <a:lstStyle/>
        <a:p>
          <a:r>
            <a:rPr lang="en-US" dirty="0"/>
            <a:t>Year 8</a:t>
          </a:r>
        </a:p>
      </dgm:t>
    </dgm:pt>
    <dgm:pt modelId="{41ED3542-E7C4-495A-8064-EB32B0564ABC}" type="parTrans" cxnId="{81C4C132-BACF-4EC4-A1DE-35DB7F331C52}">
      <dgm:prSet/>
      <dgm:spPr/>
      <dgm:t>
        <a:bodyPr/>
        <a:lstStyle/>
        <a:p>
          <a:endParaRPr lang="en-US"/>
        </a:p>
      </dgm:t>
    </dgm:pt>
    <dgm:pt modelId="{FB7FF50D-5875-433E-A396-D437CAF0F725}" type="sibTrans" cxnId="{81C4C132-BACF-4EC4-A1DE-35DB7F331C52}">
      <dgm:prSet/>
      <dgm:spPr/>
      <dgm:t>
        <a:bodyPr/>
        <a:lstStyle/>
        <a:p>
          <a:endParaRPr lang="en-US"/>
        </a:p>
      </dgm:t>
    </dgm:pt>
    <dgm:pt modelId="{74783446-696C-430F-8463-98C45B04495F}">
      <dgm:prSet phldrT="[Text]"/>
      <dgm:spPr/>
      <dgm:t>
        <a:bodyPr/>
        <a:lstStyle/>
        <a:p>
          <a:r>
            <a:rPr lang="en-US" dirty="0"/>
            <a:t>Year 9</a:t>
          </a:r>
        </a:p>
      </dgm:t>
    </dgm:pt>
    <dgm:pt modelId="{8B1F4790-86CD-4227-B46C-06DA07BDB0CA}" type="parTrans" cxnId="{742A9072-7306-4392-BA1C-15C114BF7540}">
      <dgm:prSet/>
      <dgm:spPr/>
      <dgm:t>
        <a:bodyPr/>
        <a:lstStyle/>
        <a:p>
          <a:endParaRPr lang="en-US"/>
        </a:p>
      </dgm:t>
    </dgm:pt>
    <dgm:pt modelId="{5AF6EF75-A078-48A3-A836-0F2F86178FC4}" type="sibTrans" cxnId="{742A9072-7306-4392-BA1C-15C114BF7540}">
      <dgm:prSet/>
      <dgm:spPr/>
      <dgm:t>
        <a:bodyPr/>
        <a:lstStyle/>
        <a:p>
          <a:endParaRPr lang="en-US"/>
        </a:p>
      </dgm:t>
    </dgm:pt>
    <dgm:pt modelId="{CA58B37E-ED7E-4E5A-977F-495DCED01108}">
      <dgm:prSet phldrT="[Text]"/>
      <dgm:spPr/>
      <dgm:t>
        <a:bodyPr/>
        <a:lstStyle/>
        <a:p>
          <a:r>
            <a:rPr lang="en-US" dirty="0"/>
            <a:t>Year 10</a:t>
          </a:r>
        </a:p>
      </dgm:t>
    </dgm:pt>
    <dgm:pt modelId="{D604E3A5-3CE4-47A5-A915-A8AF86907760}" type="parTrans" cxnId="{34494370-20E1-4A0E-AE28-F770EC3200C3}">
      <dgm:prSet/>
      <dgm:spPr/>
      <dgm:t>
        <a:bodyPr/>
        <a:lstStyle/>
        <a:p>
          <a:endParaRPr lang="en-US"/>
        </a:p>
      </dgm:t>
    </dgm:pt>
    <dgm:pt modelId="{842363E2-EAE6-4878-B6CE-D277AD88275D}" type="sibTrans" cxnId="{34494370-20E1-4A0E-AE28-F770EC3200C3}">
      <dgm:prSet/>
      <dgm:spPr/>
      <dgm:t>
        <a:bodyPr/>
        <a:lstStyle/>
        <a:p>
          <a:endParaRPr lang="en-US"/>
        </a:p>
      </dgm:t>
    </dgm:pt>
    <dgm:pt modelId="{57BF3A90-8771-4B6E-AEA7-0EBFDDEFE94A}">
      <dgm:prSet phldrT="[Text]"/>
      <dgm:spPr/>
      <dgm:t>
        <a:bodyPr/>
        <a:lstStyle/>
        <a:p>
          <a:r>
            <a:rPr lang="en-US" dirty="0"/>
            <a:t>End of Life</a:t>
          </a:r>
        </a:p>
      </dgm:t>
    </dgm:pt>
    <dgm:pt modelId="{D33EE174-E237-488D-9895-D288F81DE045}" type="parTrans" cxnId="{E53BAE26-17A5-41EC-85A3-1B1677EA68F7}">
      <dgm:prSet/>
      <dgm:spPr/>
      <dgm:t>
        <a:bodyPr/>
        <a:lstStyle/>
        <a:p>
          <a:endParaRPr lang="en-US"/>
        </a:p>
      </dgm:t>
    </dgm:pt>
    <dgm:pt modelId="{D4A73D39-76FB-449C-8273-FEAF61B45751}" type="sibTrans" cxnId="{E53BAE26-17A5-41EC-85A3-1B1677EA68F7}">
      <dgm:prSet/>
      <dgm:spPr/>
      <dgm:t>
        <a:bodyPr/>
        <a:lstStyle/>
        <a:p>
          <a:endParaRPr lang="en-US"/>
        </a:p>
      </dgm:t>
    </dgm:pt>
    <dgm:pt modelId="{1DD8F4B0-B489-4319-A385-662DAE0AAEA1}" type="pres">
      <dgm:prSet presAssocID="{49E9D269-1676-4950-9052-5410C2DF6D06}" presName="Name0" presStyleCnt="0">
        <dgm:presLayoutVars>
          <dgm:dir/>
          <dgm:animLvl val="lvl"/>
          <dgm:resizeHandles val="exact"/>
        </dgm:presLayoutVars>
      </dgm:prSet>
      <dgm:spPr/>
    </dgm:pt>
    <dgm:pt modelId="{AE2407A9-3AEC-4FF7-941C-E56A37B81F43}" type="pres">
      <dgm:prSet presAssocID="{470914D0-D074-44A1-93A9-AC93B07698F6}" presName="parTxOnly" presStyleLbl="node1" presStyleIdx="0" presStyleCnt="11">
        <dgm:presLayoutVars>
          <dgm:chMax val="0"/>
          <dgm:chPref val="0"/>
          <dgm:bulletEnabled val="1"/>
        </dgm:presLayoutVars>
      </dgm:prSet>
      <dgm:spPr/>
    </dgm:pt>
    <dgm:pt modelId="{297C5BEC-7EAE-4F37-AB38-E9736B9C5C76}" type="pres">
      <dgm:prSet presAssocID="{2CA49ADB-26C2-411D-8512-9F4C558F0170}" presName="parTxOnlySpace" presStyleCnt="0"/>
      <dgm:spPr/>
    </dgm:pt>
    <dgm:pt modelId="{C965BF68-F4EC-481C-AEFE-B08910C586E0}" type="pres">
      <dgm:prSet presAssocID="{924385C3-6C40-4F95-B7D3-5CB69925A2D5}" presName="parTxOnly" presStyleLbl="node1" presStyleIdx="1" presStyleCnt="11">
        <dgm:presLayoutVars>
          <dgm:chMax val="0"/>
          <dgm:chPref val="0"/>
          <dgm:bulletEnabled val="1"/>
        </dgm:presLayoutVars>
      </dgm:prSet>
      <dgm:spPr/>
    </dgm:pt>
    <dgm:pt modelId="{9C8609C8-44B3-40BA-A645-811BCCBF887E}" type="pres">
      <dgm:prSet presAssocID="{ED6D0CE6-209D-4875-972B-EB3E4234B71D}" presName="parTxOnlySpace" presStyleCnt="0"/>
      <dgm:spPr/>
    </dgm:pt>
    <dgm:pt modelId="{4F2ABD4D-65AB-4FF4-9B89-EC16C7E7E34E}" type="pres">
      <dgm:prSet presAssocID="{FA345966-D14F-4D31-AF01-76299A74F7D4}" presName="parTxOnly" presStyleLbl="node1" presStyleIdx="2" presStyleCnt="11">
        <dgm:presLayoutVars>
          <dgm:chMax val="0"/>
          <dgm:chPref val="0"/>
          <dgm:bulletEnabled val="1"/>
        </dgm:presLayoutVars>
      </dgm:prSet>
      <dgm:spPr/>
    </dgm:pt>
    <dgm:pt modelId="{814E03E5-B681-4DE4-8399-87CB72CC4CF9}" type="pres">
      <dgm:prSet presAssocID="{D61E5DCD-9B0B-4530-A943-CCB607E500B0}" presName="parTxOnlySpace" presStyleCnt="0"/>
      <dgm:spPr/>
    </dgm:pt>
    <dgm:pt modelId="{77E44006-9802-439E-BEE9-C29BDECF6B62}" type="pres">
      <dgm:prSet presAssocID="{F7193671-AF25-4DCE-851B-605297463B62}" presName="parTxOnly" presStyleLbl="node1" presStyleIdx="3" presStyleCnt="11">
        <dgm:presLayoutVars>
          <dgm:chMax val="0"/>
          <dgm:chPref val="0"/>
          <dgm:bulletEnabled val="1"/>
        </dgm:presLayoutVars>
      </dgm:prSet>
      <dgm:spPr/>
    </dgm:pt>
    <dgm:pt modelId="{891E4EB7-98F0-4012-86E5-9DB129B47485}" type="pres">
      <dgm:prSet presAssocID="{E7E6272F-FE97-4309-B531-316B7E53E22E}" presName="parTxOnlySpace" presStyleCnt="0"/>
      <dgm:spPr/>
    </dgm:pt>
    <dgm:pt modelId="{765AD75F-6B1A-4FE8-9056-CCF4EFBF5FAE}" type="pres">
      <dgm:prSet presAssocID="{088E1950-CE38-4F91-B50D-D197E68DF5BD}" presName="parTxOnly" presStyleLbl="node1" presStyleIdx="4" presStyleCnt="11">
        <dgm:presLayoutVars>
          <dgm:chMax val="0"/>
          <dgm:chPref val="0"/>
          <dgm:bulletEnabled val="1"/>
        </dgm:presLayoutVars>
      </dgm:prSet>
      <dgm:spPr/>
    </dgm:pt>
    <dgm:pt modelId="{0A63585F-E497-4FF3-8A7C-6790A7691AC9}" type="pres">
      <dgm:prSet presAssocID="{F934CFDA-DA3D-46CF-B494-ECD16004D374}" presName="parTxOnlySpace" presStyleCnt="0"/>
      <dgm:spPr/>
    </dgm:pt>
    <dgm:pt modelId="{EBA4365C-B88F-4031-9FB7-972EB0FF8DE7}" type="pres">
      <dgm:prSet presAssocID="{5DDCBD99-820C-4FDB-90E3-36EFC59BDC91}" presName="parTxOnly" presStyleLbl="node1" presStyleIdx="5" presStyleCnt="11">
        <dgm:presLayoutVars>
          <dgm:chMax val="0"/>
          <dgm:chPref val="0"/>
          <dgm:bulletEnabled val="1"/>
        </dgm:presLayoutVars>
      </dgm:prSet>
      <dgm:spPr/>
    </dgm:pt>
    <dgm:pt modelId="{B1C6C61B-2741-4734-A6F6-6B6CFE3174A6}" type="pres">
      <dgm:prSet presAssocID="{01B561F3-1C7A-483C-8E49-B2700673C84B}" presName="parTxOnlySpace" presStyleCnt="0"/>
      <dgm:spPr/>
    </dgm:pt>
    <dgm:pt modelId="{ECFA21C9-E43E-4E65-99C8-EFA8F30AE98C}" type="pres">
      <dgm:prSet presAssocID="{2922791C-AA46-4367-B3B5-98B50AC01BE9}" presName="parTxOnly" presStyleLbl="node1" presStyleIdx="6" presStyleCnt="11">
        <dgm:presLayoutVars>
          <dgm:chMax val="0"/>
          <dgm:chPref val="0"/>
          <dgm:bulletEnabled val="1"/>
        </dgm:presLayoutVars>
      </dgm:prSet>
      <dgm:spPr/>
    </dgm:pt>
    <dgm:pt modelId="{952DDF51-E9D8-47DD-BDBF-C19DF08D29E6}" type="pres">
      <dgm:prSet presAssocID="{00078836-CCF1-4CA1-A8CD-015CA0413D4A}" presName="parTxOnlySpace" presStyleCnt="0"/>
      <dgm:spPr/>
    </dgm:pt>
    <dgm:pt modelId="{97FC1672-8492-4AA4-ADAD-7CAA5C587902}" type="pres">
      <dgm:prSet presAssocID="{793EAF67-D8E4-448F-8517-C1CF7164FFFF}" presName="parTxOnly" presStyleLbl="node1" presStyleIdx="7" presStyleCnt="11">
        <dgm:presLayoutVars>
          <dgm:chMax val="0"/>
          <dgm:chPref val="0"/>
          <dgm:bulletEnabled val="1"/>
        </dgm:presLayoutVars>
      </dgm:prSet>
      <dgm:spPr/>
    </dgm:pt>
    <dgm:pt modelId="{913270FF-71E3-450F-AFE0-6625A0353C37}" type="pres">
      <dgm:prSet presAssocID="{FB7FF50D-5875-433E-A396-D437CAF0F725}" presName="parTxOnlySpace" presStyleCnt="0"/>
      <dgm:spPr/>
    </dgm:pt>
    <dgm:pt modelId="{97A6BEE6-088A-497A-8F4C-B0752D4A5300}" type="pres">
      <dgm:prSet presAssocID="{74783446-696C-430F-8463-98C45B04495F}" presName="parTxOnly" presStyleLbl="node1" presStyleIdx="8" presStyleCnt="11">
        <dgm:presLayoutVars>
          <dgm:chMax val="0"/>
          <dgm:chPref val="0"/>
          <dgm:bulletEnabled val="1"/>
        </dgm:presLayoutVars>
      </dgm:prSet>
      <dgm:spPr/>
    </dgm:pt>
    <dgm:pt modelId="{3E460A17-98FB-4247-B0F7-36AD29C9CCDD}" type="pres">
      <dgm:prSet presAssocID="{5AF6EF75-A078-48A3-A836-0F2F86178FC4}" presName="parTxOnlySpace" presStyleCnt="0"/>
      <dgm:spPr/>
    </dgm:pt>
    <dgm:pt modelId="{56481919-0949-43BB-9C84-C12A9F7745C6}" type="pres">
      <dgm:prSet presAssocID="{CA58B37E-ED7E-4E5A-977F-495DCED01108}" presName="parTxOnly" presStyleLbl="node1" presStyleIdx="9" presStyleCnt="11">
        <dgm:presLayoutVars>
          <dgm:chMax val="0"/>
          <dgm:chPref val="0"/>
          <dgm:bulletEnabled val="1"/>
        </dgm:presLayoutVars>
      </dgm:prSet>
      <dgm:spPr/>
    </dgm:pt>
    <dgm:pt modelId="{EB836124-AD3C-43A6-B8E1-D38D648373A5}" type="pres">
      <dgm:prSet presAssocID="{842363E2-EAE6-4878-B6CE-D277AD88275D}" presName="parTxOnlySpace" presStyleCnt="0"/>
      <dgm:spPr/>
    </dgm:pt>
    <dgm:pt modelId="{AC140320-AD8F-4F5D-BEB2-43CD778BCCB0}" type="pres">
      <dgm:prSet presAssocID="{57BF3A90-8771-4B6E-AEA7-0EBFDDEFE94A}" presName="parTxOnly" presStyleLbl="node1" presStyleIdx="10" presStyleCnt="11">
        <dgm:presLayoutVars>
          <dgm:chMax val="0"/>
          <dgm:chPref val="0"/>
          <dgm:bulletEnabled val="1"/>
        </dgm:presLayoutVars>
      </dgm:prSet>
      <dgm:spPr/>
    </dgm:pt>
  </dgm:ptLst>
  <dgm:cxnLst>
    <dgm:cxn modelId="{C1FE4D06-3C89-45F4-9782-6E99DB1E1A73}" srcId="{49E9D269-1676-4950-9052-5410C2DF6D06}" destId="{088E1950-CE38-4F91-B50D-D197E68DF5BD}" srcOrd="4" destOrd="0" parTransId="{EF7C5510-DE1D-416E-9E79-37EAAB1C7DC5}" sibTransId="{F934CFDA-DA3D-46CF-B494-ECD16004D374}"/>
    <dgm:cxn modelId="{602E0A1A-7AB9-43D8-BBFD-DFA970F13147}" srcId="{49E9D269-1676-4950-9052-5410C2DF6D06}" destId="{FA345966-D14F-4D31-AF01-76299A74F7D4}" srcOrd="2" destOrd="0" parTransId="{CF6C899A-187B-4845-991C-50589DDBB448}" sibTransId="{D61E5DCD-9B0B-4530-A943-CCB607E500B0}"/>
    <dgm:cxn modelId="{E53BAE26-17A5-41EC-85A3-1B1677EA68F7}" srcId="{49E9D269-1676-4950-9052-5410C2DF6D06}" destId="{57BF3A90-8771-4B6E-AEA7-0EBFDDEFE94A}" srcOrd="10" destOrd="0" parTransId="{D33EE174-E237-488D-9895-D288F81DE045}" sibTransId="{D4A73D39-76FB-449C-8273-FEAF61B45751}"/>
    <dgm:cxn modelId="{36A5A828-D7F2-433C-A676-7F3F378AEF92}" type="presOf" srcId="{088E1950-CE38-4F91-B50D-D197E68DF5BD}" destId="{765AD75F-6B1A-4FE8-9056-CCF4EFBF5FAE}" srcOrd="0" destOrd="0" presId="urn:microsoft.com/office/officeart/2005/8/layout/chevron1"/>
    <dgm:cxn modelId="{CA691F2B-20F9-4CC2-B961-C075D5DE54C8}" type="presOf" srcId="{49E9D269-1676-4950-9052-5410C2DF6D06}" destId="{1DD8F4B0-B489-4319-A385-662DAE0AAEA1}" srcOrd="0" destOrd="0" presId="urn:microsoft.com/office/officeart/2005/8/layout/chevron1"/>
    <dgm:cxn modelId="{81C4C132-BACF-4EC4-A1DE-35DB7F331C52}" srcId="{49E9D269-1676-4950-9052-5410C2DF6D06}" destId="{793EAF67-D8E4-448F-8517-C1CF7164FFFF}" srcOrd="7" destOrd="0" parTransId="{41ED3542-E7C4-495A-8064-EB32B0564ABC}" sibTransId="{FB7FF50D-5875-433E-A396-D437CAF0F725}"/>
    <dgm:cxn modelId="{9F178F4F-FBC1-46CD-A261-1256AC1A1B88}" srcId="{49E9D269-1676-4950-9052-5410C2DF6D06}" destId="{5DDCBD99-820C-4FDB-90E3-36EFC59BDC91}" srcOrd="5" destOrd="0" parTransId="{026C9CD3-B72C-4B36-B915-8E74CE592B3C}" sibTransId="{01B561F3-1C7A-483C-8E49-B2700673C84B}"/>
    <dgm:cxn modelId="{17265D5A-CABD-4A96-9971-B6437124871A}" srcId="{49E9D269-1676-4950-9052-5410C2DF6D06}" destId="{F7193671-AF25-4DCE-851B-605297463B62}" srcOrd="3" destOrd="0" parTransId="{24EF31EF-D3C2-4F45-994B-70B3F173F9C1}" sibTransId="{E7E6272F-FE97-4309-B531-316B7E53E22E}"/>
    <dgm:cxn modelId="{7D2F985A-1D41-4435-B55C-4D485A1EAE4B}" type="presOf" srcId="{793EAF67-D8E4-448F-8517-C1CF7164FFFF}" destId="{97FC1672-8492-4AA4-ADAD-7CAA5C587902}" srcOrd="0" destOrd="0" presId="urn:microsoft.com/office/officeart/2005/8/layout/chevron1"/>
    <dgm:cxn modelId="{3F16C461-0D8E-4F73-964A-DF161EC59DA0}" type="presOf" srcId="{FA345966-D14F-4D31-AF01-76299A74F7D4}" destId="{4F2ABD4D-65AB-4FF4-9B89-EC16C7E7E34E}" srcOrd="0" destOrd="0" presId="urn:microsoft.com/office/officeart/2005/8/layout/chevron1"/>
    <dgm:cxn modelId="{F473606E-4FA1-4F94-B422-5E72457BDB66}" type="presOf" srcId="{57BF3A90-8771-4B6E-AEA7-0EBFDDEFE94A}" destId="{AC140320-AD8F-4F5D-BEB2-43CD778BCCB0}" srcOrd="0" destOrd="0" presId="urn:microsoft.com/office/officeart/2005/8/layout/chevron1"/>
    <dgm:cxn modelId="{34494370-20E1-4A0E-AE28-F770EC3200C3}" srcId="{49E9D269-1676-4950-9052-5410C2DF6D06}" destId="{CA58B37E-ED7E-4E5A-977F-495DCED01108}" srcOrd="9" destOrd="0" parTransId="{D604E3A5-3CE4-47A5-A915-A8AF86907760}" sibTransId="{842363E2-EAE6-4878-B6CE-D277AD88275D}"/>
    <dgm:cxn modelId="{742A9072-7306-4392-BA1C-15C114BF7540}" srcId="{49E9D269-1676-4950-9052-5410C2DF6D06}" destId="{74783446-696C-430F-8463-98C45B04495F}" srcOrd="8" destOrd="0" parTransId="{8B1F4790-86CD-4227-B46C-06DA07BDB0CA}" sibTransId="{5AF6EF75-A078-48A3-A836-0F2F86178FC4}"/>
    <dgm:cxn modelId="{E5BFC394-6D92-456B-829C-E169ECBF603A}" type="presOf" srcId="{5DDCBD99-820C-4FDB-90E3-36EFC59BDC91}" destId="{EBA4365C-B88F-4031-9FB7-972EB0FF8DE7}" srcOrd="0" destOrd="0" presId="urn:microsoft.com/office/officeart/2005/8/layout/chevron1"/>
    <dgm:cxn modelId="{2225CFAA-CB54-4DF9-8DE7-C567B492C5FB}" srcId="{49E9D269-1676-4950-9052-5410C2DF6D06}" destId="{2922791C-AA46-4367-B3B5-98B50AC01BE9}" srcOrd="6" destOrd="0" parTransId="{61868592-F4CD-4508-A463-DACD1E6D812A}" sibTransId="{00078836-CCF1-4CA1-A8CD-015CA0413D4A}"/>
    <dgm:cxn modelId="{139CB8C2-30A3-4A88-8839-1F9ED7A1BD7F}" srcId="{49E9D269-1676-4950-9052-5410C2DF6D06}" destId="{924385C3-6C40-4F95-B7D3-5CB69925A2D5}" srcOrd="1" destOrd="0" parTransId="{31ADC93F-7354-4DD3-A9A9-3D03B6BCD3AF}" sibTransId="{ED6D0CE6-209D-4875-972B-EB3E4234B71D}"/>
    <dgm:cxn modelId="{B96609C9-0D0B-4280-B62A-4E46F67E1982}" type="presOf" srcId="{470914D0-D074-44A1-93A9-AC93B07698F6}" destId="{AE2407A9-3AEC-4FF7-941C-E56A37B81F43}" srcOrd="0" destOrd="0" presId="urn:microsoft.com/office/officeart/2005/8/layout/chevron1"/>
    <dgm:cxn modelId="{45C9ECCF-5D36-4125-B6E5-591A4D1E5104}" type="presOf" srcId="{74783446-696C-430F-8463-98C45B04495F}" destId="{97A6BEE6-088A-497A-8F4C-B0752D4A5300}" srcOrd="0" destOrd="0" presId="urn:microsoft.com/office/officeart/2005/8/layout/chevron1"/>
    <dgm:cxn modelId="{5514BAE1-DF97-49EF-8805-EC4D2B9DB8B7}" type="presOf" srcId="{CA58B37E-ED7E-4E5A-977F-495DCED01108}" destId="{56481919-0949-43BB-9C84-C12A9F7745C6}" srcOrd="0" destOrd="0" presId="urn:microsoft.com/office/officeart/2005/8/layout/chevron1"/>
    <dgm:cxn modelId="{260246E7-59B8-49DC-B80E-0EC6E2696B31}" type="presOf" srcId="{2922791C-AA46-4367-B3B5-98B50AC01BE9}" destId="{ECFA21C9-E43E-4E65-99C8-EFA8F30AE98C}" srcOrd="0" destOrd="0" presId="urn:microsoft.com/office/officeart/2005/8/layout/chevron1"/>
    <dgm:cxn modelId="{575D45F0-26B8-450D-8829-510EA7FDA297}" type="presOf" srcId="{924385C3-6C40-4F95-B7D3-5CB69925A2D5}" destId="{C965BF68-F4EC-481C-AEFE-B08910C586E0}" srcOrd="0" destOrd="0" presId="urn:microsoft.com/office/officeart/2005/8/layout/chevron1"/>
    <dgm:cxn modelId="{8B9FEBF4-DFF2-442B-B3E3-C28B7ED843BE}" type="presOf" srcId="{F7193671-AF25-4DCE-851B-605297463B62}" destId="{77E44006-9802-439E-BEE9-C29BDECF6B62}" srcOrd="0" destOrd="0" presId="urn:microsoft.com/office/officeart/2005/8/layout/chevron1"/>
    <dgm:cxn modelId="{8CFA79FC-4697-43B7-B042-38152B7AEB1C}" srcId="{49E9D269-1676-4950-9052-5410C2DF6D06}" destId="{470914D0-D074-44A1-93A9-AC93B07698F6}" srcOrd="0" destOrd="0" parTransId="{3206B807-CDFC-429C-9DFC-F3CD239D781C}" sibTransId="{2CA49ADB-26C2-411D-8512-9F4C558F0170}"/>
    <dgm:cxn modelId="{43BC4194-C617-4A32-B5F6-A7A8695FAA60}" type="presParOf" srcId="{1DD8F4B0-B489-4319-A385-662DAE0AAEA1}" destId="{AE2407A9-3AEC-4FF7-941C-E56A37B81F43}" srcOrd="0" destOrd="0" presId="urn:microsoft.com/office/officeart/2005/8/layout/chevron1"/>
    <dgm:cxn modelId="{62027AEF-CE89-493D-8DB5-88CC4C54D9DB}" type="presParOf" srcId="{1DD8F4B0-B489-4319-A385-662DAE0AAEA1}" destId="{297C5BEC-7EAE-4F37-AB38-E9736B9C5C76}" srcOrd="1" destOrd="0" presId="urn:microsoft.com/office/officeart/2005/8/layout/chevron1"/>
    <dgm:cxn modelId="{4E9EC7F4-D77B-4060-827F-249344F76D8B}" type="presParOf" srcId="{1DD8F4B0-B489-4319-A385-662DAE0AAEA1}" destId="{C965BF68-F4EC-481C-AEFE-B08910C586E0}" srcOrd="2" destOrd="0" presId="urn:microsoft.com/office/officeart/2005/8/layout/chevron1"/>
    <dgm:cxn modelId="{16BAA5E9-FB24-4908-B078-F7AA2F47746B}" type="presParOf" srcId="{1DD8F4B0-B489-4319-A385-662DAE0AAEA1}" destId="{9C8609C8-44B3-40BA-A645-811BCCBF887E}" srcOrd="3" destOrd="0" presId="urn:microsoft.com/office/officeart/2005/8/layout/chevron1"/>
    <dgm:cxn modelId="{B17AEAFD-7C8F-428C-B54F-EE1DB33CC548}" type="presParOf" srcId="{1DD8F4B0-B489-4319-A385-662DAE0AAEA1}" destId="{4F2ABD4D-65AB-4FF4-9B89-EC16C7E7E34E}" srcOrd="4" destOrd="0" presId="urn:microsoft.com/office/officeart/2005/8/layout/chevron1"/>
    <dgm:cxn modelId="{6C962523-DE99-4818-9CED-71EDD16BF500}" type="presParOf" srcId="{1DD8F4B0-B489-4319-A385-662DAE0AAEA1}" destId="{814E03E5-B681-4DE4-8399-87CB72CC4CF9}" srcOrd="5" destOrd="0" presId="urn:microsoft.com/office/officeart/2005/8/layout/chevron1"/>
    <dgm:cxn modelId="{197CF3E1-E092-4098-8BAF-EBC428C98699}" type="presParOf" srcId="{1DD8F4B0-B489-4319-A385-662DAE0AAEA1}" destId="{77E44006-9802-439E-BEE9-C29BDECF6B62}" srcOrd="6" destOrd="0" presId="urn:microsoft.com/office/officeart/2005/8/layout/chevron1"/>
    <dgm:cxn modelId="{DDD075C9-C007-407E-9B46-3B11465E7D0E}" type="presParOf" srcId="{1DD8F4B0-B489-4319-A385-662DAE0AAEA1}" destId="{891E4EB7-98F0-4012-86E5-9DB129B47485}" srcOrd="7" destOrd="0" presId="urn:microsoft.com/office/officeart/2005/8/layout/chevron1"/>
    <dgm:cxn modelId="{6886D784-EC4D-404E-8EB1-0ECB73EF3537}" type="presParOf" srcId="{1DD8F4B0-B489-4319-A385-662DAE0AAEA1}" destId="{765AD75F-6B1A-4FE8-9056-CCF4EFBF5FAE}" srcOrd="8" destOrd="0" presId="urn:microsoft.com/office/officeart/2005/8/layout/chevron1"/>
    <dgm:cxn modelId="{8DC07772-A42C-4918-9480-63A8AE7490E8}" type="presParOf" srcId="{1DD8F4B0-B489-4319-A385-662DAE0AAEA1}" destId="{0A63585F-E497-4FF3-8A7C-6790A7691AC9}" srcOrd="9" destOrd="0" presId="urn:microsoft.com/office/officeart/2005/8/layout/chevron1"/>
    <dgm:cxn modelId="{FD0122C0-8162-465E-94CF-3F45DEBFC4FB}" type="presParOf" srcId="{1DD8F4B0-B489-4319-A385-662DAE0AAEA1}" destId="{EBA4365C-B88F-4031-9FB7-972EB0FF8DE7}" srcOrd="10" destOrd="0" presId="urn:microsoft.com/office/officeart/2005/8/layout/chevron1"/>
    <dgm:cxn modelId="{C5AFB574-9F7D-4262-91B0-0945FB9490E5}" type="presParOf" srcId="{1DD8F4B0-B489-4319-A385-662DAE0AAEA1}" destId="{B1C6C61B-2741-4734-A6F6-6B6CFE3174A6}" srcOrd="11" destOrd="0" presId="urn:microsoft.com/office/officeart/2005/8/layout/chevron1"/>
    <dgm:cxn modelId="{7F69813B-91B5-41B9-AE6A-6B06B69549E2}" type="presParOf" srcId="{1DD8F4B0-B489-4319-A385-662DAE0AAEA1}" destId="{ECFA21C9-E43E-4E65-99C8-EFA8F30AE98C}" srcOrd="12" destOrd="0" presId="urn:microsoft.com/office/officeart/2005/8/layout/chevron1"/>
    <dgm:cxn modelId="{A746F8E6-29AC-484D-A994-1A2BA2600F07}" type="presParOf" srcId="{1DD8F4B0-B489-4319-A385-662DAE0AAEA1}" destId="{952DDF51-E9D8-47DD-BDBF-C19DF08D29E6}" srcOrd="13" destOrd="0" presId="urn:microsoft.com/office/officeart/2005/8/layout/chevron1"/>
    <dgm:cxn modelId="{EC33A65D-CDBC-424E-A8C1-9FBA0870C9D6}" type="presParOf" srcId="{1DD8F4B0-B489-4319-A385-662DAE0AAEA1}" destId="{97FC1672-8492-4AA4-ADAD-7CAA5C587902}" srcOrd="14" destOrd="0" presId="urn:microsoft.com/office/officeart/2005/8/layout/chevron1"/>
    <dgm:cxn modelId="{5C47CADF-1FDB-4A2F-957A-52B77CC6046C}" type="presParOf" srcId="{1DD8F4B0-B489-4319-A385-662DAE0AAEA1}" destId="{913270FF-71E3-450F-AFE0-6625A0353C37}" srcOrd="15" destOrd="0" presId="urn:microsoft.com/office/officeart/2005/8/layout/chevron1"/>
    <dgm:cxn modelId="{C7E2D6FC-B4AF-42EA-9F93-760387B96921}" type="presParOf" srcId="{1DD8F4B0-B489-4319-A385-662DAE0AAEA1}" destId="{97A6BEE6-088A-497A-8F4C-B0752D4A5300}" srcOrd="16" destOrd="0" presId="urn:microsoft.com/office/officeart/2005/8/layout/chevron1"/>
    <dgm:cxn modelId="{54D19B4D-4F24-431A-9B16-B89C3DA3C391}" type="presParOf" srcId="{1DD8F4B0-B489-4319-A385-662DAE0AAEA1}" destId="{3E460A17-98FB-4247-B0F7-36AD29C9CCDD}" srcOrd="17" destOrd="0" presId="urn:microsoft.com/office/officeart/2005/8/layout/chevron1"/>
    <dgm:cxn modelId="{034C2B8C-4704-47AD-8588-F8CBF8D5392F}" type="presParOf" srcId="{1DD8F4B0-B489-4319-A385-662DAE0AAEA1}" destId="{56481919-0949-43BB-9C84-C12A9F7745C6}" srcOrd="18" destOrd="0" presId="urn:microsoft.com/office/officeart/2005/8/layout/chevron1"/>
    <dgm:cxn modelId="{F5C42EAE-5179-4A53-9974-C81241CD46AB}" type="presParOf" srcId="{1DD8F4B0-B489-4319-A385-662DAE0AAEA1}" destId="{EB836124-AD3C-43A6-B8E1-D38D648373A5}" srcOrd="19" destOrd="0" presId="urn:microsoft.com/office/officeart/2005/8/layout/chevron1"/>
    <dgm:cxn modelId="{318762F0-B2F3-4907-9082-68AC05A2C252}" type="presParOf" srcId="{1DD8F4B0-B489-4319-A385-662DAE0AAEA1}" destId="{AC140320-AD8F-4F5D-BEB2-43CD778BCCB0}" srcOrd="2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C0F575-B778-4D0F-809C-2FD070AEFDEC}"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9C93821B-0E6E-41F0-B34D-29CB52EB77DD}">
      <dgm:prSet custT="1"/>
      <dgm:spPr>
        <a:solidFill>
          <a:srgbClr val="FF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b="1" dirty="0">
              <a:latin typeface="Helvetica Condensed" pitchFamily="34" charset="0"/>
            </a:rPr>
            <a:t>Transparency of information</a:t>
          </a:r>
          <a:endParaRPr lang="en-US" sz="2400" dirty="0">
            <a:latin typeface="Helvetica Condensed" pitchFamily="34" charset="0"/>
          </a:endParaRPr>
        </a:p>
      </dgm:t>
    </dgm:pt>
    <dgm:pt modelId="{F4734E24-20E9-44FA-8D3C-454C64D6E8BF}" type="parTrans" cxnId="{8A43BD29-6B72-44BA-AA4D-04FE790351B0}">
      <dgm:prSet/>
      <dgm:spPr/>
      <dgm:t>
        <a:bodyPr/>
        <a:lstStyle/>
        <a:p>
          <a:endParaRPr lang="en-US"/>
        </a:p>
      </dgm:t>
    </dgm:pt>
    <dgm:pt modelId="{207A0EC6-B5FA-4CDF-B840-2C5ADDA68EA8}" type="sibTrans" cxnId="{8A43BD29-6B72-44BA-AA4D-04FE790351B0}">
      <dgm:prSet/>
      <dgm:spPr/>
      <dgm:t>
        <a:bodyPr/>
        <a:lstStyle/>
        <a:p>
          <a:endParaRPr lang="en-US"/>
        </a:p>
      </dgm:t>
    </dgm:pt>
    <dgm:pt modelId="{55DA9A14-9DE3-4DF8-9D54-1ABB9550FD45}">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b="1" dirty="0">
              <a:latin typeface="Helvetica Condensed" pitchFamily="34" charset="0"/>
            </a:rPr>
            <a:t>Quality of information</a:t>
          </a:r>
          <a:endParaRPr lang="en-US" sz="2400" dirty="0">
            <a:latin typeface="Helvetica Condensed" pitchFamily="34" charset="0"/>
          </a:endParaRPr>
        </a:p>
      </dgm:t>
    </dgm:pt>
    <dgm:pt modelId="{0E1C9D7B-BCD0-488A-B01F-EAAE838018D3}" type="parTrans" cxnId="{1100666B-DF4D-4AF7-AB2F-72AE51B9E282}">
      <dgm:prSet/>
      <dgm:spPr/>
      <dgm:t>
        <a:bodyPr/>
        <a:lstStyle/>
        <a:p>
          <a:endParaRPr lang="en-US"/>
        </a:p>
      </dgm:t>
    </dgm:pt>
    <dgm:pt modelId="{BC52F4C4-A00D-4C0B-813D-A121F87DEF56}" type="sibTrans" cxnId="{1100666B-DF4D-4AF7-AB2F-72AE51B9E282}">
      <dgm:prSet/>
      <dgm:spPr/>
      <dgm:t>
        <a:bodyPr/>
        <a:lstStyle/>
        <a:p>
          <a:endParaRPr lang="en-US"/>
        </a:p>
      </dgm:t>
    </dgm:pt>
    <dgm:pt modelId="{5342B3D5-FB99-4390-8895-5FD92336AF1A}">
      <dgm:prSet custT="1"/>
      <dgm:spPr>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b="1" dirty="0">
              <a:latin typeface="Helvetica Condensed" pitchFamily="34" charset="0"/>
            </a:rPr>
            <a:t>Association of disparate information</a:t>
          </a:r>
          <a:endParaRPr lang="en-US" sz="2400" dirty="0">
            <a:latin typeface="Helvetica Condensed" pitchFamily="34" charset="0"/>
          </a:endParaRPr>
        </a:p>
      </dgm:t>
    </dgm:pt>
    <dgm:pt modelId="{69D15902-F9F8-464F-A829-CE7AE1FC4531}" type="parTrans" cxnId="{5FF46314-570F-48C2-A615-28303CCB3C32}">
      <dgm:prSet/>
      <dgm:spPr/>
      <dgm:t>
        <a:bodyPr/>
        <a:lstStyle/>
        <a:p>
          <a:endParaRPr lang="en-US"/>
        </a:p>
      </dgm:t>
    </dgm:pt>
    <dgm:pt modelId="{E877A0DD-6AD1-4B79-B4D4-C38AC06837D2}" type="sibTrans" cxnId="{5FF46314-570F-48C2-A615-28303CCB3C32}">
      <dgm:prSet/>
      <dgm:spPr/>
      <dgm:t>
        <a:bodyPr/>
        <a:lstStyle/>
        <a:p>
          <a:endParaRPr lang="en-US"/>
        </a:p>
      </dgm:t>
    </dgm:pt>
    <dgm:pt modelId="{EBB24139-4E8F-4F6B-B5FA-08B6CB4257AA}" type="pres">
      <dgm:prSet presAssocID="{6CC0F575-B778-4D0F-809C-2FD070AEFDEC}" presName="linear" presStyleCnt="0">
        <dgm:presLayoutVars>
          <dgm:dir/>
          <dgm:animLvl val="lvl"/>
          <dgm:resizeHandles val="exact"/>
        </dgm:presLayoutVars>
      </dgm:prSet>
      <dgm:spPr/>
    </dgm:pt>
    <dgm:pt modelId="{4863039A-E606-42CC-AEDD-3A16416345AD}" type="pres">
      <dgm:prSet presAssocID="{9C93821B-0E6E-41F0-B34D-29CB52EB77DD}" presName="parentLin" presStyleCnt="0"/>
      <dgm:spPr/>
    </dgm:pt>
    <dgm:pt modelId="{68208665-046B-4574-AAE7-9F6E0DC6A2A2}" type="pres">
      <dgm:prSet presAssocID="{9C93821B-0E6E-41F0-B34D-29CB52EB77DD}" presName="parentLeftMargin" presStyleLbl="node1" presStyleIdx="0" presStyleCnt="3"/>
      <dgm:spPr/>
    </dgm:pt>
    <dgm:pt modelId="{FF4E6267-5EDA-4BA3-8301-B2562BB815AC}" type="pres">
      <dgm:prSet presAssocID="{9C93821B-0E6E-41F0-B34D-29CB52EB77DD}" presName="parentText" presStyleLbl="node1" presStyleIdx="0" presStyleCnt="3" custScaleX="123810" custLinFactNeighborY="40299">
        <dgm:presLayoutVars>
          <dgm:chMax val="0"/>
          <dgm:bulletEnabled val="1"/>
        </dgm:presLayoutVars>
      </dgm:prSet>
      <dgm:spPr/>
    </dgm:pt>
    <dgm:pt modelId="{FE72558B-8798-469E-A4DD-22A9FA7117DF}" type="pres">
      <dgm:prSet presAssocID="{9C93821B-0E6E-41F0-B34D-29CB52EB77DD}" presName="negativeSpace" presStyleCnt="0"/>
      <dgm:spPr/>
    </dgm:pt>
    <dgm:pt modelId="{5DD1E405-D0EB-4695-837A-8DF0C3D50824}" type="pres">
      <dgm:prSet presAssocID="{9C93821B-0E6E-41F0-B34D-29CB52EB77DD}" presName="childText" presStyleLbl="conFgAcc1" presStyleIdx="0" presStyleCnt="3">
        <dgm:presLayoutVars>
          <dgm:bulletEnabled val="1"/>
        </dgm:presLayoutVars>
      </dgm:prSet>
      <dgm:spPr>
        <a:ln>
          <a:solidFill>
            <a:srgbClr val="FFC000"/>
          </a:solidFill>
        </a:ln>
      </dgm:spPr>
    </dgm:pt>
    <dgm:pt modelId="{7956C7D0-899C-4548-81C1-BB69DD3227E4}" type="pres">
      <dgm:prSet presAssocID="{207A0EC6-B5FA-4CDF-B840-2C5ADDA68EA8}" presName="spaceBetweenRectangles" presStyleCnt="0"/>
      <dgm:spPr/>
    </dgm:pt>
    <dgm:pt modelId="{DEA4FE8B-FCAC-426A-9A6B-AD02D57F1397}" type="pres">
      <dgm:prSet presAssocID="{55DA9A14-9DE3-4DF8-9D54-1ABB9550FD45}" presName="parentLin" presStyleCnt="0"/>
      <dgm:spPr/>
    </dgm:pt>
    <dgm:pt modelId="{393055BC-C215-40E6-B8B8-9F1FFF33D952}" type="pres">
      <dgm:prSet presAssocID="{55DA9A14-9DE3-4DF8-9D54-1ABB9550FD45}" presName="parentLeftMargin" presStyleLbl="node1" presStyleIdx="0" presStyleCnt="3"/>
      <dgm:spPr/>
    </dgm:pt>
    <dgm:pt modelId="{0B6F764B-4AD5-4034-8538-346DA583F90A}" type="pres">
      <dgm:prSet presAssocID="{55DA9A14-9DE3-4DF8-9D54-1ABB9550FD45}" presName="parentText" presStyleLbl="node1" presStyleIdx="1" presStyleCnt="3" custScaleX="123810" custLinFactNeighborY="40299">
        <dgm:presLayoutVars>
          <dgm:chMax val="0"/>
          <dgm:bulletEnabled val="1"/>
        </dgm:presLayoutVars>
      </dgm:prSet>
      <dgm:spPr/>
    </dgm:pt>
    <dgm:pt modelId="{814947AE-B0E9-4E6E-B162-235789503831}" type="pres">
      <dgm:prSet presAssocID="{55DA9A14-9DE3-4DF8-9D54-1ABB9550FD45}" presName="negativeSpace" presStyleCnt="0"/>
      <dgm:spPr/>
    </dgm:pt>
    <dgm:pt modelId="{F287132D-984C-4C5D-AC00-8DFE4ED02E2E}" type="pres">
      <dgm:prSet presAssocID="{55DA9A14-9DE3-4DF8-9D54-1ABB9550FD45}" presName="childText" presStyleLbl="conFgAcc1" presStyleIdx="1" presStyleCnt="3">
        <dgm:presLayoutVars>
          <dgm:bulletEnabled val="1"/>
        </dgm:presLayoutVars>
      </dgm:prSet>
      <dgm:spPr>
        <a:ln>
          <a:solidFill>
            <a:srgbClr val="0070C0"/>
          </a:solidFill>
        </a:ln>
      </dgm:spPr>
    </dgm:pt>
    <dgm:pt modelId="{F8699287-EA97-4990-9E49-A34505BDD557}" type="pres">
      <dgm:prSet presAssocID="{BC52F4C4-A00D-4C0B-813D-A121F87DEF56}" presName="spaceBetweenRectangles" presStyleCnt="0"/>
      <dgm:spPr/>
    </dgm:pt>
    <dgm:pt modelId="{38CD96CB-EC19-4D25-B1B0-F115D804D909}" type="pres">
      <dgm:prSet presAssocID="{5342B3D5-FB99-4390-8895-5FD92336AF1A}" presName="parentLin" presStyleCnt="0"/>
      <dgm:spPr/>
    </dgm:pt>
    <dgm:pt modelId="{10598538-55F2-442F-B810-AA773C6D7ED3}" type="pres">
      <dgm:prSet presAssocID="{5342B3D5-FB99-4390-8895-5FD92336AF1A}" presName="parentLeftMargin" presStyleLbl="node1" presStyleIdx="1" presStyleCnt="3"/>
      <dgm:spPr/>
    </dgm:pt>
    <dgm:pt modelId="{60909148-A88C-456A-9EC2-E08F6D6480C7}" type="pres">
      <dgm:prSet presAssocID="{5342B3D5-FB99-4390-8895-5FD92336AF1A}" presName="parentText" presStyleLbl="node1" presStyleIdx="2" presStyleCnt="3" custScaleX="123810" custLinFactNeighborY="37476">
        <dgm:presLayoutVars>
          <dgm:chMax val="0"/>
          <dgm:bulletEnabled val="1"/>
        </dgm:presLayoutVars>
      </dgm:prSet>
      <dgm:spPr/>
    </dgm:pt>
    <dgm:pt modelId="{DA6A9A28-CFC2-417E-AC30-9DB48BDFE93A}" type="pres">
      <dgm:prSet presAssocID="{5342B3D5-FB99-4390-8895-5FD92336AF1A}" presName="negativeSpace" presStyleCnt="0"/>
      <dgm:spPr/>
    </dgm:pt>
    <dgm:pt modelId="{8E5621A7-0164-4BAA-9FFE-74775A23727A}" type="pres">
      <dgm:prSet presAssocID="{5342B3D5-FB99-4390-8895-5FD92336AF1A}" presName="childText" presStyleLbl="conFgAcc1" presStyleIdx="2" presStyleCnt="3">
        <dgm:presLayoutVars>
          <dgm:bulletEnabled val="1"/>
        </dgm:presLayoutVars>
      </dgm:prSet>
      <dgm:spPr>
        <a:ln>
          <a:solidFill>
            <a:srgbClr val="8F45C7"/>
          </a:solidFill>
        </a:ln>
      </dgm:spPr>
    </dgm:pt>
  </dgm:ptLst>
  <dgm:cxnLst>
    <dgm:cxn modelId="{5FF46314-570F-48C2-A615-28303CCB3C32}" srcId="{6CC0F575-B778-4D0F-809C-2FD070AEFDEC}" destId="{5342B3D5-FB99-4390-8895-5FD92336AF1A}" srcOrd="2" destOrd="0" parTransId="{69D15902-F9F8-464F-A829-CE7AE1FC4531}" sibTransId="{E877A0DD-6AD1-4B79-B4D4-C38AC06837D2}"/>
    <dgm:cxn modelId="{8A43BD29-6B72-44BA-AA4D-04FE790351B0}" srcId="{6CC0F575-B778-4D0F-809C-2FD070AEFDEC}" destId="{9C93821B-0E6E-41F0-B34D-29CB52EB77DD}" srcOrd="0" destOrd="0" parTransId="{F4734E24-20E9-44FA-8D3C-454C64D6E8BF}" sibTransId="{207A0EC6-B5FA-4CDF-B840-2C5ADDA68EA8}"/>
    <dgm:cxn modelId="{8276EE50-C428-EF4E-AEB5-AE007CF0ADB4}" type="presOf" srcId="{6CC0F575-B778-4D0F-809C-2FD070AEFDEC}" destId="{EBB24139-4E8F-4F6B-B5FA-08B6CB4257AA}" srcOrd="0" destOrd="0" presId="urn:microsoft.com/office/officeart/2005/8/layout/list1"/>
    <dgm:cxn modelId="{1100666B-DF4D-4AF7-AB2F-72AE51B9E282}" srcId="{6CC0F575-B778-4D0F-809C-2FD070AEFDEC}" destId="{55DA9A14-9DE3-4DF8-9D54-1ABB9550FD45}" srcOrd="1" destOrd="0" parTransId="{0E1C9D7B-BCD0-488A-B01F-EAAE838018D3}" sibTransId="{BC52F4C4-A00D-4C0B-813D-A121F87DEF56}"/>
    <dgm:cxn modelId="{3F972C7A-31A5-5142-96FA-E826CE8E8E30}" type="presOf" srcId="{55DA9A14-9DE3-4DF8-9D54-1ABB9550FD45}" destId="{0B6F764B-4AD5-4034-8538-346DA583F90A}" srcOrd="1" destOrd="0" presId="urn:microsoft.com/office/officeart/2005/8/layout/list1"/>
    <dgm:cxn modelId="{7A593E90-3AE5-4E42-836D-1E82EA89DAFF}" type="presOf" srcId="{55DA9A14-9DE3-4DF8-9D54-1ABB9550FD45}" destId="{393055BC-C215-40E6-B8B8-9F1FFF33D952}" srcOrd="0" destOrd="0" presId="urn:microsoft.com/office/officeart/2005/8/layout/list1"/>
    <dgm:cxn modelId="{217E32AD-A0CD-3A40-B3DA-8B4EEB1672E9}" type="presOf" srcId="{9C93821B-0E6E-41F0-B34D-29CB52EB77DD}" destId="{68208665-046B-4574-AAE7-9F6E0DC6A2A2}" srcOrd="0" destOrd="0" presId="urn:microsoft.com/office/officeart/2005/8/layout/list1"/>
    <dgm:cxn modelId="{553187DA-E217-154D-AD7F-4EB0B8A986DB}" type="presOf" srcId="{5342B3D5-FB99-4390-8895-5FD92336AF1A}" destId="{10598538-55F2-442F-B810-AA773C6D7ED3}" srcOrd="0" destOrd="0" presId="urn:microsoft.com/office/officeart/2005/8/layout/list1"/>
    <dgm:cxn modelId="{DE1FB7E1-5267-A146-B395-D23F3A40F058}" type="presOf" srcId="{5342B3D5-FB99-4390-8895-5FD92336AF1A}" destId="{60909148-A88C-456A-9EC2-E08F6D6480C7}" srcOrd="1" destOrd="0" presId="urn:microsoft.com/office/officeart/2005/8/layout/list1"/>
    <dgm:cxn modelId="{67368FE3-0DE0-6048-925F-3A77EE390B56}" type="presOf" srcId="{9C93821B-0E6E-41F0-B34D-29CB52EB77DD}" destId="{FF4E6267-5EDA-4BA3-8301-B2562BB815AC}" srcOrd="1" destOrd="0" presId="urn:microsoft.com/office/officeart/2005/8/layout/list1"/>
    <dgm:cxn modelId="{D98EF1EB-08CD-134F-9240-1B3A36641C41}" type="presParOf" srcId="{EBB24139-4E8F-4F6B-B5FA-08B6CB4257AA}" destId="{4863039A-E606-42CC-AEDD-3A16416345AD}" srcOrd="0" destOrd="0" presId="urn:microsoft.com/office/officeart/2005/8/layout/list1"/>
    <dgm:cxn modelId="{287A75A2-B5B1-874D-9EF7-5A3DD7D6947A}" type="presParOf" srcId="{4863039A-E606-42CC-AEDD-3A16416345AD}" destId="{68208665-046B-4574-AAE7-9F6E0DC6A2A2}" srcOrd="0" destOrd="0" presId="urn:microsoft.com/office/officeart/2005/8/layout/list1"/>
    <dgm:cxn modelId="{98081D69-AB56-754D-9B5C-43B30A924A47}" type="presParOf" srcId="{4863039A-E606-42CC-AEDD-3A16416345AD}" destId="{FF4E6267-5EDA-4BA3-8301-B2562BB815AC}" srcOrd="1" destOrd="0" presId="urn:microsoft.com/office/officeart/2005/8/layout/list1"/>
    <dgm:cxn modelId="{DC4F4035-CFB2-7140-9036-09D9956E9BBD}" type="presParOf" srcId="{EBB24139-4E8F-4F6B-B5FA-08B6CB4257AA}" destId="{FE72558B-8798-469E-A4DD-22A9FA7117DF}" srcOrd="1" destOrd="0" presId="urn:microsoft.com/office/officeart/2005/8/layout/list1"/>
    <dgm:cxn modelId="{39BBA700-CFDA-F545-8264-3785D4B1DE05}" type="presParOf" srcId="{EBB24139-4E8F-4F6B-B5FA-08B6CB4257AA}" destId="{5DD1E405-D0EB-4695-837A-8DF0C3D50824}" srcOrd="2" destOrd="0" presId="urn:microsoft.com/office/officeart/2005/8/layout/list1"/>
    <dgm:cxn modelId="{E28100BD-B1C4-1C42-9A93-0C4DF8E0936D}" type="presParOf" srcId="{EBB24139-4E8F-4F6B-B5FA-08B6CB4257AA}" destId="{7956C7D0-899C-4548-81C1-BB69DD3227E4}" srcOrd="3" destOrd="0" presId="urn:microsoft.com/office/officeart/2005/8/layout/list1"/>
    <dgm:cxn modelId="{E4AC719C-33D4-D44A-B139-F63B4EB0B590}" type="presParOf" srcId="{EBB24139-4E8F-4F6B-B5FA-08B6CB4257AA}" destId="{DEA4FE8B-FCAC-426A-9A6B-AD02D57F1397}" srcOrd="4" destOrd="0" presId="urn:microsoft.com/office/officeart/2005/8/layout/list1"/>
    <dgm:cxn modelId="{E4D253C3-4419-7A4D-83AC-F61BA81ED880}" type="presParOf" srcId="{DEA4FE8B-FCAC-426A-9A6B-AD02D57F1397}" destId="{393055BC-C215-40E6-B8B8-9F1FFF33D952}" srcOrd="0" destOrd="0" presId="urn:microsoft.com/office/officeart/2005/8/layout/list1"/>
    <dgm:cxn modelId="{59DCDAF4-43EA-AF49-B12C-16CFF30386E2}" type="presParOf" srcId="{DEA4FE8B-FCAC-426A-9A6B-AD02D57F1397}" destId="{0B6F764B-4AD5-4034-8538-346DA583F90A}" srcOrd="1" destOrd="0" presId="urn:microsoft.com/office/officeart/2005/8/layout/list1"/>
    <dgm:cxn modelId="{C85A887D-D561-994B-9C95-DC65C819E249}" type="presParOf" srcId="{EBB24139-4E8F-4F6B-B5FA-08B6CB4257AA}" destId="{814947AE-B0E9-4E6E-B162-235789503831}" srcOrd="5" destOrd="0" presId="urn:microsoft.com/office/officeart/2005/8/layout/list1"/>
    <dgm:cxn modelId="{E0ABA2C9-A197-854D-A354-D5987EF841FC}" type="presParOf" srcId="{EBB24139-4E8F-4F6B-B5FA-08B6CB4257AA}" destId="{F287132D-984C-4C5D-AC00-8DFE4ED02E2E}" srcOrd="6" destOrd="0" presId="urn:microsoft.com/office/officeart/2005/8/layout/list1"/>
    <dgm:cxn modelId="{485F0826-5C8D-774B-B751-6F76EFE7B514}" type="presParOf" srcId="{EBB24139-4E8F-4F6B-B5FA-08B6CB4257AA}" destId="{F8699287-EA97-4990-9E49-A34505BDD557}" srcOrd="7" destOrd="0" presId="urn:microsoft.com/office/officeart/2005/8/layout/list1"/>
    <dgm:cxn modelId="{B8499FA8-14E6-4949-BA91-F6BD40DEC61C}" type="presParOf" srcId="{EBB24139-4E8F-4F6B-B5FA-08B6CB4257AA}" destId="{38CD96CB-EC19-4D25-B1B0-F115D804D909}" srcOrd="8" destOrd="0" presId="urn:microsoft.com/office/officeart/2005/8/layout/list1"/>
    <dgm:cxn modelId="{ADC84CF6-D266-1C49-8232-0021BEE02BEA}" type="presParOf" srcId="{38CD96CB-EC19-4D25-B1B0-F115D804D909}" destId="{10598538-55F2-442F-B810-AA773C6D7ED3}" srcOrd="0" destOrd="0" presId="urn:microsoft.com/office/officeart/2005/8/layout/list1"/>
    <dgm:cxn modelId="{2C2E048E-19C1-9A41-BF97-9A7346C051CE}" type="presParOf" srcId="{38CD96CB-EC19-4D25-B1B0-F115D804D909}" destId="{60909148-A88C-456A-9EC2-E08F6D6480C7}" srcOrd="1" destOrd="0" presId="urn:microsoft.com/office/officeart/2005/8/layout/list1"/>
    <dgm:cxn modelId="{A3AE740B-2210-D14A-8D51-037E59BC9A81}" type="presParOf" srcId="{EBB24139-4E8F-4F6B-B5FA-08B6CB4257AA}" destId="{DA6A9A28-CFC2-417E-AC30-9DB48BDFE93A}" srcOrd="9" destOrd="0" presId="urn:microsoft.com/office/officeart/2005/8/layout/list1"/>
    <dgm:cxn modelId="{28DE857F-C172-D244-B698-177DC81E8874}" type="presParOf" srcId="{EBB24139-4E8F-4F6B-B5FA-08B6CB4257AA}" destId="{8E5621A7-0164-4BAA-9FFE-74775A23727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407A9-3AEC-4FF7-941C-E56A37B81F43}">
      <dsp:nvSpPr>
        <dsp:cNvPr id="0" name=""/>
        <dsp:cNvSpPr/>
      </dsp:nvSpPr>
      <dsp:spPr>
        <a:xfrm>
          <a:off x="1049"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1</a:t>
          </a:r>
        </a:p>
      </dsp:txBody>
      <dsp:txXfrm>
        <a:off x="172914" y="1860134"/>
        <a:ext cx="515596" cy="343730"/>
      </dsp:txXfrm>
    </dsp:sp>
    <dsp:sp modelId="{C965BF68-F4EC-481C-AEFE-B08910C586E0}">
      <dsp:nvSpPr>
        <dsp:cNvPr id="0" name=""/>
        <dsp:cNvSpPr/>
      </dsp:nvSpPr>
      <dsp:spPr>
        <a:xfrm>
          <a:off x="774442"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2</a:t>
          </a:r>
        </a:p>
      </dsp:txBody>
      <dsp:txXfrm>
        <a:off x="946307" y="1860134"/>
        <a:ext cx="515596" cy="343730"/>
      </dsp:txXfrm>
    </dsp:sp>
    <dsp:sp modelId="{4F2ABD4D-65AB-4FF4-9B89-EC16C7E7E34E}">
      <dsp:nvSpPr>
        <dsp:cNvPr id="0" name=""/>
        <dsp:cNvSpPr/>
      </dsp:nvSpPr>
      <dsp:spPr>
        <a:xfrm>
          <a:off x="1547836"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3</a:t>
          </a:r>
        </a:p>
      </dsp:txBody>
      <dsp:txXfrm>
        <a:off x="1719701" y="1860134"/>
        <a:ext cx="515596" cy="343730"/>
      </dsp:txXfrm>
    </dsp:sp>
    <dsp:sp modelId="{77E44006-9802-439E-BEE9-C29BDECF6B62}">
      <dsp:nvSpPr>
        <dsp:cNvPr id="0" name=""/>
        <dsp:cNvSpPr/>
      </dsp:nvSpPr>
      <dsp:spPr>
        <a:xfrm>
          <a:off x="2321230"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4</a:t>
          </a:r>
        </a:p>
      </dsp:txBody>
      <dsp:txXfrm>
        <a:off x="2493095" y="1860134"/>
        <a:ext cx="515596" cy="343730"/>
      </dsp:txXfrm>
    </dsp:sp>
    <dsp:sp modelId="{765AD75F-6B1A-4FE8-9056-CCF4EFBF5FAE}">
      <dsp:nvSpPr>
        <dsp:cNvPr id="0" name=""/>
        <dsp:cNvSpPr/>
      </dsp:nvSpPr>
      <dsp:spPr>
        <a:xfrm>
          <a:off x="3094623"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5</a:t>
          </a:r>
        </a:p>
      </dsp:txBody>
      <dsp:txXfrm>
        <a:off x="3266488" y="1860134"/>
        <a:ext cx="515596" cy="343730"/>
      </dsp:txXfrm>
    </dsp:sp>
    <dsp:sp modelId="{EBA4365C-B88F-4031-9FB7-972EB0FF8DE7}">
      <dsp:nvSpPr>
        <dsp:cNvPr id="0" name=""/>
        <dsp:cNvSpPr/>
      </dsp:nvSpPr>
      <dsp:spPr>
        <a:xfrm>
          <a:off x="3868017"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6</a:t>
          </a:r>
        </a:p>
      </dsp:txBody>
      <dsp:txXfrm>
        <a:off x="4039882" y="1860134"/>
        <a:ext cx="515596" cy="343730"/>
      </dsp:txXfrm>
    </dsp:sp>
    <dsp:sp modelId="{ECFA21C9-E43E-4E65-99C8-EFA8F30AE98C}">
      <dsp:nvSpPr>
        <dsp:cNvPr id="0" name=""/>
        <dsp:cNvSpPr/>
      </dsp:nvSpPr>
      <dsp:spPr>
        <a:xfrm>
          <a:off x="4641411"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7</a:t>
          </a:r>
        </a:p>
      </dsp:txBody>
      <dsp:txXfrm>
        <a:off x="4813276" y="1860134"/>
        <a:ext cx="515596" cy="343730"/>
      </dsp:txXfrm>
    </dsp:sp>
    <dsp:sp modelId="{97FC1672-8492-4AA4-ADAD-7CAA5C587902}">
      <dsp:nvSpPr>
        <dsp:cNvPr id="0" name=""/>
        <dsp:cNvSpPr/>
      </dsp:nvSpPr>
      <dsp:spPr>
        <a:xfrm>
          <a:off x="5414804"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8</a:t>
          </a:r>
        </a:p>
      </dsp:txBody>
      <dsp:txXfrm>
        <a:off x="5586669" y="1860134"/>
        <a:ext cx="515596" cy="343730"/>
      </dsp:txXfrm>
    </dsp:sp>
    <dsp:sp modelId="{97A6BEE6-088A-497A-8F4C-B0752D4A5300}">
      <dsp:nvSpPr>
        <dsp:cNvPr id="0" name=""/>
        <dsp:cNvSpPr/>
      </dsp:nvSpPr>
      <dsp:spPr>
        <a:xfrm>
          <a:off x="6188198"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9</a:t>
          </a:r>
        </a:p>
      </dsp:txBody>
      <dsp:txXfrm>
        <a:off x="6360063" y="1860134"/>
        <a:ext cx="515596" cy="343730"/>
      </dsp:txXfrm>
    </dsp:sp>
    <dsp:sp modelId="{56481919-0949-43BB-9C84-C12A9F7745C6}">
      <dsp:nvSpPr>
        <dsp:cNvPr id="0" name=""/>
        <dsp:cNvSpPr/>
      </dsp:nvSpPr>
      <dsp:spPr>
        <a:xfrm>
          <a:off x="6961591"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10</a:t>
          </a:r>
        </a:p>
      </dsp:txBody>
      <dsp:txXfrm>
        <a:off x="7133456" y="1860134"/>
        <a:ext cx="515596" cy="343730"/>
      </dsp:txXfrm>
    </dsp:sp>
    <dsp:sp modelId="{AC140320-AD8F-4F5D-BEB2-43CD778BCCB0}">
      <dsp:nvSpPr>
        <dsp:cNvPr id="0" name=""/>
        <dsp:cNvSpPr/>
      </dsp:nvSpPr>
      <dsp:spPr>
        <a:xfrm>
          <a:off x="7734985"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End of Life</a:t>
          </a:r>
        </a:p>
      </dsp:txBody>
      <dsp:txXfrm>
        <a:off x="7906850" y="1860134"/>
        <a:ext cx="515596" cy="343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407A9-3AEC-4FF7-941C-E56A37B81F43}">
      <dsp:nvSpPr>
        <dsp:cNvPr id="0" name=""/>
        <dsp:cNvSpPr/>
      </dsp:nvSpPr>
      <dsp:spPr>
        <a:xfrm>
          <a:off x="1049"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1</a:t>
          </a:r>
        </a:p>
      </dsp:txBody>
      <dsp:txXfrm>
        <a:off x="172914" y="1860134"/>
        <a:ext cx="515596" cy="343730"/>
      </dsp:txXfrm>
    </dsp:sp>
    <dsp:sp modelId="{C965BF68-F4EC-481C-AEFE-B08910C586E0}">
      <dsp:nvSpPr>
        <dsp:cNvPr id="0" name=""/>
        <dsp:cNvSpPr/>
      </dsp:nvSpPr>
      <dsp:spPr>
        <a:xfrm>
          <a:off x="774442"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2</a:t>
          </a:r>
        </a:p>
      </dsp:txBody>
      <dsp:txXfrm>
        <a:off x="946307" y="1860134"/>
        <a:ext cx="515596" cy="343730"/>
      </dsp:txXfrm>
    </dsp:sp>
    <dsp:sp modelId="{4F2ABD4D-65AB-4FF4-9B89-EC16C7E7E34E}">
      <dsp:nvSpPr>
        <dsp:cNvPr id="0" name=""/>
        <dsp:cNvSpPr/>
      </dsp:nvSpPr>
      <dsp:spPr>
        <a:xfrm>
          <a:off x="1547836"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3</a:t>
          </a:r>
        </a:p>
      </dsp:txBody>
      <dsp:txXfrm>
        <a:off x="1719701" y="1860134"/>
        <a:ext cx="515596" cy="343730"/>
      </dsp:txXfrm>
    </dsp:sp>
    <dsp:sp modelId="{77E44006-9802-439E-BEE9-C29BDECF6B62}">
      <dsp:nvSpPr>
        <dsp:cNvPr id="0" name=""/>
        <dsp:cNvSpPr/>
      </dsp:nvSpPr>
      <dsp:spPr>
        <a:xfrm>
          <a:off x="2321230"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4</a:t>
          </a:r>
        </a:p>
      </dsp:txBody>
      <dsp:txXfrm>
        <a:off x="2493095" y="1860134"/>
        <a:ext cx="515596" cy="343730"/>
      </dsp:txXfrm>
    </dsp:sp>
    <dsp:sp modelId="{765AD75F-6B1A-4FE8-9056-CCF4EFBF5FAE}">
      <dsp:nvSpPr>
        <dsp:cNvPr id="0" name=""/>
        <dsp:cNvSpPr/>
      </dsp:nvSpPr>
      <dsp:spPr>
        <a:xfrm>
          <a:off x="3094623"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5</a:t>
          </a:r>
        </a:p>
      </dsp:txBody>
      <dsp:txXfrm>
        <a:off x="3266488" y="1860134"/>
        <a:ext cx="515596" cy="343730"/>
      </dsp:txXfrm>
    </dsp:sp>
    <dsp:sp modelId="{EBA4365C-B88F-4031-9FB7-972EB0FF8DE7}">
      <dsp:nvSpPr>
        <dsp:cNvPr id="0" name=""/>
        <dsp:cNvSpPr/>
      </dsp:nvSpPr>
      <dsp:spPr>
        <a:xfrm>
          <a:off x="3868017"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6</a:t>
          </a:r>
        </a:p>
      </dsp:txBody>
      <dsp:txXfrm>
        <a:off x="4039882" y="1860134"/>
        <a:ext cx="515596" cy="343730"/>
      </dsp:txXfrm>
    </dsp:sp>
    <dsp:sp modelId="{ECFA21C9-E43E-4E65-99C8-EFA8F30AE98C}">
      <dsp:nvSpPr>
        <dsp:cNvPr id="0" name=""/>
        <dsp:cNvSpPr/>
      </dsp:nvSpPr>
      <dsp:spPr>
        <a:xfrm>
          <a:off x="4641411"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7</a:t>
          </a:r>
        </a:p>
      </dsp:txBody>
      <dsp:txXfrm>
        <a:off x="4813276" y="1860134"/>
        <a:ext cx="515596" cy="343730"/>
      </dsp:txXfrm>
    </dsp:sp>
    <dsp:sp modelId="{97FC1672-8492-4AA4-ADAD-7CAA5C587902}">
      <dsp:nvSpPr>
        <dsp:cNvPr id="0" name=""/>
        <dsp:cNvSpPr/>
      </dsp:nvSpPr>
      <dsp:spPr>
        <a:xfrm>
          <a:off x="5414804"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8</a:t>
          </a:r>
        </a:p>
      </dsp:txBody>
      <dsp:txXfrm>
        <a:off x="5586669" y="1860134"/>
        <a:ext cx="515596" cy="343730"/>
      </dsp:txXfrm>
    </dsp:sp>
    <dsp:sp modelId="{97A6BEE6-088A-497A-8F4C-B0752D4A5300}">
      <dsp:nvSpPr>
        <dsp:cNvPr id="0" name=""/>
        <dsp:cNvSpPr/>
      </dsp:nvSpPr>
      <dsp:spPr>
        <a:xfrm>
          <a:off x="6188198"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9</a:t>
          </a:r>
        </a:p>
      </dsp:txBody>
      <dsp:txXfrm>
        <a:off x="6360063" y="1860134"/>
        <a:ext cx="515596" cy="343730"/>
      </dsp:txXfrm>
    </dsp:sp>
    <dsp:sp modelId="{56481919-0949-43BB-9C84-C12A9F7745C6}">
      <dsp:nvSpPr>
        <dsp:cNvPr id="0" name=""/>
        <dsp:cNvSpPr/>
      </dsp:nvSpPr>
      <dsp:spPr>
        <a:xfrm>
          <a:off x="6961591"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Year 10</a:t>
          </a:r>
        </a:p>
      </dsp:txBody>
      <dsp:txXfrm>
        <a:off x="7133456" y="1860134"/>
        <a:ext cx="515596" cy="343730"/>
      </dsp:txXfrm>
    </dsp:sp>
    <dsp:sp modelId="{AC140320-AD8F-4F5D-BEB2-43CD778BCCB0}">
      <dsp:nvSpPr>
        <dsp:cNvPr id="0" name=""/>
        <dsp:cNvSpPr/>
      </dsp:nvSpPr>
      <dsp:spPr>
        <a:xfrm>
          <a:off x="7734985" y="1860134"/>
          <a:ext cx="859326" cy="3437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End of Life</a:t>
          </a:r>
        </a:p>
      </dsp:txBody>
      <dsp:txXfrm>
        <a:off x="7906850" y="1860134"/>
        <a:ext cx="515596" cy="3437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1E405-D0EB-4695-837A-8DF0C3D50824}">
      <dsp:nvSpPr>
        <dsp:cNvPr id="0" name=""/>
        <dsp:cNvSpPr/>
      </dsp:nvSpPr>
      <dsp:spPr>
        <a:xfrm>
          <a:off x="0" y="502471"/>
          <a:ext cx="11379200" cy="831600"/>
        </a:xfrm>
        <a:prstGeom prst="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FF4E6267-5EDA-4BA3-8301-B2562BB815AC}">
      <dsp:nvSpPr>
        <dsp:cNvPr id="0" name=""/>
        <dsp:cNvSpPr/>
      </dsp:nvSpPr>
      <dsp:spPr>
        <a:xfrm>
          <a:off x="568960" y="407968"/>
          <a:ext cx="9862011" cy="974160"/>
        </a:xfrm>
        <a:prstGeom prst="roundRect">
          <a:avLst/>
        </a:prstGeom>
        <a:solidFill>
          <a:srgbClr val="FF800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01075" tIns="0" rIns="301075" bIns="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Helvetica Condensed" pitchFamily="34" charset="0"/>
            </a:rPr>
            <a:t>Transparency of information</a:t>
          </a:r>
          <a:endParaRPr lang="en-US" sz="2400" kern="1200" dirty="0">
            <a:latin typeface="Helvetica Condensed" pitchFamily="34" charset="0"/>
          </a:endParaRPr>
        </a:p>
      </dsp:txBody>
      <dsp:txXfrm>
        <a:off x="616515" y="455523"/>
        <a:ext cx="9766901" cy="879050"/>
      </dsp:txXfrm>
    </dsp:sp>
    <dsp:sp modelId="{F287132D-984C-4C5D-AC00-8DFE4ED02E2E}">
      <dsp:nvSpPr>
        <dsp:cNvPr id="0" name=""/>
        <dsp:cNvSpPr/>
      </dsp:nvSpPr>
      <dsp:spPr>
        <a:xfrm>
          <a:off x="0" y="1999352"/>
          <a:ext cx="11379200" cy="831600"/>
        </a:xfrm>
        <a:prstGeom prst="rect">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0B6F764B-4AD5-4034-8538-346DA583F90A}">
      <dsp:nvSpPr>
        <dsp:cNvPr id="0" name=""/>
        <dsp:cNvSpPr/>
      </dsp:nvSpPr>
      <dsp:spPr>
        <a:xfrm>
          <a:off x="568960" y="1904848"/>
          <a:ext cx="9862011" cy="974160"/>
        </a:xfrm>
        <a:prstGeom prst="roundRect">
          <a:avLst/>
        </a:prstGeom>
        <a:solidFill>
          <a:srgbClr val="0070C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01075" tIns="0" rIns="301075" bIns="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Helvetica Condensed" pitchFamily="34" charset="0"/>
            </a:rPr>
            <a:t>Quality of information</a:t>
          </a:r>
          <a:endParaRPr lang="en-US" sz="2400" kern="1200" dirty="0">
            <a:latin typeface="Helvetica Condensed" pitchFamily="34" charset="0"/>
          </a:endParaRPr>
        </a:p>
      </dsp:txBody>
      <dsp:txXfrm>
        <a:off x="616515" y="1952403"/>
        <a:ext cx="9766901" cy="879050"/>
      </dsp:txXfrm>
    </dsp:sp>
    <dsp:sp modelId="{8E5621A7-0164-4BAA-9FFE-74775A23727A}">
      <dsp:nvSpPr>
        <dsp:cNvPr id="0" name=""/>
        <dsp:cNvSpPr/>
      </dsp:nvSpPr>
      <dsp:spPr>
        <a:xfrm>
          <a:off x="0" y="3496232"/>
          <a:ext cx="11379200" cy="831600"/>
        </a:xfrm>
        <a:prstGeom prst="rect">
          <a:avLst/>
        </a:prstGeom>
        <a:solidFill>
          <a:schemeClr val="lt1">
            <a:alpha val="90000"/>
            <a:hueOff val="0"/>
            <a:satOff val="0"/>
            <a:lumOff val="0"/>
            <a:alphaOff val="0"/>
          </a:schemeClr>
        </a:solidFill>
        <a:ln w="12700" cap="flat" cmpd="sng" algn="ctr">
          <a:solidFill>
            <a:srgbClr val="8F45C7"/>
          </a:solidFill>
          <a:prstDash val="solid"/>
          <a:miter lim="800000"/>
        </a:ln>
        <a:effectLst/>
      </dsp:spPr>
      <dsp:style>
        <a:lnRef idx="2">
          <a:scrgbClr r="0" g="0" b="0"/>
        </a:lnRef>
        <a:fillRef idx="1">
          <a:scrgbClr r="0" g="0" b="0"/>
        </a:fillRef>
        <a:effectRef idx="0">
          <a:scrgbClr r="0" g="0" b="0"/>
        </a:effectRef>
        <a:fontRef idx="minor"/>
      </dsp:style>
    </dsp:sp>
    <dsp:sp modelId="{60909148-A88C-456A-9EC2-E08F6D6480C7}">
      <dsp:nvSpPr>
        <dsp:cNvPr id="0" name=""/>
        <dsp:cNvSpPr/>
      </dsp:nvSpPr>
      <dsp:spPr>
        <a:xfrm>
          <a:off x="568960" y="3369064"/>
          <a:ext cx="9862011" cy="974160"/>
        </a:xfrm>
        <a:prstGeom prst="roundRect">
          <a:avLst/>
        </a:prstGeom>
        <a:solidFill>
          <a:srgbClr val="7030A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01075" tIns="0" rIns="301075" bIns="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Helvetica Condensed" pitchFamily="34" charset="0"/>
            </a:rPr>
            <a:t>Association of disparate information</a:t>
          </a:r>
          <a:endParaRPr lang="en-US" sz="2400" kern="1200" dirty="0">
            <a:latin typeface="Helvetica Condensed" pitchFamily="34" charset="0"/>
          </a:endParaRPr>
        </a:p>
      </dsp:txBody>
      <dsp:txXfrm>
        <a:off x="616515" y="3416619"/>
        <a:ext cx="9766901"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6071E6-D1DA-48D5-B28A-2C72FFD33A39}" type="datetimeFigureOut">
              <a:rPr lang="en-US" smtClean="0"/>
              <a:t>2/19/20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34395-5F37-465D-85E7-7F3EAF0D1846}" type="slidenum">
              <a:rPr lang="en-US" smtClean="0"/>
              <a:t>‹#›</a:t>
            </a:fld>
            <a:endParaRPr lang="en-US"/>
          </a:p>
        </p:txBody>
      </p:sp>
    </p:spTree>
    <p:extLst>
      <p:ext uri="{BB962C8B-B14F-4D97-AF65-F5344CB8AC3E}">
        <p14:creationId xmlns:p14="http://schemas.microsoft.com/office/powerpoint/2010/main" val="965471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A6D6F4-252F-5845-8B0A-3993F071FA2A}"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542490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6">
            <a:extLst>
              <a:ext uri="{FF2B5EF4-FFF2-40B4-BE49-F238E27FC236}">
                <a16:creationId xmlns:a16="http://schemas.microsoft.com/office/drawing/2014/main" id="{2CEAAC80-5261-2B40-B68F-276CCA4463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7">
            <a:extLst>
              <a:ext uri="{FF2B5EF4-FFF2-40B4-BE49-F238E27FC236}">
                <a16:creationId xmlns:a16="http://schemas.microsoft.com/office/drawing/2014/main" id="{CF4B4144-527B-E346-A1D1-CFBC2FF878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pitchFamily="2" charset="0"/>
                <a:ea typeface="ＭＳ Ｐゴシック" panose="020B0600070205080204" pitchFamily="34" charset="-128"/>
              </a:rPr>
              <a:t>The many ways to look at an asset include plant, equipment, machines or facilities. Usually this starts and ends with a physical "EAM" classic view. Even if there was awareness of other aspects, historically organizations have been siloed to a point where only one view was important to a department or an operational unit. Separation and disconnect between the views have occurred. To get maximum value from an asset, it is beneficial to see more than one view. This enables balancing the different forces, and pressuring companies to value one perspective over another. Thus, we can balance the values and needs or differing parts of the organization. Also, a complexity and relationship of assets requires more information to make informed decisions. Thus, it is beyond "preferable" to obtain multiple views, it is becoming mandatory. To achieve this, companies must take stock of what is important and relevant to their world (Are you operations-dispersed, mobile or fixed?) and then determine their maturity in managing the data in each category, and the interrelationships between those elements and the whole picture. A 360-degree view of the asset must be the goal of any asset-intensive company.</a:t>
            </a:r>
          </a:p>
          <a:p>
            <a:pPr eaLnBrk="1" hangingPunct="1"/>
            <a:endParaRPr lang="en-US"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42361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 reliability has the least amount of ambiguousness of the words we are condition to use. (Maintenance, Preventive, Preventative, Asset, Management) Reliability stands along with a strong meaning, one which most people understand and believe in. Everyone wants their people, process, data, and equipment to be reliable!</a:t>
            </a:r>
          </a:p>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23</a:t>
            </a:fld>
            <a:endParaRPr lang="en-US"/>
          </a:p>
        </p:txBody>
      </p:sp>
    </p:spTree>
    <p:extLst>
      <p:ext uri="{BB962C8B-B14F-4D97-AF65-F5344CB8AC3E}">
        <p14:creationId xmlns:p14="http://schemas.microsoft.com/office/powerpoint/2010/main" val="1916982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resonates because it is relatable, we all have exposure to how a thermostat works. We also expect it to work like this. The concept demonstrated can be applied to larger “assets” where this asset was a warm comfortable room being managed through automation. An analog version of this would be a wood stove or fireplace where the human is the sensor and the goosebumps are the report.</a:t>
            </a:r>
          </a:p>
          <a:p>
            <a:endParaRPr lang="en-US" dirty="0"/>
          </a:p>
          <a:p>
            <a:r>
              <a:rPr lang="en-US" dirty="0"/>
              <a:t>What’s </a:t>
            </a:r>
            <a:r>
              <a:rPr lang="en-US" dirty="0">
                <a:highlight>
                  <a:srgbClr val="FFFF00"/>
                </a:highlight>
              </a:rPr>
              <a:t>an OPPD example of equipment vs a thermostat</a:t>
            </a:r>
          </a:p>
          <a:p>
            <a:endParaRPr lang="en-US" dirty="0">
              <a:highlight>
                <a:srgbClr val="FFFF00"/>
              </a:highlight>
            </a:endParaRPr>
          </a:p>
          <a:p>
            <a:r>
              <a:rPr lang="en-US" dirty="0"/>
              <a:t>Defeated before you begin</a:t>
            </a:r>
          </a:p>
          <a:p>
            <a:r>
              <a:rPr lang="en-US" dirty="0"/>
              <a:t>Engineering design, materials selection, operating environments, acquisition and divestiture</a:t>
            </a:r>
          </a:p>
          <a:p>
            <a:r>
              <a:rPr lang="en-US" dirty="0"/>
              <a:t>Operational excellence – past tense</a:t>
            </a:r>
          </a:p>
          <a:p>
            <a:r>
              <a:rPr lang="en-US" dirty="0"/>
              <a:t>Best practices – past tense</a:t>
            </a:r>
          </a:p>
          <a:p>
            <a:endParaRPr lang="en-US" dirty="0"/>
          </a:p>
          <a:p>
            <a:r>
              <a:rPr lang="en-US" dirty="0"/>
              <a:t>Switch tense get in front of the degradation and the decisions</a:t>
            </a:r>
          </a:p>
          <a:p>
            <a:endParaRPr lang="en-US" dirty="0"/>
          </a:p>
          <a:p>
            <a:r>
              <a:rPr lang="en-US" dirty="0"/>
              <a:t>To start with it’s two independent words jammed together</a:t>
            </a:r>
          </a:p>
          <a:p>
            <a:r>
              <a:rPr lang="en-US" dirty="0"/>
              <a:t>Each of which have different meanings to the other</a:t>
            </a:r>
          </a:p>
          <a:p>
            <a:r>
              <a:rPr lang="en-US" dirty="0"/>
              <a:t>What is Asset Management cannot be discussed completely with out the ”Why” which comes up next….</a:t>
            </a:r>
          </a:p>
          <a:p>
            <a:endParaRPr lang="en-US" dirty="0"/>
          </a:p>
          <a:p>
            <a:endParaRPr lang="en-US" dirty="0"/>
          </a:p>
          <a:p>
            <a:endParaRPr lang="en-US" dirty="0"/>
          </a:p>
          <a:p>
            <a:endParaRPr lang="en-US" dirty="0"/>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07134395-5F37-465D-85E7-7F3EAF0D1846}" type="slidenum">
              <a:rPr lang="en-US" smtClean="0"/>
              <a:t>27</a:t>
            </a:fld>
            <a:endParaRPr lang="en-US"/>
          </a:p>
        </p:txBody>
      </p:sp>
    </p:spTree>
    <p:extLst>
      <p:ext uri="{BB962C8B-B14F-4D97-AF65-F5344CB8AC3E}">
        <p14:creationId xmlns:p14="http://schemas.microsoft.com/office/powerpoint/2010/main" val="607586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event will impact risk cost and performance</a:t>
            </a:r>
          </a:p>
          <a:p>
            <a:r>
              <a:rPr lang="en-US" dirty="0"/>
              <a:t>Its to the point where if you talk about the equipment it’s considered an event</a:t>
            </a:r>
          </a:p>
          <a:p>
            <a:r>
              <a:rPr lang="en-US" dirty="0"/>
              <a:t>Classification though of the event is critical to ensure you can compare events and their individual criticality and their characteristics</a:t>
            </a:r>
          </a:p>
          <a:p>
            <a:r>
              <a:rPr lang="en-US" dirty="0"/>
              <a:t>The thermostat (nest, </a:t>
            </a:r>
            <a:r>
              <a:rPr lang="en-US" dirty="0" err="1"/>
              <a:t>ecobee</a:t>
            </a:r>
            <a:r>
              <a:rPr lang="en-US" dirty="0"/>
              <a:t>) is becoming perfect at temperature management</a:t>
            </a:r>
          </a:p>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28</a:t>
            </a:fld>
            <a:endParaRPr lang="en-US"/>
          </a:p>
        </p:txBody>
      </p:sp>
    </p:spTree>
    <p:extLst>
      <p:ext uri="{BB962C8B-B14F-4D97-AF65-F5344CB8AC3E}">
        <p14:creationId xmlns:p14="http://schemas.microsoft.com/office/powerpoint/2010/main" val="2425192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dirty="0">
                <a:ea typeface="ＭＳ Ｐゴシック" pitchFamily="34" charset="-128"/>
              </a:rPr>
              <a:t>Paradigms (beliefs) form the Vision.  Vision shape the Policies (Structures) … Structures drive behaviors (processes/standards) … Behaviors yield results.  The collection of behaviors in an organization form it’s culture.  If want different culture … must change behaviors … if want different behaviors must change structures (policies) …. If want different structures (policies) must change current vision and challenge current paradigms (beliefs).</a:t>
            </a:r>
          </a:p>
        </p:txBody>
      </p:sp>
      <p:sp>
        <p:nvSpPr>
          <p:cNvPr id="22531" name="Slide Number Placeholder 3"/>
          <p:cNvSpPr>
            <a:spLocks noGrp="1"/>
          </p:cNvSpPr>
          <p:nvPr>
            <p:ph type="sldNum" sz="quarter" idx="5"/>
          </p:nvPr>
        </p:nvSpPr>
        <p:spPr bwMode="auto">
          <a:noFill/>
          <a:ln>
            <a:miter lim="800000"/>
            <a:headEnd/>
            <a:tailEnd/>
          </a:ln>
        </p:spPr>
        <p:txBody>
          <a:bodyPr/>
          <a:lstStyle/>
          <a:p>
            <a:fld id="{8E67768A-26EA-4560-BC8D-BA0E7ABCF5EB}" type="slidenum">
              <a:rPr lang="en-US" smtClean="0">
                <a:ea typeface="ＭＳ Ｐゴシック" pitchFamily="34" charset="-128"/>
              </a:rPr>
              <a:pPr/>
              <a:t>33</a:t>
            </a:fld>
            <a:endParaRPr lang="en-US">
              <a:ea typeface="ＭＳ Ｐゴシック" pitchFamily="34" charset="-128"/>
            </a:endParaRPr>
          </a:p>
        </p:txBody>
      </p:sp>
    </p:spTree>
    <p:extLst>
      <p:ext uri="{BB962C8B-B14F-4D97-AF65-F5344CB8AC3E}">
        <p14:creationId xmlns:p14="http://schemas.microsoft.com/office/powerpoint/2010/main" val="215953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scenario of where it doesn’t work – Terry Wireman example - ????</a:t>
            </a:r>
          </a:p>
          <a:p>
            <a:r>
              <a:rPr lang="en-US" dirty="0"/>
              <a:t>Air Force One example</a:t>
            </a:r>
          </a:p>
          <a:p>
            <a:r>
              <a:rPr lang="en-US" dirty="0"/>
              <a:t>Competing factions – redundant pump example and operations desires</a:t>
            </a:r>
          </a:p>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37</a:t>
            </a:fld>
            <a:endParaRPr lang="en-US"/>
          </a:p>
        </p:txBody>
      </p:sp>
    </p:spTree>
    <p:extLst>
      <p:ext uri="{BB962C8B-B14F-4D97-AF65-F5344CB8AC3E}">
        <p14:creationId xmlns:p14="http://schemas.microsoft.com/office/powerpoint/2010/main" val="3134379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not understand at the time. These repairs were eliminating a defect. The use of better materials, better metal coatings, and education regarding where rust was likely to occur were all a part of this process.</a:t>
            </a:r>
          </a:p>
        </p:txBody>
      </p:sp>
      <p:sp>
        <p:nvSpPr>
          <p:cNvPr id="4" name="Slide Number Placeholder 3"/>
          <p:cNvSpPr>
            <a:spLocks noGrp="1"/>
          </p:cNvSpPr>
          <p:nvPr>
            <p:ph type="sldNum" sz="quarter" idx="5"/>
          </p:nvPr>
        </p:nvSpPr>
        <p:spPr/>
        <p:txBody>
          <a:bodyPr/>
          <a:lstStyle/>
          <a:p>
            <a:fld id="{07134395-5F37-465D-85E7-7F3EAF0D1846}" type="slidenum">
              <a:rPr lang="en-US" smtClean="0"/>
              <a:t>40</a:t>
            </a:fld>
            <a:endParaRPr lang="en-US"/>
          </a:p>
        </p:txBody>
      </p:sp>
    </p:spTree>
    <p:extLst>
      <p:ext uri="{BB962C8B-B14F-4D97-AF65-F5344CB8AC3E}">
        <p14:creationId xmlns:p14="http://schemas.microsoft.com/office/powerpoint/2010/main" val="3425433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appears in many places, but I have never had the feeling that someone sat me down 20 years ago and said. Norm your purpose is the eradication of failures, defects, etc. I wish they had. My outlook and focus might have been better targeted. </a:t>
            </a:r>
          </a:p>
          <a:p>
            <a:r>
              <a:rPr lang="en-US" dirty="0"/>
              <a:t>Process</a:t>
            </a:r>
          </a:p>
          <a:p>
            <a:r>
              <a:rPr lang="en-US" dirty="0"/>
              <a:t>People</a:t>
            </a:r>
          </a:p>
          <a:p>
            <a:r>
              <a:rPr lang="en-US" dirty="0"/>
              <a:t>Data</a:t>
            </a:r>
          </a:p>
          <a:p>
            <a:r>
              <a:rPr lang="en-US" dirty="0"/>
              <a:t>Equipment</a:t>
            </a:r>
          </a:p>
          <a:p>
            <a:r>
              <a:rPr lang="en-US" dirty="0"/>
              <a:t>Could expand to systems, thinking, decision making, and the list goes on.</a:t>
            </a:r>
          </a:p>
          <a:p>
            <a:endParaRPr lang="en-US" dirty="0"/>
          </a:p>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41</a:t>
            </a:fld>
            <a:endParaRPr lang="en-US"/>
          </a:p>
        </p:txBody>
      </p:sp>
    </p:spTree>
    <p:extLst>
      <p:ext uri="{BB962C8B-B14F-4D97-AF65-F5344CB8AC3E}">
        <p14:creationId xmlns:p14="http://schemas.microsoft.com/office/powerpoint/2010/main" val="1044261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the ISO standard considers the concept of failures in all of the categories I’ve been describing. Also, tossing in a new term nonconformity……</a:t>
            </a:r>
          </a:p>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42</a:t>
            </a:fld>
            <a:endParaRPr lang="en-US"/>
          </a:p>
        </p:txBody>
      </p:sp>
    </p:spTree>
    <p:extLst>
      <p:ext uri="{BB962C8B-B14F-4D97-AF65-F5344CB8AC3E}">
        <p14:creationId xmlns:p14="http://schemas.microsoft.com/office/powerpoint/2010/main" val="2406619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combine the favorite equipment discussion with the why discussion? </a:t>
            </a:r>
          </a:p>
          <a:p>
            <a:endParaRPr lang="en-US" dirty="0"/>
          </a:p>
          <a:p>
            <a:r>
              <a:rPr lang="en-US" dirty="0"/>
              <a:t>Success here is if everyone sees the connection between managing assets and their passion.</a:t>
            </a:r>
          </a:p>
        </p:txBody>
      </p:sp>
      <p:sp>
        <p:nvSpPr>
          <p:cNvPr id="4" name="Slide Number Placeholder 3"/>
          <p:cNvSpPr>
            <a:spLocks noGrp="1"/>
          </p:cNvSpPr>
          <p:nvPr>
            <p:ph type="sldNum" sz="quarter" idx="5"/>
          </p:nvPr>
        </p:nvSpPr>
        <p:spPr/>
        <p:txBody>
          <a:bodyPr/>
          <a:lstStyle/>
          <a:p>
            <a:fld id="{07134395-5F37-465D-85E7-7F3EAF0D1846}" type="slidenum">
              <a:rPr lang="en-US" smtClean="0"/>
              <a:t>45</a:t>
            </a:fld>
            <a:endParaRPr lang="en-US"/>
          </a:p>
        </p:txBody>
      </p:sp>
    </p:spTree>
    <p:extLst>
      <p:ext uri="{BB962C8B-B14F-4D97-AF65-F5344CB8AC3E}">
        <p14:creationId xmlns:p14="http://schemas.microsoft.com/office/powerpoint/2010/main" val="1389901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A6D6F4-252F-5845-8B0A-3993F071FA2A}"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739219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47</a:t>
            </a:fld>
            <a:endParaRPr lang="en-US"/>
          </a:p>
        </p:txBody>
      </p:sp>
    </p:spTree>
    <p:extLst>
      <p:ext uri="{BB962C8B-B14F-4D97-AF65-F5344CB8AC3E}">
        <p14:creationId xmlns:p14="http://schemas.microsoft.com/office/powerpoint/2010/main" val="96665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want to expand on this to policy, procedure and provide time to discuss briefly.</a:t>
            </a:r>
          </a:p>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51</a:t>
            </a:fld>
            <a:endParaRPr lang="en-US"/>
          </a:p>
        </p:txBody>
      </p:sp>
    </p:spTree>
    <p:extLst>
      <p:ext uri="{BB962C8B-B14F-4D97-AF65-F5344CB8AC3E}">
        <p14:creationId xmlns:p14="http://schemas.microsoft.com/office/powerpoint/2010/main" val="2747093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strategy is a set of guiding principles that, when communicated and adopted in the organization, generates a desired pattern of decision making, activity, deliverables through the allocation of resources in order to accomplish the key objectives of the organization.</a:t>
            </a:r>
          </a:p>
        </p:txBody>
      </p:sp>
      <p:sp>
        <p:nvSpPr>
          <p:cNvPr id="4" name="Slide Number Placeholder 3"/>
          <p:cNvSpPr>
            <a:spLocks noGrp="1"/>
          </p:cNvSpPr>
          <p:nvPr>
            <p:ph type="sldNum" sz="quarter" idx="5"/>
          </p:nvPr>
        </p:nvSpPr>
        <p:spPr/>
        <p:txBody>
          <a:bodyPr/>
          <a:lstStyle/>
          <a:p>
            <a:fld id="{07134395-5F37-465D-85E7-7F3EAF0D1846}" type="slidenum">
              <a:rPr lang="en-US" smtClean="0"/>
              <a:t>57</a:t>
            </a:fld>
            <a:endParaRPr lang="en-US"/>
          </a:p>
        </p:txBody>
      </p:sp>
    </p:spTree>
    <p:extLst>
      <p:ext uri="{BB962C8B-B14F-4D97-AF65-F5344CB8AC3E}">
        <p14:creationId xmlns:p14="http://schemas.microsoft.com/office/powerpoint/2010/main" val="976478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58</a:t>
            </a:fld>
            <a:endParaRPr lang="en-US"/>
          </a:p>
        </p:txBody>
      </p:sp>
    </p:spTree>
    <p:extLst>
      <p:ext uri="{BB962C8B-B14F-4D97-AF65-F5344CB8AC3E}">
        <p14:creationId xmlns:p14="http://schemas.microsoft.com/office/powerpoint/2010/main" val="586041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65</a:t>
            </a:fld>
            <a:endParaRPr lang="en-US"/>
          </a:p>
        </p:txBody>
      </p:sp>
    </p:spTree>
    <p:extLst>
      <p:ext uri="{BB962C8B-B14F-4D97-AF65-F5344CB8AC3E}">
        <p14:creationId xmlns:p14="http://schemas.microsoft.com/office/powerpoint/2010/main" val="4272476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want to expand on this to policy, procedure and provide time to discuss briefly.</a:t>
            </a:r>
          </a:p>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69</a:t>
            </a:fld>
            <a:endParaRPr lang="en-US"/>
          </a:p>
        </p:txBody>
      </p:sp>
    </p:spTree>
    <p:extLst>
      <p:ext uri="{BB962C8B-B14F-4D97-AF65-F5344CB8AC3E}">
        <p14:creationId xmlns:p14="http://schemas.microsoft.com/office/powerpoint/2010/main" val="502420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this slide is necessary either</a:t>
            </a:r>
          </a:p>
        </p:txBody>
      </p:sp>
      <p:sp>
        <p:nvSpPr>
          <p:cNvPr id="4" name="Slide Number Placeholder 3"/>
          <p:cNvSpPr>
            <a:spLocks noGrp="1"/>
          </p:cNvSpPr>
          <p:nvPr>
            <p:ph type="sldNum" sz="quarter" idx="5"/>
          </p:nvPr>
        </p:nvSpPr>
        <p:spPr/>
        <p:txBody>
          <a:bodyPr/>
          <a:lstStyle/>
          <a:p>
            <a:fld id="{07134395-5F37-465D-85E7-7F3EAF0D1846}" type="slidenum">
              <a:rPr lang="en-US" smtClean="0"/>
              <a:t>70</a:t>
            </a:fld>
            <a:endParaRPr lang="en-US"/>
          </a:p>
        </p:txBody>
      </p:sp>
    </p:spTree>
    <p:extLst>
      <p:ext uri="{BB962C8B-B14F-4D97-AF65-F5344CB8AC3E}">
        <p14:creationId xmlns:p14="http://schemas.microsoft.com/office/powerpoint/2010/main" val="2432583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dirty="0">
                <a:ea typeface="ＭＳ Ｐゴシック" pitchFamily="34" charset="-128"/>
              </a:rPr>
              <a:t>Paradigms (beliefs) form the Vision.  Vision shape the Policies (Structures) … Structures drive behaviors (processes/standards) … Behaviors yield results.  The collection of behaviors in an organization form it’s culture.  If want different culture … must change behaviors … if want different behaviors must change structures (policies) …. If want different structures (policies) must change current vision and challenge current paradigms (beliefs).</a:t>
            </a:r>
          </a:p>
        </p:txBody>
      </p:sp>
      <p:sp>
        <p:nvSpPr>
          <p:cNvPr id="22531" name="Slide Number Placeholder 3"/>
          <p:cNvSpPr>
            <a:spLocks noGrp="1"/>
          </p:cNvSpPr>
          <p:nvPr>
            <p:ph type="sldNum" sz="quarter" idx="5"/>
          </p:nvPr>
        </p:nvSpPr>
        <p:spPr bwMode="auto">
          <a:noFill/>
          <a:ln>
            <a:miter lim="800000"/>
            <a:headEnd/>
            <a:tailEnd/>
          </a:ln>
        </p:spPr>
        <p:txBody>
          <a:bodyPr/>
          <a:lstStyle/>
          <a:p>
            <a:fld id="{8E67768A-26EA-4560-BC8D-BA0E7ABCF5EB}" type="slidenum">
              <a:rPr lang="en-US" smtClean="0">
                <a:ea typeface="ＭＳ Ｐゴシック" pitchFamily="34" charset="-128"/>
              </a:rPr>
              <a:pPr/>
              <a:t>74</a:t>
            </a:fld>
            <a:endParaRPr lang="en-US">
              <a:ea typeface="ＭＳ Ｐゴシック" pitchFamily="34" charset="-128"/>
            </a:endParaRPr>
          </a:p>
        </p:txBody>
      </p:sp>
    </p:spTree>
    <p:extLst>
      <p:ext uri="{BB962C8B-B14F-4D97-AF65-F5344CB8AC3E}">
        <p14:creationId xmlns:p14="http://schemas.microsoft.com/office/powerpoint/2010/main" val="1231602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a:lstStyle/>
          <a:p>
            <a:pPr defTabSz="457200" eaLnBrk="1" hangingPunct="1">
              <a:spcBef>
                <a:spcPct val="0"/>
              </a:spcBef>
            </a:pPr>
            <a:r>
              <a:rPr lang="en-US">
                <a:ea typeface="ＭＳ Ｐゴシック" pitchFamily="34" charset="-128"/>
              </a:rPr>
              <a:t>Consider audience participation/exercise (similar to having everybody spin around and point North).</a:t>
            </a:r>
          </a:p>
          <a:p>
            <a:pPr defTabSz="457200" eaLnBrk="1" hangingPunct="1">
              <a:spcBef>
                <a:spcPct val="0"/>
              </a:spcBef>
            </a:pPr>
            <a:r>
              <a:rPr lang="en-US">
                <a:ea typeface="ＭＳ Ｐゴシック" pitchFamily="34" charset="-128"/>
              </a:rPr>
              <a:t>Everyone will be pointing in different direction … This will lead into the perspective (beliefs/paradigms) slide illustrating different roles with different perspectives …</a:t>
            </a:r>
          </a:p>
          <a:p>
            <a:pPr defTabSz="457200" eaLnBrk="1" hangingPunct="1">
              <a:spcBef>
                <a:spcPct val="0"/>
              </a:spcBef>
            </a:pPr>
            <a:r>
              <a:rPr lang="en-US">
                <a:ea typeface="ＭＳ Ｐゴシック" pitchFamily="34" charset="-128"/>
              </a:rPr>
              <a:t>Which in turn leads into discussion that having everyone heading same direction is key.</a:t>
            </a:r>
          </a:p>
          <a:p>
            <a:pPr defTabSz="457200"/>
            <a:endParaRPr lang="en-US">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1CBD84D0-93B7-4B25-9EAC-18334855D6F6}" type="slidenum">
              <a:rPr lang="en-US" smtClean="0">
                <a:ea typeface="ＭＳ Ｐゴシック" pitchFamily="34" charset="-128"/>
              </a:rPr>
              <a:pPr/>
              <a:t>75</a:t>
            </a:fld>
            <a:endParaRPr lang="en-US">
              <a:ea typeface="ＭＳ Ｐゴシック" pitchFamily="34" charset="-128"/>
            </a:endParaRPr>
          </a:p>
        </p:txBody>
      </p:sp>
    </p:spTree>
    <p:extLst>
      <p:ext uri="{BB962C8B-B14F-4D97-AF65-F5344CB8AC3E}">
        <p14:creationId xmlns:p14="http://schemas.microsoft.com/office/powerpoint/2010/main" val="2542747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a:lstStyle/>
          <a:p>
            <a:pPr defTabSz="457200" eaLnBrk="1" hangingPunct="1">
              <a:spcBef>
                <a:spcPct val="0"/>
              </a:spcBef>
            </a:pPr>
            <a:r>
              <a:rPr lang="en-US">
                <a:ea typeface="ＭＳ Ｐゴシック" pitchFamily="34" charset="-128"/>
              </a:rPr>
              <a:t>Introduce Nexen example – safety re reliability and the number of people staffed in those organizations.  They claim “reliability” is key but have many more staff in ‘safety’ area and place much more emphasis on safety.</a:t>
            </a:r>
          </a:p>
          <a:p>
            <a:pPr defTabSz="457200" eaLnBrk="1" hangingPunct="1">
              <a:spcBef>
                <a:spcPct val="0"/>
              </a:spcBef>
            </a:pPr>
            <a:r>
              <a:rPr lang="en-US">
                <a:ea typeface="ＭＳ Ｐゴシック" pitchFamily="34" charset="-128"/>
              </a:rPr>
              <a:t>Introduce misalignment of perspectives/behaviors between what we ‘say’ is important and our actual ‘behaviors/actions’. </a:t>
            </a:r>
          </a:p>
          <a:p>
            <a:pPr defTabSz="457200" eaLnBrk="1" hangingPunct="1">
              <a:spcBef>
                <a:spcPct val="0"/>
              </a:spcBef>
            </a:pPr>
            <a:r>
              <a:rPr lang="en-US">
                <a:ea typeface="ＭＳ Ｐゴシック" pitchFamily="34" charset="-128"/>
              </a:rPr>
              <a:t>For example, In our day-to-day lives we ‘say’ health and fitness is most important thing, yet most of us choose unhealthy behaviors (poor diet, lack of exercise).</a:t>
            </a:r>
          </a:p>
          <a:p>
            <a:pPr defTabSz="457200" eaLnBrk="1" hangingPunct="1">
              <a:spcBef>
                <a:spcPct val="0"/>
              </a:spcBef>
            </a:pPr>
            <a:r>
              <a:rPr lang="en-US">
                <a:ea typeface="ＭＳ Ｐゴシック" pitchFamily="34" charset="-128"/>
              </a:rPr>
              <a:t>Disparate perspectives</a:t>
            </a:r>
          </a:p>
          <a:p>
            <a:pPr defTabSz="457200" eaLnBrk="1" hangingPunct="1">
              <a:spcBef>
                <a:spcPct val="0"/>
              </a:spcBef>
            </a:pPr>
            <a:r>
              <a:rPr lang="en-US">
                <a:ea typeface="ＭＳ Ｐゴシック" pitchFamily="34" charset="-128"/>
              </a:rPr>
              <a:t>Norm to adlib - maximum two minutes.</a:t>
            </a:r>
          </a:p>
          <a:p>
            <a:pPr defTabSz="457200" eaLnBrk="1" hangingPunct="1">
              <a:spcBef>
                <a:spcPct val="0"/>
              </a:spcBef>
            </a:pPr>
            <a:r>
              <a:rPr lang="en-US">
                <a:ea typeface="ＭＳ Ｐゴシック" pitchFamily="34" charset="-128"/>
              </a:rPr>
              <a:t>Note: no-one is necessarily wrong in their thinking – just different. Challenge is: How get people to “adjust” slightly, compromise and find the common direction.</a:t>
            </a:r>
          </a:p>
          <a:p>
            <a:pPr defTabSz="457200"/>
            <a:endParaRPr lang="en-US">
              <a:ea typeface="ＭＳ Ｐゴシック" pitchFamily="34" charset="-128"/>
            </a:endParaRPr>
          </a:p>
        </p:txBody>
      </p:sp>
      <p:sp>
        <p:nvSpPr>
          <p:cNvPr id="18435" name="Slide Number Placeholder 3"/>
          <p:cNvSpPr>
            <a:spLocks noGrp="1"/>
          </p:cNvSpPr>
          <p:nvPr>
            <p:ph type="sldNum" sz="quarter" idx="5"/>
          </p:nvPr>
        </p:nvSpPr>
        <p:spPr bwMode="auto">
          <a:noFill/>
          <a:ln>
            <a:miter lim="800000"/>
            <a:headEnd/>
            <a:tailEnd/>
          </a:ln>
        </p:spPr>
        <p:txBody>
          <a:bodyPr/>
          <a:lstStyle/>
          <a:p>
            <a:fld id="{0734F718-7C48-480C-AC44-385211EF2629}" type="slidenum">
              <a:rPr lang="en-US" smtClean="0">
                <a:ea typeface="ＭＳ Ｐゴシック" pitchFamily="34" charset="-128"/>
              </a:rPr>
              <a:pPr/>
              <a:t>76</a:t>
            </a:fld>
            <a:endParaRPr lang="en-US">
              <a:ea typeface="ＭＳ Ｐゴシック" pitchFamily="34" charset="-128"/>
            </a:endParaRPr>
          </a:p>
        </p:txBody>
      </p:sp>
    </p:spTree>
    <p:extLst>
      <p:ext uri="{BB962C8B-B14F-4D97-AF65-F5344CB8AC3E}">
        <p14:creationId xmlns:p14="http://schemas.microsoft.com/office/powerpoint/2010/main" val="392341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A6D6F4-252F-5845-8B0A-3993F071FA2A}"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06848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a:lstStyle/>
          <a:p>
            <a:r>
              <a:rPr lang="en-US">
                <a:ea typeface="ＭＳ Ｐゴシック" pitchFamily="34" charset="-128"/>
              </a:rPr>
              <a:t>To avoid the waste and frustration that accompanies a work environment (project) that has different perspectives – must unite these different perspectives.  To unite the perspectives must have common vision (eg hockey team; football team). </a:t>
            </a:r>
          </a:p>
          <a:p>
            <a:endParaRPr lang="en-US">
              <a:ea typeface="ＭＳ Ｐゴシック" pitchFamily="34" charset="-128"/>
            </a:endParaRPr>
          </a:p>
          <a:p>
            <a:r>
              <a:rPr lang="en-US">
                <a:ea typeface="ＭＳ Ｐゴシック" pitchFamily="34" charset="-128"/>
              </a:rPr>
              <a:t>Describe and define a common thread in our lives to tie together. For example … Starbucks – if didn’t have common vision couldn’t get same cup of coffee at different service locations. Doesn’t matter which location people go to, they expect things in a certain way.</a:t>
            </a:r>
          </a:p>
          <a:p>
            <a:endParaRPr lang="en-US">
              <a:ea typeface="ＭＳ Ｐゴシック" pitchFamily="34" charset="-128"/>
            </a:endParaRPr>
          </a:p>
          <a:p>
            <a:r>
              <a:rPr lang="en-US">
                <a:ea typeface="ＭＳ Ｐゴシック" pitchFamily="34" charset="-128"/>
              </a:rPr>
              <a:t>Come up with three or four vision statements from different perspectives (avatars) eg Manufacturing – “We will build the best widget”; Oil &amp; Gas – “We will be the most environmentally sustainable producer.”; Utility – We will provide the most reliable service“</a:t>
            </a:r>
          </a:p>
          <a:p>
            <a:endParaRPr lang="en-US">
              <a:ea typeface="ＭＳ Ｐゴシック" pitchFamily="34" charset="-128"/>
            </a:endParaRPr>
          </a:p>
          <a:p>
            <a:r>
              <a:rPr lang="en-US">
                <a:ea typeface="ＭＳ Ｐゴシック" pitchFamily="34" charset="-128"/>
              </a:rPr>
              <a:t>Relate those back to the common thread</a:t>
            </a:r>
          </a:p>
          <a:p>
            <a:endParaRPr lang="en-US">
              <a:ea typeface="ＭＳ Ｐゴシック" pitchFamily="34" charset="-128"/>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69E10EE5-65D4-4911-840F-31B84B64B152}" type="slidenum">
              <a:rPr lang="en-US" smtClean="0">
                <a:ea typeface="ＭＳ Ｐゴシック" pitchFamily="34" charset="-128"/>
              </a:rPr>
              <a:pPr/>
              <a:t>77</a:t>
            </a:fld>
            <a:endParaRPr lang="en-US">
              <a:ea typeface="ＭＳ Ｐゴシック" pitchFamily="34" charset="-128"/>
            </a:endParaRPr>
          </a:p>
        </p:txBody>
      </p:sp>
    </p:spTree>
    <p:extLst>
      <p:ext uri="{BB962C8B-B14F-4D97-AF65-F5344CB8AC3E}">
        <p14:creationId xmlns:p14="http://schemas.microsoft.com/office/powerpoint/2010/main" val="2515691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a:lstStyle/>
          <a:p>
            <a:pPr defTabSz="457200" eaLnBrk="1" hangingPunct="1">
              <a:spcBef>
                <a:spcPct val="0"/>
              </a:spcBef>
            </a:pPr>
            <a:r>
              <a:rPr lang="en-US">
                <a:ea typeface="ＭＳ Ｐゴシック" pitchFamily="34" charset="-128"/>
              </a:rPr>
              <a:t>Come full circle from first slide – from tactical perspective to acknowledging common thread … to CEO making vision-type statement.  Is your vision really part of day-to-day thinking?  How have you started constructing your tasks to support?</a:t>
            </a:r>
          </a:p>
          <a:p>
            <a:pPr defTabSz="457200"/>
            <a:endParaRPr lang="en-US">
              <a:ea typeface="ＭＳ Ｐゴシック" pitchFamily="34" charset="-128"/>
            </a:endParaRPr>
          </a:p>
        </p:txBody>
      </p:sp>
      <p:sp>
        <p:nvSpPr>
          <p:cNvPr id="24579" name="Slide Number Placeholder 3"/>
          <p:cNvSpPr>
            <a:spLocks noGrp="1"/>
          </p:cNvSpPr>
          <p:nvPr>
            <p:ph type="sldNum" sz="quarter" idx="5"/>
          </p:nvPr>
        </p:nvSpPr>
        <p:spPr bwMode="auto">
          <a:noFill/>
          <a:ln>
            <a:miter lim="800000"/>
            <a:headEnd/>
            <a:tailEnd/>
          </a:ln>
        </p:spPr>
        <p:txBody>
          <a:bodyPr/>
          <a:lstStyle/>
          <a:p>
            <a:fld id="{C358D332-E552-4178-BA86-84CEF32F9664}" type="slidenum">
              <a:rPr lang="en-US" smtClean="0">
                <a:ea typeface="ＭＳ Ｐゴシック" pitchFamily="34" charset="-128"/>
              </a:rPr>
              <a:pPr/>
              <a:t>78</a:t>
            </a:fld>
            <a:endParaRPr lang="en-US">
              <a:ea typeface="ＭＳ Ｐゴシック" pitchFamily="34" charset="-128"/>
            </a:endParaRPr>
          </a:p>
        </p:txBody>
      </p:sp>
    </p:spTree>
    <p:extLst>
      <p:ext uri="{BB962C8B-B14F-4D97-AF65-F5344CB8AC3E}">
        <p14:creationId xmlns:p14="http://schemas.microsoft.com/office/powerpoint/2010/main" val="1218638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a:lstStyle/>
          <a:p>
            <a:pPr defTabSz="457200" eaLnBrk="1" hangingPunct="1">
              <a:spcBef>
                <a:spcPct val="0"/>
              </a:spcBef>
            </a:pPr>
            <a:r>
              <a:rPr lang="en-US">
                <a:ea typeface="ＭＳ Ｐゴシック" pitchFamily="34" charset="-128"/>
              </a:rPr>
              <a:t>Now you think you’ve got a vision …. But it’s not enough.  Just because you’ve crafted and agreed on a common vision doesn’t mean that behaviors will change. What does it take to change behaviors?</a:t>
            </a:r>
          </a:p>
          <a:p>
            <a:pPr defTabSz="457200" eaLnBrk="1" hangingPunct="1">
              <a:spcBef>
                <a:spcPct val="0"/>
              </a:spcBef>
            </a:pPr>
            <a:endParaRPr lang="en-US">
              <a:ea typeface="ＭＳ Ｐゴシック" pitchFamily="34" charset="-128"/>
            </a:endParaRPr>
          </a:p>
          <a:p>
            <a:pPr defTabSz="457200"/>
            <a:endParaRPr lang="en-US">
              <a:ea typeface="ＭＳ Ｐゴシック" pitchFamily="34" charset="-128"/>
            </a:endParaRPr>
          </a:p>
        </p:txBody>
      </p:sp>
      <p:sp>
        <p:nvSpPr>
          <p:cNvPr id="26627" name="Slide Number Placeholder 3"/>
          <p:cNvSpPr>
            <a:spLocks noGrp="1"/>
          </p:cNvSpPr>
          <p:nvPr>
            <p:ph type="sldNum" sz="quarter" idx="5"/>
          </p:nvPr>
        </p:nvSpPr>
        <p:spPr bwMode="auto">
          <a:noFill/>
          <a:ln>
            <a:miter lim="800000"/>
            <a:headEnd/>
            <a:tailEnd/>
          </a:ln>
        </p:spPr>
        <p:txBody>
          <a:bodyPr/>
          <a:lstStyle/>
          <a:p>
            <a:fld id="{4FCABE1C-226D-4E71-BC28-0C8CA0686F2A}" type="slidenum">
              <a:rPr lang="en-US" smtClean="0">
                <a:ea typeface="ＭＳ Ｐゴシック" pitchFamily="34" charset="-128"/>
              </a:rPr>
              <a:pPr/>
              <a:t>79</a:t>
            </a:fld>
            <a:endParaRPr lang="en-US">
              <a:ea typeface="ＭＳ Ｐゴシック" pitchFamily="34" charset="-128"/>
            </a:endParaRPr>
          </a:p>
        </p:txBody>
      </p:sp>
    </p:spTree>
    <p:extLst>
      <p:ext uri="{BB962C8B-B14F-4D97-AF65-F5344CB8AC3E}">
        <p14:creationId xmlns:p14="http://schemas.microsoft.com/office/powerpoint/2010/main" val="131830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a:lstStyle/>
          <a:p>
            <a:pPr defTabSz="457200" eaLnBrk="1" hangingPunct="1">
              <a:spcBef>
                <a:spcPct val="0"/>
              </a:spcBef>
            </a:pPr>
            <a:r>
              <a:rPr lang="en-US" dirty="0">
                <a:ea typeface="ＭＳ Ｐゴシック" pitchFamily="34" charset="-128"/>
              </a:rPr>
              <a:t> Manager/CEO conversation … </a:t>
            </a:r>
          </a:p>
          <a:p>
            <a:pPr defTabSz="457200"/>
            <a:r>
              <a:rPr lang="en-US" dirty="0">
                <a:ea typeface="ＭＳ Ｐゴシック" pitchFamily="34" charset="-128"/>
              </a:rPr>
              <a:t> </a:t>
            </a:r>
          </a:p>
          <a:p>
            <a:pPr defTabSz="457200"/>
            <a:r>
              <a:rPr lang="en-US" dirty="0">
                <a:ea typeface="ＭＳ Ｐゴシック" pitchFamily="34" charset="-128"/>
              </a:rPr>
              <a:t>This is where we introduce the next level or the remainder of the pyramid – i.e. the first level “Vision” is not enough … need all the other foundational elements.</a:t>
            </a:r>
          </a:p>
          <a:p>
            <a:pPr defTabSz="457200"/>
            <a:r>
              <a:rPr lang="en-US" dirty="0">
                <a:ea typeface="ＭＳ Ｐゴシック" pitchFamily="34" charset="-128"/>
              </a:rPr>
              <a:t>First key message goes from perspective; to common thread … to need to go deeper because Vision has not changed peoples behaviors. You can everyone aligned and in agreement but so what …</a:t>
            </a:r>
          </a:p>
          <a:p>
            <a:pPr defTabSz="457200"/>
            <a:endParaRPr lang="en-US" dirty="0">
              <a:ea typeface="ＭＳ Ｐゴシック" pitchFamily="34" charset="-128"/>
            </a:endParaRPr>
          </a:p>
        </p:txBody>
      </p:sp>
      <p:sp>
        <p:nvSpPr>
          <p:cNvPr id="28675" name="Slide Number Placeholder 3"/>
          <p:cNvSpPr>
            <a:spLocks noGrp="1"/>
          </p:cNvSpPr>
          <p:nvPr>
            <p:ph type="sldNum" sz="quarter" idx="5"/>
          </p:nvPr>
        </p:nvSpPr>
        <p:spPr bwMode="auto">
          <a:noFill/>
          <a:ln>
            <a:miter lim="800000"/>
            <a:headEnd/>
            <a:tailEnd/>
          </a:ln>
        </p:spPr>
        <p:txBody>
          <a:bodyPr/>
          <a:lstStyle/>
          <a:p>
            <a:fld id="{EE3630D0-261F-4300-8248-E85C4B9B9635}" type="slidenum">
              <a:rPr lang="en-US" smtClean="0">
                <a:ea typeface="ＭＳ Ｐゴシック" pitchFamily="34" charset="-128"/>
              </a:rPr>
              <a:pPr/>
              <a:t>80</a:t>
            </a:fld>
            <a:endParaRPr lang="en-US">
              <a:ea typeface="ＭＳ Ｐゴシック" pitchFamily="34" charset="-128"/>
            </a:endParaRPr>
          </a:p>
        </p:txBody>
      </p:sp>
    </p:spTree>
    <p:extLst>
      <p:ext uri="{BB962C8B-B14F-4D97-AF65-F5344CB8AC3E}">
        <p14:creationId xmlns:p14="http://schemas.microsoft.com/office/powerpoint/2010/main" val="2926488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a:lstStyle/>
          <a:p>
            <a:r>
              <a:rPr lang="en-US" dirty="0">
                <a:ea typeface="ＭＳ Ｐゴシック" pitchFamily="34" charset="-128"/>
              </a:rPr>
              <a:t>In order to change behavior need a solid structure (foundation) containing full suite of intellectual capital – written policies; documented business processes, standards and procedures.</a:t>
            </a:r>
          </a:p>
        </p:txBody>
      </p:sp>
      <p:sp>
        <p:nvSpPr>
          <p:cNvPr id="32771" name="Slide Number Placeholder 3"/>
          <p:cNvSpPr>
            <a:spLocks noGrp="1"/>
          </p:cNvSpPr>
          <p:nvPr>
            <p:ph type="sldNum" sz="quarter" idx="5"/>
          </p:nvPr>
        </p:nvSpPr>
        <p:spPr bwMode="auto">
          <a:noFill/>
          <a:ln>
            <a:miter lim="800000"/>
            <a:headEnd/>
            <a:tailEnd/>
          </a:ln>
        </p:spPr>
        <p:txBody>
          <a:bodyPr/>
          <a:lstStyle/>
          <a:p>
            <a:fld id="{586C0C95-293E-42FE-9C03-B9DBF60CE0FF}" type="slidenum">
              <a:rPr lang="en-US" smtClean="0">
                <a:ea typeface="ＭＳ Ｐゴシック" pitchFamily="34" charset="-128"/>
              </a:rPr>
              <a:pPr/>
              <a:t>81</a:t>
            </a:fld>
            <a:endParaRPr lang="en-US">
              <a:ea typeface="ＭＳ Ｐゴシック" pitchFamily="34" charset="-128"/>
            </a:endParaRPr>
          </a:p>
        </p:txBody>
      </p:sp>
    </p:spTree>
    <p:extLst>
      <p:ext uri="{BB962C8B-B14F-4D97-AF65-F5344CB8AC3E}">
        <p14:creationId xmlns:p14="http://schemas.microsoft.com/office/powerpoint/2010/main" val="1915928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a:t>Perhaps introduce concept that c</a:t>
            </a:r>
            <a:r>
              <a:rPr lang="en-US" sz="1200" dirty="0">
                <a:ea typeface="+mn-ea"/>
                <a:cs typeface="+mn-cs"/>
              </a:rPr>
              <a:t>orporate structures are driven by beliefs and paradigms, which in turn shape behaviors.  Generally, structures are either people-based or systems-based.</a:t>
            </a:r>
          </a:p>
          <a:p>
            <a:pPr>
              <a:defRPr/>
            </a:pPr>
            <a:r>
              <a:rPr lang="en-US" sz="1200" dirty="0">
                <a:ea typeface="+mn-ea"/>
                <a:cs typeface="+mn-cs"/>
              </a:rPr>
              <a:t>Organizations use 'policies' to express their corporate beliefs and paradigms and to govern behaviors.   For example, most organizations have a number of environment, health and safely policies. Corporate policies are typically governed by management systems, Key Performance Indicators (KPI's), audits, and more.</a:t>
            </a:r>
          </a:p>
          <a:p>
            <a:pPr>
              <a:defRPr/>
            </a:pPr>
            <a:endParaRPr lang="en-US" sz="1200" dirty="0">
              <a:ea typeface="+mn-ea"/>
              <a:cs typeface="+mn-cs"/>
            </a:endParaRPr>
          </a:p>
          <a:p>
            <a:pPr>
              <a:defRPr/>
            </a:pPr>
            <a:r>
              <a:rPr lang="en-US" sz="1200" dirty="0">
                <a:ea typeface="+mn-ea"/>
                <a:cs typeface="+mn-cs"/>
              </a:rPr>
              <a:t>Discuss personal biggest frustration is organization’s rarely take the time to physically capture structural element – i.e. actually PRINT a policy, hang it on the wall and ILLUSTRATE how it links back to SAP.</a:t>
            </a:r>
          </a:p>
          <a:p>
            <a:pPr>
              <a:defRPr/>
            </a:pPr>
            <a:endParaRPr lang="en-US" sz="1200" dirty="0">
              <a:ea typeface="+mn-ea"/>
              <a:cs typeface="+mn-cs"/>
            </a:endParaRPr>
          </a:p>
          <a:p>
            <a:pPr>
              <a:defRPr/>
            </a:pPr>
            <a:r>
              <a:rPr lang="en-US" sz="1200" dirty="0">
                <a:ea typeface="+mn-ea"/>
                <a:cs typeface="+mn-cs"/>
              </a:rPr>
              <a:t>What does ‘reliability’ have?</a:t>
            </a:r>
            <a:endParaRPr lang="en-US" dirty="0"/>
          </a:p>
        </p:txBody>
      </p:sp>
      <p:sp>
        <p:nvSpPr>
          <p:cNvPr id="36867" name="Slide Number Placeholder 3"/>
          <p:cNvSpPr>
            <a:spLocks noGrp="1"/>
          </p:cNvSpPr>
          <p:nvPr>
            <p:ph type="sldNum" sz="quarter" idx="5"/>
          </p:nvPr>
        </p:nvSpPr>
        <p:spPr bwMode="auto">
          <a:noFill/>
          <a:ln>
            <a:miter lim="800000"/>
            <a:headEnd/>
            <a:tailEnd/>
          </a:ln>
        </p:spPr>
        <p:txBody>
          <a:bodyPr/>
          <a:lstStyle/>
          <a:p>
            <a:fld id="{A8F80BC8-31B4-4C91-BA25-4D957E45154B}" type="slidenum">
              <a:rPr lang="en-US" smtClean="0">
                <a:ea typeface="ＭＳ Ｐゴシック" pitchFamily="34" charset="-128"/>
              </a:rPr>
              <a:pPr/>
              <a:t>83</a:t>
            </a:fld>
            <a:endParaRPr lang="en-US">
              <a:ea typeface="ＭＳ Ｐゴシック" pitchFamily="34" charset="-128"/>
            </a:endParaRPr>
          </a:p>
        </p:txBody>
      </p:sp>
    </p:spTree>
    <p:extLst>
      <p:ext uri="{BB962C8B-B14F-4D97-AF65-F5344CB8AC3E}">
        <p14:creationId xmlns:p14="http://schemas.microsoft.com/office/powerpoint/2010/main" val="570532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a:lstStyle/>
          <a:p>
            <a:r>
              <a:rPr lang="en-US">
                <a:ea typeface="ＭＳ Ｐゴシック" pitchFamily="34" charset="-128"/>
              </a:rPr>
              <a:t>Emphasize - It’s not the ‘how’ it’s the ‘WHAT’.</a:t>
            </a:r>
          </a:p>
        </p:txBody>
      </p:sp>
      <p:sp>
        <p:nvSpPr>
          <p:cNvPr id="39939" name="Slide Number Placeholder 3"/>
          <p:cNvSpPr>
            <a:spLocks noGrp="1"/>
          </p:cNvSpPr>
          <p:nvPr>
            <p:ph type="sldNum" sz="quarter" idx="5"/>
          </p:nvPr>
        </p:nvSpPr>
        <p:spPr bwMode="auto">
          <a:noFill/>
          <a:ln>
            <a:miter lim="800000"/>
            <a:headEnd/>
            <a:tailEnd/>
          </a:ln>
        </p:spPr>
        <p:txBody>
          <a:bodyPr/>
          <a:lstStyle/>
          <a:p>
            <a:fld id="{B4205429-2D7D-46F4-8AAB-F364C880F22A}" type="slidenum">
              <a:rPr lang="en-US" smtClean="0">
                <a:ea typeface="ＭＳ Ｐゴシック" pitchFamily="34" charset="-128"/>
              </a:rPr>
              <a:pPr/>
              <a:t>85</a:t>
            </a:fld>
            <a:endParaRPr lang="en-US">
              <a:ea typeface="ＭＳ Ｐゴシック" pitchFamily="34" charset="-128"/>
            </a:endParaRPr>
          </a:p>
        </p:txBody>
      </p:sp>
    </p:spTree>
    <p:extLst>
      <p:ext uri="{BB962C8B-B14F-4D97-AF65-F5344CB8AC3E}">
        <p14:creationId xmlns:p14="http://schemas.microsoft.com/office/powerpoint/2010/main" val="3263510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a:lstStyle/>
          <a:p>
            <a:r>
              <a:rPr lang="en-US">
                <a:ea typeface="ＭＳ Ｐゴシック" pitchFamily="34" charset="-128"/>
              </a:rPr>
              <a:t>Need focused effort to produce physical, tangible document</a:t>
            </a:r>
          </a:p>
          <a:p>
            <a:r>
              <a:rPr lang="en-US">
                <a:ea typeface="ＭＳ Ｐゴシック" pitchFamily="34" charset="-128"/>
              </a:rPr>
              <a:t>Need commitment, discipline, and follow-through</a:t>
            </a:r>
          </a:p>
          <a:p>
            <a:r>
              <a:rPr lang="en-US">
                <a:ea typeface="ＭＳ Ｐゴシック" pitchFamily="34" charset="-128"/>
              </a:rPr>
              <a:t>(consider inserting ADD example)</a:t>
            </a:r>
          </a:p>
          <a:p>
            <a:r>
              <a:rPr lang="en-US">
                <a:ea typeface="ＭＳ Ｐゴシック" pitchFamily="34" charset="-128"/>
              </a:rPr>
              <a:t>The importance of a structured approach?</a:t>
            </a:r>
          </a:p>
          <a:p>
            <a:r>
              <a:rPr lang="en-US">
                <a:ea typeface="ＭＳ Ｐゴシック" pitchFamily="34" charset="-128"/>
              </a:rPr>
              <a:t>The behavioral triangle? (Does it have a name?)</a:t>
            </a:r>
          </a:p>
          <a:p>
            <a:r>
              <a:rPr lang="en-US">
                <a:ea typeface="ＭＳ Ｐゴシック" pitchFamily="34" charset="-128"/>
              </a:rPr>
              <a:t>What about audit? Measurement where should it go in this discussion?</a:t>
            </a:r>
          </a:p>
          <a:p>
            <a:endParaRPr lang="en-US">
              <a:ea typeface="ＭＳ Ｐゴシック" pitchFamily="34" charset="-128"/>
            </a:endParaRPr>
          </a:p>
        </p:txBody>
      </p:sp>
      <p:sp>
        <p:nvSpPr>
          <p:cNvPr id="46083" name="Slide Number Placeholder 3"/>
          <p:cNvSpPr>
            <a:spLocks noGrp="1"/>
          </p:cNvSpPr>
          <p:nvPr>
            <p:ph type="sldNum" sz="quarter" idx="5"/>
          </p:nvPr>
        </p:nvSpPr>
        <p:spPr bwMode="auto">
          <a:noFill/>
          <a:ln>
            <a:miter lim="800000"/>
            <a:headEnd/>
            <a:tailEnd/>
          </a:ln>
        </p:spPr>
        <p:txBody>
          <a:bodyPr/>
          <a:lstStyle/>
          <a:p>
            <a:fld id="{6C32DA1B-8BFF-4C25-9375-62C690C43487}" type="slidenum">
              <a:rPr lang="en-US" smtClean="0">
                <a:ea typeface="ＭＳ Ｐゴシック" pitchFamily="34" charset="-128"/>
              </a:rPr>
              <a:pPr/>
              <a:t>90</a:t>
            </a:fld>
            <a:endParaRPr lang="en-US">
              <a:ea typeface="ＭＳ Ｐゴシック" pitchFamily="34" charset="-128"/>
            </a:endParaRPr>
          </a:p>
        </p:txBody>
      </p:sp>
    </p:spTree>
    <p:extLst>
      <p:ext uri="{BB962C8B-B14F-4D97-AF65-F5344CB8AC3E}">
        <p14:creationId xmlns:p14="http://schemas.microsoft.com/office/powerpoint/2010/main" val="3913096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agree with these?</a:t>
            </a:r>
          </a:p>
        </p:txBody>
      </p:sp>
      <p:sp>
        <p:nvSpPr>
          <p:cNvPr id="4" name="Slide Number Placeholder 3"/>
          <p:cNvSpPr>
            <a:spLocks noGrp="1"/>
          </p:cNvSpPr>
          <p:nvPr>
            <p:ph type="sldNum" sz="quarter" idx="5"/>
          </p:nvPr>
        </p:nvSpPr>
        <p:spPr/>
        <p:txBody>
          <a:bodyPr/>
          <a:lstStyle/>
          <a:p>
            <a:fld id="{07134395-5F37-465D-85E7-7F3EAF0D1846}" type="slidenum">
              <a:rPr lang="en-US" smtClean="0"/>
              <a:t>99</a:t>
            </a:fld>
            <a:endParaRPr lang="en-US"/>
          </a:p>
        </p:txBody>
      </p:sp>
    </p:spTree>
    <p:extLst>
      <p:ext uri="{BB962C8B-B14F-4D97-AF65-F5344CB8AC3E}">
        <p14:creationId xmlns:p14="http://schemas.microsoft.com/office/powerpoint/2010/main" val="3285315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awkward section given how I’ve titled it. The theories aren’t real if that makes sense. There is so much stuff or fluff floating around about this when it really boils down to a clear line of sight for everyone. I think most of the material we are accessing is overly verbose when it comes to this topic. And if we work backwards based on objectives then the verboseness is unnecessary. </a:t>
            </a:r>
          </a:p>
          <a:p>
            <a:r>
              <a:rPr lang="en-US" dirty="0"/>
              <a:t>Maybe though the verboseness acts as a reminder to what is necessary?</a:t>
            </a:r>
          </a:p>
          <a:p>
            <a:endParaRPr lang="en-US" dirty="0"/>
          </a:p>
          <a:p>
            <a:r>
              <a:rPr lang="en-US" dirty="0"/>
              <a:t>There are so many diagrams available to describe the theory of asset management that it is very hard to choose just one. I’m not a big fan of such diagrams, because at the end of the day its still about understanding, purpose, passion, direction and lines of sight. Therefore for this section we are going to focus on lines of sight. In hindsight I would have probably titled this section just that – Asset Management Lines of Sight. </a:t>
            </a:r>
          </a:p>
        </p:txBody>
      </p:sp>
      <p:sp>
        <p:nvSpPr>
          <p:cNvPr id="4" name="Slide Number Placeholder 3"/>
          <p:cNvSpPr>
            <a:spLocks noGrp="1"/>
          </p:cNvSpPr>
          <p:nvPr>
            <p:ph type="sldNum" sz="quarter" idx="5"/>
          </p:nvPr>
        </p:nvSpPr>
        <p:spPr/>
        <p:txBody>
          <a:bodyPr/>
          <a:lstStyle/>
          <a:p>
            <a:fld id="{07134395-5F37-465D-85E7-7F3EAF0D1846}" type="slidenum">
              <a:rPr lang="en-US" smtClean="0"/>
              <a:t>103</a:t>
            </a:fld>
            <a:endParaRPr lang="en-US"/>
          </a:p>
        </p:txBody>
      </p:sp>
    </p:spTree>
    <p:extLst>
      <p:ext uri="{BB962C8B-B14F-4D97-AF65-F5344CB8AC3E}">
        <p14:creationId xmlns:p14="http://schemas.microsoft.com/office/powerpoint/2010/main" val="1833857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A6D6F4-252F-5845-8B0A-3993F071FA2A}"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817879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104</a:t>
            </a:fld>
            <a:endParaRPr lang="en-US"/>
          </a:p>
        </p:txBody>
      </p:sp>
    </p:spTree>
    <p:extLst>
      <p:ext uri="{BB962C8B-B14F-4D97-AF65-F5344CB8AC3E}">
        <p14:creationId xmlns:p14="http://schemas.microsoft.com/office/powerpoint/2010/main" val="2527758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0956B7-A7E3-4CC2-BC10-266722ED15B6}" type="slidenum">
              <a:rPr lang="en-US" smtClean="0">
                <a:latin typeface="Arial" charset="0"/>
                <a:cs typeface="Arial" charset="0"/>
              </a:rPr>
              <a:pPr fontAlgn="base">
                <a:spcBef>
                  <a:spcPct val="0"/>
                </a:spcBef>
                <a:spcAft>
                  <a:spcPct val="0"/>
                </a:spcAft>
              </a:pPr>
              <a:t>111</a:t>
            </a:fld>
            <a:endParaRPr lang="en-US">
              <a:latin typeface="Arial" charset="0"/>
              <a:cs typeface="Arial" charset="0"/>
            </a:endParaRPr>
          </a:p>
        </p:txBody>
      </p:sp>
      <p:sp>
        <p:nvSpPr>
          <p:cNvPr id="74754" name="Rectangle 2"/>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p:spPr>
      </p:sp>
      <p:sp>
        <p:nvSpPr>
          <p:cNvPr id="747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CA">
              <a:latin typeface="Arial" charset="0"/>
              <a:cs typeface="Arial" charset="0"/>
            </a:endParaRPr>
          </a:p>
        </p:txBody>
      </p:sp>
    </p:spTree>
    <p:extLst>
      <p:ext uri="{BB962C8B-B14F-4D97-AF65-F5344CB8AC3E}">
        <p14:creationId xmlns:p14="http://schemas.microsoft.com/office/powerpoint/2010/main" val="4143904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a:lstStyle/>
          <a:p>
            <a:r>
              <a:rPr lang="en-US">
                <a:ea typeface="ＭＳ Ｐゴシック" charset="-128"/>
                <a:cs typeface="ＭＳ Ｐゴシック" charset="-128"/>
              </a:rPr>
              <a:t>Once we understand that information surrounds us we can begin to align the importance of this information with our everyday lives.</a:t>
            </a:r>
          </a:p>
          <a:p>
            <a:r>
              <a:rPr lang="en-US">
                <a:ea typeface="ＭＳ Ｐゴシック" charset="-128"/>
                <a:cs typeface="ＭＳ Ｐゴシック" charset="-128"/>
              </a:rPr>
              <a:t>A hot water in your house is a simple example of a pressure vessel.</a:t>
            </a:r>
          </a:p>
          <a:p>
            <a:r>
              <a:rPr lang="en-US">
                <a:ea typeface="ＭＳ Ｐゴシック" charset="-128"/>
                <a:cs typeface="ＭＳ Ｐゴシック" charset="-128"/>
              </a:rPr>
              <a:t>The interesting and I hope thought provoking element is the risk associated with a simple hot water tank</a:t>
            </a:r>
          </a:p>
        </p:txBody>
      </p:sp>
      <p:sp>
        <p:nvSpPr>
          <p:cNvPr id="26628" name="Slide Number Placeholder 3"/>
          <p:cNvSpPr>
            <a:spLocks noGrp="1"/>
          </p:cNvSpPr>
          <p:nvPr>
            <p:ph type="sldNum" sz="quarter" idx="5"/>
          </p:nvPr>
        </p:nvSpPr>
        <p:spPr bwMode="auto">
          <a:noFill/>
          <a:ln>
            <a:miter lim="800000"/>
            <a:headEnd/>
            <a:tailEnd/>
          </a:ln>
        </p:spPr>
        <p:txBody>
          <a:bodyPr/>
          <a:lstStyle/>
          <a:p>
            <a:fld id="{A4D3FCFF-9BCB-0648-97FF-2CA6966A628C}" type="slidenum">
              <a:rPr lang="en-US"/>
              <a:pPr/>
              <a:t>113</a:t>
            </a:fld>
            <a:endParaRPr lang="en-US"/>
          </a:p>
        </p:txBody>
      </p:sp>
    </p:spTree>
    <p:extLst>
      <p:ext uri="{BB962C8B-B14F-4D97-AF65-F5344CB8AC3E}">
        <p14:creationId xmlns:p14="http://schemas.microsoft.com/office/powerpoint/2010/main" val="1389943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r>
              <a:rPr lang="en-US">
                <a:ea typeface="ＭＳ Ｐゴシック" charset="-128"/>
                <a:cs typeface="ＭＳ Ｐゴシック" charset="-128"/>
              </a:rPr>
              <a:t>Discuss the Layers of Protection Concept and introduce Independent Layers of Protection (IPL’s)</a:t>
            </a:r>
          </a:p>
          <a:p>
            <a:endParaRPr lang="en-US">
              <a:ea typeface="ＭＳ Ｐゴシック" charset="-128"/>
              <a:cs typeface="ＭＳ Ｐゴシック" charset="-128"/>
            </a:endParaRPr>
          </a:p>
        </p:txBody>
      </p:sp>
      <p:sp>
        <p:nvSpPr>
          <p:cNvPr id="29700" name="Slide Number Placeholder 3"/>
          <p:cNvSpPr>
            <a:spLocks noGrp="1"/>
          </p:cNvSpPr>
          <p:nvPr>
            <p:ph type="sldNum" sz="quarter" idx="5"/>
          </p:nvPr>
        </p:nvSpPr>
        <p:spPr bwMode="auto">
          <a:noFill/>
          <a:ln>
            <a:miter lim="800000"/>
            <a:headEnd/>
            <a:tailEnd/>
          </a:ln>
        </p:spPr>
        <p:txBody>
          <a:bodyPr/>
          <a:lstStyle/>
          <a:p>
            <a:fld id="{BF4551EC-EF9C-414F-A840-A18C188EF221}" type="slidenum">
              <a:rPr lang="en-US"/>
              <a:pPr/>
              <a:t>116</a:t>
            </a:fld>
            <a:endParaRPr lang="en-US"/>
          </a:p>
        </p:txBody>
      </p:sp>
    </p:spTree>
    <p:extLst>
      <p:ext uri="{BB962C8B-B14F-4D97-AF65-F5344CB8AC3E}">
        <p14:creationId xmlns:p14="http://schemas.microsoft.com/office/powerpoint/2010/main" val="837149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a:lstStyle/>
          <a:p>
            <a:r>
              <a:rPr lang="en-US">
                <a:ea typeface="ＭＳ Ｐゴシック" charset="-128"/>
                <a:cs typeface="ＭＳ Ｐゴシック" charset="-128"/>
              </a:rPr>
              <a:t>Animation will allow for the labeling of the holes and as they appear on the slide the speaking notes will speak to each one.</a:t>
            </a:r>
          </a:p>
          <a:p>
            <a:r>
              <a:rPr lang="en-US">
                <a:ea typeface="ＭＳ Ｐゴシック" charset="-128"/>
                <a:cs typeface="ＭＳ Ｐゴシック" charset="-128"/>
              </a:rPr>
              <a:t>i.e. master data, duplicate tags, inconsistent conventions etc until the middle one appears and the line goes through.</a:t>
            </a:r>
          </a:p>
        </p:txBody>
      </p:sp>
      <p:sp>
        <p:nvSpPr>
          <p:cNvPr id="31748" name="Slide Number Placeholder 3"/>
          <p:cNvSpPr>
            <a:spLocks noGrp="1"/>
          </p:cNvSpPr>
          <p:nvPr>
            <p:ph type="sldNum" sz="quarter" idx="5"/>
          </p:nvPr>
        </p:nvSpPr>
        <p:spPr bwMode="auto">
          <a:noFill/>
          <a:ln>
            <a:miter lim="800000"/>
            <a:headEnd/>
            <a:tailEnd/>
          </a:ln>
        </p:spPr>
        <p:txBody>
          <a:bodyPr/>
          <a:lstStyle/>
          <a:p>
            <a:fld id="{50AB23C2-A480-CE4B-9EBB-1682629AFDA1}" type="slidenum">
              <a:rPr lang="en-US"/>
              <a:pPr/>
              <a:t>117</a:t>
            </a:fld>
            <a:endParaRPr lang="en-US"/>
          </a:p>
        </p:txBody>
      </p:sp>
    </p:spTree>
    <p:extLst>
      <p:ext uri="{BB962C8B-B14F-4D97-AF65-F5344CB8AC3E}">
        <p14:creationId xmlns:p14="http://schemas.microsoft.com/office/powerpoint/2010/main" val="1055930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a:lstStyle/>
          <a:p>
            <a:endParaRPr lang="en-US">
              <a:ea typeface="ＭＳ Ｐゴシック" charset="-128"/>
              <a:cs typeface="ＭＳ Ｐゴシック" charset="-128"/>
            </a:endParaRPr>
          </a:p>
        </p:txBody>
      </p:sp>
      <p:sp>
        <p:nvSpPr>
          <p:cNvPr id="33796" name="Slide Number Placeholder 3"/>
          <p:cNvSpPr>
            <a:spLocks noGrp="1"/>
          </p:cNvSpPr>
          <p:nvPr>
            <p:ph type="sldNum" sz="quarter" idx="5"/>
          </p:nvPr>
        </p:nvSpPr>
        <p:spPr bwMode="auto">
          <a:noFill/>
          <a:ln>
            <a:miter lim="800000"/>
            <a:headEnd/>
            <a:tailEnd/>
          </a:ln>
        </p:spPr>
        <p:txBody>
          <a:bodyPr/>
          <a:lstStyle/>
          <a:p>
            <a:fld id="{E913A5CE-206B-804A-AA4E-06A5727248F9}" type="slidenum">
              <a:rPr lang="en-US"/>
              <a:pPr/>
              <a:t>118</a:t>
            </a:fld>
            <a:endParaRPr lang="en-US"/>
          </a:p>
        </p:txBody>
      </p:sp>
    </p:spTree>
    <p:extLst>
      <p:ext uri="{BB962C8B-B14F-4D97-AF65-F5344CB8AC3E}">
        <p14:creationId xmlns:p14="http://schemas.microsoft.com/office/powerpoint/2010/main" val="204365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endParaRPr lang="en-US">
              <a:ea typeface="ＭＳ Ｐゴシック" charset="-128"/>
              <a:cs typeface="ＭＳ Ｐゴシック" charset="-128"/>
            </a:endParaRPr>
          </a:p>
        </p:txBody>
      </p:sp>
      <p:sp>
        <p:nvSpPr>
          <p:cNvPr id="35844" name="Slide Number Placeholder 3"/>
          <p:cNvSpPr>
            <a:spLocks noGrp="1"/>
          </p:cNvSpPr>
          <p:nvPr>
            <p:ph type="sldNum" sz="quarter" idx="5"/>
          </p:nvPr>
        </p:nvSpPr>
        <p:spPr bwMode="auto">
          <a:noFill/>
          <a:ln>
            <a:miter lim="800000"/>
            <a:headEnd/>
            <a:tailEnd/>
          </a:ln>
        </p:spPr>
        <p:txBody>
          <a:bodyPr/>
          <a:lstStyle/>
          <a:p>
            <a:fld id="{6A2C41E8-7956-E447-949C-32395BB331B0}" type="slidenum">
              <a:rPr lang="en-US"/>
              <a:pPr/>
              <a:t>119</a:t>
            </a:fld>
            <a:endParaRPr lang="en-US"/>
          </a:p>
        </p:txBody>
      </p:sp>
    </p:spTree>
    <p:extLst>
      <p:ext uri="{BB962C8B-B14F-4D97-AF65-F5344CB8AC3E}">
        <p14:creationId xmlns:p14="http://schemas.microsoft.com/office/powerpoint/2010/main" val="2484794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A6D6F4-252F-5845-8B0A-3993F071FA2A}"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45153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agree with these?</a:t>
            </a:r>
          </a:p>
        </p:txBody>
      </p:sp>
      <p:sp>
        <p:nvSpPr>
          <p:cNvPr id="4" name="Slide Number Placeholder 3"/>
          <p:cNvSpPr>
            <a:spLocks noGrp="1"/>
          </p:cNvSpPr>
          <p:nvPr>
            <p:ph type="sldNum" sz="quarter" idx="5"/>
          </p:nvPr>
        </p:nvSpPr>
        <p:spPr/>
        <p:txBody>
          <a:bodyPr/>
          <a:lstStyle/>
          <a:p>
            <a:fld id="{07134395-5F37-465D-85E7-7F3EAF0D1846}" type="slidenum">
              <a:rPr lang="en-US" smtClean="0"/>
              <a:t>10</a:t>
            </a:fld>
            <a:endParaRPr lang="en-US"/>
          </a:p>
        </p:txBody>
      </p:sp>
    </p:spTree>
    <p:extLst>
      <p:ext uri="{BB962C8B-B14F-4D97-AF65-F5344CB8AC3E}">
        <p14:creationId xmlns:p14="http://schemas.microsoft.com/office/powerpoint/2010/main" val="2738199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was released at a pivotal time in my career. Arguably this changed my view on asset management more than anything prior and anything since. Process Safety Management became a passion of mine as did failure eradication in people, processes, data, and equipment. The whole must be considered not just the individual.</a:t>
            </a:r>
          </a:p>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16</a:t>
            </a:fld>
            <a:endParaRPr lang="en-US"/>
          </a:p>
        </p:txBody>
      </p:sp>
    </p:spTree>
    <p:extLst>
      <p:ext uri="{BB962C8B-B14F-4D97-AF65-F5344CB8AC3E}">
        <p14:creationId xmlns:p14="http://schemas.microsoft.com/office/powerpoint/2010/main" val="1799244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Hollywood movie about Macondo is an excellent way to talk about asset management. Graham says there are 11 barriers which have a hole in them causing this incident. LOPA model where the barriers fail to stop the incident.</a:t>
            </a:r>
          </a:p>
          <a:p>
            <a:r>
              <a:rPr lang="en-US" dirty="0"/>
              <a:t>Deep Water Horizon</a:t>
            </a:r>
          </a:p>
          <a:p>
            <a:endParaRPr lang="en-US" dirty="0"/>
          </a:p>
          <a:p>
            <a:r>
              <a:rPr lang="en-US" dirty="0"/>
              <a:t>Watch the video again and capture some items in the notes section</a:t>
            </a:r>
          </a:p>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17</a:t>
            </a:fld>
            <a:endParaRPr lang="en-US"/>
          </a:p>
        </p:txBody>
      </p:sp>
    </p:spTree>
    <p:extLst>
      <p:ext uri="{BB962C8B-B14F-4D97-AF65-F5344CB8AC3E}">
        <p14:creationId xmlns:p14="http://schemas.microsoft.com/office/powerpoint/2010/main" val="166983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 clear everyone is managing assets to some degree; we will discuss this more today and tomorrow. </a:t>
            </a:r>
          </a:p>
          <a:p>
            <a:r>
              <a:rPr lang="en-US" dirty="0"/>
              <a:t>So this concept isn’t about doing more managing. The concept is about tightening tolerances on the requirement for managing the asset, or in some cases relaxing those tolerance, etc.</a:t>
            </a:r>
          </a:p>
          <a:p>
            <a:endParaRPr lang="en-US" dirty="0"/>
          </a:p>
        </p:txBody>
      </p:sp>
      <p:sp>
        <p:nvSpPr>
          <p:cNvPr id="4" name="Slide Number Placeholder 3"/>
          <p:cNvSpPr>
            <a:spLocks noGrp="1"/>
          </p:cNvSpPr>
          <p:nvPr>
            <p:ph type="sldNum" sz="quarter" idx="5"/>
          </p:nvPr>
        </p:nvSpPr>
        <p:spPr/>
        <p:txBody>
          <a:bodyPr/>
          <a:lstStyle/>
          <a:p>
            <a:fld id="{07134395-5F37-465D-85E7-7F3EAF0D1846}" type="slidenum">
              <a:rPr lang="en-US" smtClean="0"/>
              <a:t>19</a:t>
            </a:fld>
            <a:endParaRPr lang="en-US"/>
          </a:p>
        </p:txBody>
      </p:sp>
    </p:spTree>
    <p:extLst>
      <p:ext uri="{BB962C8B-B14F-4D97-AF65-F5344CB8AC3E}">
        <p14:creationId xmlns:p14="http://schemas.microsoft.com/office/powerpoint/2010/main" val="472622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4228-7C6E-4CF0-B468-4DFC43DA7A22}"/>
              </a:ext>
            </a:extLst>
          </p:cNvPr>
          <p:cNvSpPr>
            <a:spLocks noGrp="1"/>
          </p:cNvSpPr>
          <p:nvPr>
            <p:ph type="ctrTitle"/>
          </p:nvPr>
        </p:nvSpPr>
        <p:spPr>
          <a:xfrm>
            <a:off x="1524000" y="1122363"/>
            <a:ext cx="9144000" cy="2387600"/>
          </a:xfrm>
        </p:spPr>
        <p:txBody>
          <a:bodyPr anchor="b"/>
          <a:lstStyle>
            <a:lvl1pPr algn="ctr">
              <a:defRPr sz="60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1BB77BD-C3AD-499D-AB26-EB38D459944B}"/>
              </a:ext>
            </a:extLst>
          </p:cNvPr>
          <p:cNvSpPr>
            <a:spLocks noGrp="1"/>
          </p:cNvSpPr>
          <p:nvPr>
            <p:ph type="subTitle" idx="1"/>
          </p:nvPr>
        </p:nvSpPr>
        <p:spPr>
          <a:xfrm>
            <a:off x="1524000" y="3602038"/>
            <a:ext cx="9144000" cy="1655762"/>
          </a:xfrm>
        </p:spPr>
        <p:txBody>
          <a:bodyPr>
            <a:normAutofit/>
          </a:bodyPr>
          <a:lstStyle>
            <a:lvl1pPr marL="0" indent="0" algn="ctr">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06D008C-A48D-4C2E-AB5C-515801FB3ECA}"/>
              </a:ext>
            </a:extLst>
          </p:cNvPr>
          <p:cNvSpPr>
            <a:spLocks noGrp="1"/>
          </p:cNvSpPr>
          <p:nvPr>
            <p:ph type="dt" sz="half" idx="10"/>
          </p:nvPr>
        </p:nvSpPr>
        <p:spPr>
          <a:xfrm>
            <a:off x="838200" y="6356350"/>
            <a:ext cx="2743200" cy="365125"/>
          </a:xfrm>
          <a:prstGeom prst="rect">
            <a:avLst/>
          </a:prstGeom>
        </p:spPr>
        <p:txBody>
          <a:bodyPr/>
          <a:lstStyle/>
          <a:p>
            <a:fld id="{DB18A44A-1F9F-4344-90D7-0203EDD304D6}" type="datetimeFigureOut">
              <a:rPr lang="en-US" smtClean="0"/>
              <a:t>2/19/20</a:t>
            </a:fld>
            <a:endParaRPr lang="en-US"/>
          </a:p>
        </p:txBody>
      </p:sp>
      <p:sp>
        <p:nvSpPr>
          <p:cNvPr id="5" name="Footer Placeholder 4">
            <a:extLst>
              <a:ext uri="{FF2B5EF4-FFF2-40B4-BE49-F238E27FC236}">
                <a16:creationId xmlns:a16="http://schemas.microsoft.com/office/drawing/2014/main" id="{C4BAC9AD-A163-428C-818B-170F5E105A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89E8BD-731D-4C32-A5FC-D79AC8806E01}"/>
              </a:ext>
            </a:extLst>
          </p:cNvPr>
          <p:cNvSpPr>
            <a:spLocks noGrp="1"/>
          </p:cNvSpPr>
          <p:nvPr>
            <p:ph type="sldNum" sz="quarter" idx="12"/>
          </p:nvPr>
        </p:nvSpPr>
        <p:spPr>
          <a:xfrm>
            <a:off x="8610600" y="6356350"/>
            <a:ext cx="2743200" cy="365125"/>
          </a:xfrm>
          <a:prstGeom prst="rect">
            <a:avLst/>
          </a:prstGeom>
        </p:spPr>
        <p:txBody>
          <a:bodyPr/>
          <a:lstStyle/>
          <a:p>
            <a:fld id="{2482E748-0344-44AA-82D7-CA65ACEC535B}" type="slidenum">
              <a:rPr lang="en-US" smtClean="0"/>
              <a:t>‹#›</a:t>
            </a:fld>
            <a:endParaRPr lang="en-US"/>
          </a:p>
        </p:txBody>
      </p:sp>
    </p:spTree>
    <p:extLst>
      <p:ext uri="{BB962C8B-B14F-4D97-AF65-F5344CB8AC3E}">
        <p14:creationId xmlns:p14="http://schemas.microsoft.com/office/powerpoint/2010/main" val="2850485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Full Image ">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96E503F-0971-4D0B-9E7A-61C0E8915C7C}"/>
              </a:ext>
            </a:extLst>
          </p:cNvPr>
          <p:cNvSpPr>
            <a:spLocks noGrp="1"/>
          </p:cNvSpPr>
          <p:nvPr>
            <p:ph type="pic" sz="quarter" idx="10" hasCustomPrompt="1"/>
          </p:nvPr>
        </p:nvSpPr>
        <p:spPr>
          <a:xfrm>
            <a:off x="0" y="0"/>
            <a:ext cx="12192000" cy="6362700"/>
          </a:xfrm>
          <a:solidFill>
            <a:schemeClr val="accent2">
              <a:lumMod val="20000"/>
              <a:lumOff val="80000"/>
            </a:schemeClr>
          </a:solidFill>
        </p:spPr>
        <p:txBody>
          <a:bodyPr/>
          <a:lstStyle>
            <a:lvl1pPr>
              <a:defRPr/>
            </a:lvl1pPr>
          </a:lstStyle>
          <a:p>
            <a:r>
              <a:rPr lang="en-US" dirty="0"/>
              <a:t>Click icon to add photo, 13.33” x 6.96” </a:t>
            </a:r>
          </a:p>
        </p:txBody>
      </p:sp>
      <p:sp>
        <p:nvSpPr>
          <p:cNvPr id="3" name="Text Placeholder 2"/>
          <p:cNvSpPr>
            <a:spLocks noGrp="1"/>
          </p:cNvSpPr>
          <p:nvPr>
            <p:ph type="body" idx="1"/>
          </p:nvPr>
        </p:nvSpPr>
        <p:spPr>
          <a:xfrm>
            <a:off x="381000" y="4008440"/>
            <a:ext cx="10083800" cy="1177923"/>
          </a:xfrm>
          <a:prstGeom prst="rect">
            <a:avLst/>
          </a:prstGeom>
        </p:spPr>
        <p:txBody>
          <a:bodyPr/>
          <a:lstStyle>
            <a:lvl1pPr marL="0" indent="0">
              <a:buNone/>
              <a:defRPr sz="2400" b="0" i="0">
                <a:solidFill>
                  <a:srgbClr val="404041"/>
                </a:solidFill>
                <a:latin typeface="Franklin Gothic Book" panose="020B0503020102020204" pitchFamily="34" charset="0"/>
                <a:ea typeface="Source Sans Pro" panose="020B0503030403020204" pitchFamily="34" charset="77"/>
                <a:cs typeface="Calibri"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6">
            <a:extLst>
              <a:ext uri="{FF2B5EF4-FFF2-40B4-BE49-F238E27FC236}">
                <a16:creationId xmlns:a16="http://schemas.microsoft.com/office/drawing/2014/main" id="{E5EEEAF6-90BC-4F41-B8C5-A13B739AF95B}"/>
              </a:ext>
            </a:extLst>
          </p:cNvPr>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709002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 Page Photo">
    <p:spTree>
      <p:nvGrpSpPr>
        <p:cNvPr id="1" name=""/>
        <p:cNvGrpSpPr/>
        <p:nvPr/>
      </p:nvGrpSpPr>
      <p:grpSpPr>
        <a:xfrm>
          <a:off x="0" y="0"/>
          <a:ext cx="0" cy="0"/>
          <a:chOff x="0" y="0"/>
          <a:chExt cx="0" cy="0"/>
        </a:xfrm>
      </p:grpSpPr>
      <p:sp>
        <p:nvSpPr>
          <p:cNvPr id="9" name="Rectangle 8"/>
          <p:cNvSpPr/>
          <p:nvPr userDrawn="1"/>
        </p:nvSpPr>
        <p:spPr>
          <a:xfrm>
            <a:off x="5183189" y="0"/>
            <a:ext cx="7008811" cy="68939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r="57487"/>
          <a:stretch/>
        </p:blipFill>
        <p:spPr>
          <a:xfrm>
            <a:off x="0" y="0"/>
            <a:ext cx="5183189" cy="6893906"/>
          </a:xfrm>
          <a:prstGeom prst="rect">
            <a:avLst/>
          </a:prstGeom>
        </p:spPr>
      </p:pic>
      <p:sp>
        <p:nvSpPr>
          <p:cNvPr id="4" name="Title 3">
            <a:extLst>
              <a:ext uri="{FF2B5EF4-FFF2-40B4-BE49-F238E27FC236}">
                <a16:creationId xmlns:a16="http://schemas.microsoft.com/office/drawing/2014/main" id="{96F93AA5-BBF4-4B0B-AD3B-29BB32BA2A6A}"/>
              </a:ext>
            </a:extLst>
          </p:cNvPr>
          <p:cNvSpPr>
            <a:spLocks noGrp="1"/>
          </p:cNvSpPr>
          <p:nvPr>
            <p:ph type="title"/>
          </p:nvPr>
        </p:nvSpPr>
        <p:spPr>
          <a:xfrm>
            <a:off x="381000" y="406981"/>
            <a:ext cx="4618512" cy="820741"/>
          </a:xfrm>
        </p:spPr>
        <p:txBody>
          <a:bodyPr/>
          <a:lstStyle>
            <a:lvl1pPr>
              <a:defRPr>
                <a:solidFill>
                  <a:schemeClr val="bg1"/>
                </a:solidFill>
              </a:defRPr>
            </a:lvl1pPr>
          </a:lstStyle>
          <a:p>
            <a:r>
              <a:rPr lang="en-US" dirty="0"/>
              <a:t>Click to edit Master title style</a:t>
            </a:r>
          </a:p>
        </p:txBody>
      </p:sp>
      <p:grpSp>
        <p:nvGrpSpPr>
          <p:cNvPr id="6" name="Group 5">
            <a:extLst>
              <a:ext uri="{FF2B5EF4-FFF2-40B4-BE49-F238E27FC236}">
                <a16:creationId xmlns:a16="http://schemas.microsoft.com/office/drawing/2014/main" id="{7110C859-B31D-4ABE-8FCC-AFFA84629DD0}"/>
              </a:ext>
            </a:extLst>
          </p:cNvPr>
          <p:cNvGrpSpPr/>
          <p:nvPr userDrawn="1"/>
        </p:nvGrpSpPr>
        <p:grpSpPr>
          <a:xfrm>
            <a:off x="11018296" y="6482576"/>
            <a:ext cx="792704" cy="271858"/>
            <a:chOff x="6302199" y="5421675"/>
            <a:chExt cx="3037678" cy="1041774"/>
          </a:xfrm>
          <a:solidFill>
            <a:schemeClr val="accent1"/>
          </a:solidFill>
        </p:grpSpPr>
        <p:sp>
          <p:nvSpPr>
            <p:cNvPr id="7" name="Freeform 5">
              <a:extLst>
                <a:ext uri="{FF2B5EF4-FFF2-40B4-BE49-F238E27FC236}">
                  <a16:creationId xmlns:a16="http://schemas.microsoft.com/office/drawing/2014/main" id="{C7C1078B-16A8-446F-BAD0-16726AC78D12}"/>
                </a:ext>
              </a:extLst>
            </p:cNvPr>
            <p:cNvSpPr>
              <a:spLocks/>
            </p:cNvSpPr>
            <p:nvPr/>
          </p:nvSpPr>
          <p:spPr bwMode="auto">
            <a:xfrm>
              <a:off x="7914740" y="5421675"/>
              <a:ext cx="641311" cy="136101"/>
            </a:xfrm>
            <a:custGeom>
              <a:avLst/>
              <a:gdLst>
                <a:gd name="T0" fmla="*/ 34 w 900"/>
                <a:gd name="T1" fmla="*/ 0 h 191"/>
                <a:gd name="T2" fmla="*/ 0 w 900"/>
                <a:gd name="T3" fmla="*/ 191 h 191"/>
                <a:gd name="T4" fmla="*/ 4 w 900"/>
                <a:gd name="T5" fmla="*/ 191 h 191"/>
                <a:gd name="T6" fmla="*/ 891 w 900"/>
                <a:gd name="T7" fmla="*/ 191 h 191"/>
                <a:gd name="T8" fmla="*/ 900 w 900"/>
                <a:gd name="T9" fmla="*/ 138 h 191"/>
                <a:gd name="T10" fmla="*/ 787 w 900"/>
                <a:gd name="T11" fmla="*/ 0 h 191"/>
                <a:gd name="T12" fmla="*/ 34 w 900"/>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34" y="0"/>
                  </a:moveTo>
                  <a:lnTo>
                    <a:pt x="0" y="191"/>
                  </a:lnTo>
                  <a:lnTo>
                    <a:pt x="4" y="191"/>
                  </a:lnTo>
                  <a:lnTo>
                    <a:pt x="891" y="191"/>
                  </a:lnTo>
                  <a:lnTo>
                    <a:pt x="900" y="138"/>
                  </a:lnTo>
                  <a:lnTo>
                    <a:pt x="78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a:extLst>
                <a:ext uri="{FF2B5EF4-FFF2-40B4-BE49-F238E27FC236}">
                  <a16:creationId xmlns:a16="http://schemas.microsoft.com/office/drawing/2014/main" id="{AC618BCD-56B9-4517-95B5-27A96D91EFBB}"/>
                </a:ext>
              </a:extLst>
            </p:cNvPr>
            <p:cNvSpPr>
              <a:spLocks/>
            </p:cNvSpPr>
            <p:nvPr/>
          </p:nvSpPr>
          <p:spPr bwMode="auto">
            <a:xfrm>
              <a:off x="7893363" y="5586990"/>
              <a:ext cx="651287" cy="91922"/>
            </a:xfrm>
            <a:custGeom>
              <a:avLst/>
              <a:gdLst>
                <a:gd name="T0" fmla="*/ 17 w 674"/>
                <a:gd name="T1" fmla="*/ 0 h 95"/>
                <a:gd name="T2" fmla="*/ 0 w 674"/>
                <a:gd name="T3" fmla="*/ 95 h 95"/>
                <a:gd name="T4" fmla="*/ 2 w 674"/>
                <a:gd name="T5" fmla="*/ 95 h 95"/>
                <a:gd name="T6" fmla="*/ 297 w 674"/>
                <a:gd name="T7" fmla="*/ 95 h 95"/>
                <a:gd name="T8" fmla="*/ 305 w 674"/>
                <a:gd name="T9" fmla="*/ 50 h 95"/>
                <a:gd name="T10" fmla="*/ 347 w 674"/>
                <a:gd name="T11" fmla="*/ 50 h 95"/>
                <a:gd name="T12" fmla="*/ 375 w 674"/>
                <a:gd name="T13" fmla="*/ 87 h 95"/>
                <a:gd name="T14" fmla="*/ 373 w 674"/>
                <a:gd name="T15" fmla="*/ 95 h 95"/>
                <a:gd name="T16" fmla="*/ 657 w 674"/>
                <a:gd name="T17" fmla="*/ 95 h 95"/>
                <a:gd name="T18" fmla="*/ 674 w 674"/>
                <a:gd name="T19" fmla="*/ 0 h 95"/>
                <a:gd name="T20" fmla="*/ 19 w 674"/>
                <a:gd name="T21" fmla="*/ 0 h 95"/>
                <a:gd name="T22" fmla="*/ 17 w 67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4" h="95">
                  <a:moveTo>
                    <a:pt x="17" y="0"/>
                  </a:moveTo>
                  <a:cubicBezTo>
                    <a:pt x="0" y="95"/>
                    <a:pt x="0" y="95"/>
                    <a:pt x="0" y="95"/>
                  </a:cubicBezTo>
                  <a:cubicBezTo>
                    <a:pt x="2" y="95"/>
                    <a:pt x="2" y="95"/>
                    <a:pt x="2" y="95"/>
                  </a:cubicBezTo>
                  <a:cubicBezTo>
                    <a:pt x="297" y="95"/>
                    <a:pt x="297" y="95"/>
                    <a:pt x="297" y="95"/>
                  </a:cubicBezTo>
                  <a:cubicBezTo>
                    <a:pt x="305" y="50"/>
                    <a:pt x="305" y="50"/>
                    <a:pt x="305" y="50"/>
                  </a:cubicBezTo>
                  <a:cubicBezTo>
                    <a:pt x="347" y="50"/>
                    <a:pt x="347" y="50"/>
                    <a:pt x="347" y="50"/>
                  </a:cubicBezTo>
                  <a:cubicBezTo>
                    <a:pt x="371" y="50"/>
                    <a:pt x="378" y="68"/>
                    <a:pt x="375" y="87"/>
                  </a:cubicBezTo>
                  <a:cubicBezTo>
                    <a:pt x="373" y="95"/>
                    <a:pt x="373" y="95"/>
                    <a:pt x="373" y="95"/>
                  </a:cubicBezTo>
                  <a:cubicBezTo>
                    <a:pt x="657" y="95"/>
                    <a:pt x="657" y="95"/>
                    <a:pt x="657" y="95"/>
                  </a:cubicBezTo>
                  <a:cubicBezTo>
                    <a:pt x="674" y="0"/>
                    <a:pt x="674" y="0"/>
                    <a:pt x="674" y="0"/>
                  </a:cubicBezTo>
                  <a:cubicBezTo>
                    <a:pt x="19" y="0"/>
                    <a:pt x="19" y="0"/>
                    <a:pt x="19"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79750561-7AFD-4F57-BE87-6F23302DFA9D}"/>
                </a:ext>
              </a:extLst>
            </p:cNvPr>
            <p:cNvSpPr>
              <a:spLocks/>
            </p:cNvSpPr>
            <p:nvPr/>
          </p:nvSpPr>
          <p:spPr bwMode="auto">
            <a:xfrm>
              <a:off x="7783628" y="5708839"/>
              <a:ext cx="739646" cy="590719"/>
            </a:xfrm>
            <a:custGeom>
              <a:avLst/>
              <a:gdLst>
                <a:gd name="T0" fmla="*/ 482 w 766"/>
                <a:gd name="T1" fmla="*/ 0 h 613"/>
                <a:gd name="T2" fmla="*/ 439 w 766"/>
                <a:gd name="T3" fmla="*/ 244 h 613"/>
                <a:gd name="T4" fmla="*/ 403 w 766"/>
                <a:gd name="T5" fmla="*/ 283 h 613"/>
                <a:gd name="T6" fmla="*/ 356 w 766"/>
                <a:gd name="T7" fmla="*/ 284 h 613"/>
                <a:gd name="T8" fmla="*/ 395 w 766"/>
                <a:gd name="T9" fmla="*/ 60 h 613"/>
                <a:gd name="T10" fmla="*/ 406 w 766"/>
                <a:gd name="T11" fmla="*/ 0 h 613"/>
                <a:gd name="T12" fmla="*/ 111 w 766"/>
                <a:gd name="T13" fmla="*/ 0 h 613"/>
                <a:gd name="T14" fmla="*/ 108 w 766"/>
                <a:gd name="T15" fmla="*/ 0 h 613"/>
                <a:gd name="T16" fmla="*/ 97 w 766"/>
                <a:gd name="T17" fmla="*/ 62 h 613"/>
                <a:gd name="T18" fmla="*/ 0 w 766"/>
                <a:gd name="T19" fmla="*/ 613 h 613"/>
                <a:gd name="T20" fmla="*/ 3 w 766"/>
                <a:gd name="T21" fmla="*/ 613 h 613"/>
                <a:gd name="T22" fmla="*/ 298 w 766"/>
                <a:gd name="T23" fmla="*/ 613 h 613"/>
                <a:gd name="T24" fmla="*/ 316 w 766"/>
                <a:gd name="T25" fmla="*/ 508 h 613"/>
                <a:gd name="T26" fmla="*/ 574 w 766"/>
                <a:gd name="T27" fmla="*/ 508 h 613"/>
                <a:gd name="T28" fmla="*/ 694 w 766"/>
                <a:gd name="T29" fmla="*/ 405 h 613"/>
                <a:gd name="T30" fmla="*/ 766 w 766"/>
                <a:gd name="T31" fmla="*/ 0 h 613"/>
                <a:gd name="T32" fmla="*/ 482 w 766"/>
                <a:gd name="T3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6" h="613">
                  <a:moveTo>
                    <a:pt x="482" y="0"/>
                  </a:moveTo>
                  <a:cubicBezTo>
                    <a:pt x="439" y="244"/>
                    <a:pt x="439" y="244"/>
                    <a:pt x="439" y="244"/>
                  </a:cubicBezTo>
                  <a:cubicBezTo>
                    <a:pt x="434" y="269"/>
                    <a:pt x="419" y="283"/>
                    <a:pt x="403" y="283"/>
                  </a:cubicBezTo>
                  <a:cubicBezTo>
                    <a:pt x="388" y="283"/>
                    <a:pt x="356" y="284"/>
                    <a:pt x="356" y="284"/>
                  </a:cubicBezTo>
                  <a:cubicBezTo>
                    <a:pt x="395" y="60"/>
                    <a:pt x="395" y="60"/>
                    <a:pt x="395" y="60"/>
                  </a:cubicBezTo>
                  <a:cubicBezTo>
                    <a:pt x="406" y="0"/>
                    <a:pt x="406" y="0"/>
                    <a:pt x="406" y="0"/>
                  </a:cubicBezTo>
                  <a:cubicBezTo>
                    <a:pt x="111" y="0"/>
                    <a:pt x="111" y="0"/>
                    <a:pt x="111" y="0"/>
                  </a:cubicBezTo>
                  <a:cubicBezTo>
                    <a:pt x="108" y="0"/>
                    <a:pt x="108" y="0"/>
                    <a:pt x="108" y="0"/>
                  </a:cubicBezTo>
                  <a:cubicBezTo>
                    <a:pt x="97" y="62"/>
                    <a:pt x="97" y="62"/>
                    <a:pt x="97" y="62"/>
                  </a:cubicBezTo>
                  <a:cubicBezTo>
                    <a:pt x="0" y="613"/>
                    <a:pt x="0" y="613"/>
                    <a:pt x="0" y="613"/>
                  </a:cubicBezTo>
                  <a:cubicBezTo>
                    <a:pt x="3" y="613"/>
                    <a:pt x="3" y="613"/>
                    <a:pt x="3" y="613"/>
                  </a:cubicBezTo>
                  <a:cubicBezTo>
                    <a:pt x="298" y="613"/>
                    <a:pt x="298" y="613"/>
                    <a:pt x="298" y="613"/>
                  </a:cubicBezTo>
                  <a:cubicBezTo>
                    <a:pt x="316" y="508"/>
                    <a:pt x="316" y="508"/>
                    <a:pt x="316" y="508"/>
                  </a:cubicBezTo>
                  <a:cubicBezTo>
                    <a:pt x="574" y="508"/>
                    <a:pt x="574" y="508"/>
                    <a:pt x="574" y="508"/>
                  </a:cubicBezTo>
                  <a:cubicBezTo>
                    <a:pt x="694" y="405"/>
                    <a:pt x="694" y="405"/>
                    <a:pt x="694" y="405"/>
                  </a:cubicBezTo>
                  <a:cubicBezTo>
                    <a:pt x="766" y="0"/>
                    <a:pt x="766" y="0"/>
                    <a:pt x="766" y="0"/>
                  </a:cubicBezTo>
                  <a:lnTo>
                    <a:pt x="4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8">
              <a:extLst>
                <a:ext uri="{FF2B5EF4-FFF2-40B4-BE49-F238E27FC236}">
                  <a16:creationId xmlns:a16="http://schemas.microsoft.com/office/drawing/2014/main" id="{A1C94F01-83CC-4470-B492-0A8875D5662B}"/>
                </a:ext>
              </a:extLst>
            </p:cNvPr>
            <p:cNvSpPr>
              <a:spLocks/>
            </p:cNvSpPr>
            <p:nvPr/>
          </p:nvSpPr>
          <p:spPr bwMode="auto">
            <a:xfrm>
              <a:off x="7754413" y="6329486"/>
              <a:ext cx="311392" cy="133963"/>
            </a:xfrm>
            <a:custGeom>
              <a:avLst/>
              <a:gdLst>
                <a:gd name="T0" fmla="*/ 34 w 437"/>
                <a:gd name="T1" fmla="*/ 0 h 188"/>
                <a:gd name="T2" fmla="*/ 0 w 437"/>
                <a:gd name="T3" fmla="*/ 188 h 188"/>
                <a:gd name="T4" fmla="*/ 404 w 437"/>
                <a:gd name="T5" fmla="*/ 188 h 188"/>
                <a:gd name="T6" fmla="*/ 437 w 437"/>
                <a:gd name="T7" fmla="*/ 0 h 188"/>
                <a:gd name="T8" fmla="*/ 37 w 437"/>
                <a:gd name="T9" fmla="*/ 0 h 188"/>
                <a:gd name="T10" fmla="*/ 34 w 437"/>
                <a:gd name="T11" fmla="*/ 0 h 188"/>
              </a:gdLst>
              <a:ahLst/>
              <a:cxnLst>
                <a:cxn ang="0">
                  <a:pos x="T0" y="T1"/>
                </a:cxn>
                <a:cxn ang="0">
                  <a:pos x="T2" y="T3"/>
                </a:cxn>
                <a:cxn ang="0">
                  <a:pos x="T4" y="T5"/>
                </a:cxn>
                <a:cxn ang="0">
                  <a:pos x="T6" y="T7"/>
                </a:cxn>
                <a:cxn ang="0">
                  <a:pos x="T8" y="T9"/>
                </a:cxn>
                <a:cxn ang="0">
                  <a:pos x="T10" y="T11"/>
                </a:cxn>
              </a:cxnLst>
              <a:rect l="0" t="0" r="r" b="b"/>
              <a:pathLst>
                <a:path w="437" h="188">
                  <a:moveTo>
                    <a:pt x="34" y="0"/>
                  </a:moveTo>
                  <a:lnTo>
                    <a:pt x="0" y="188"/>
                  </a:lnTo>
                  <a:lnTo>
                    <a:pt x="404" y="188"/>
                  </a:lnTo>
                  <a:lnTo>
                    <a:pt x="437" y="0"/>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D793BE66-A602-4BEE-BA40-D274E0EB027E}"/>
                </a:ext>
              </a:extLst>
            </p:cNvPr>
            <p:cNvSpPr>
              <a:spLocks/>
            </p:cNvSpPr>
            <p:nvPr/>
          </p:nvSpPr>
          <p:spPr bwMode="auto">
            <a:xfrm>
              <a:off x="7227825" y="5421675"/>
              <a:ext cx="641311" cy="136101"/>
            </a:xfrm>
            <a:custGeom>
              <a:avLst/>
              <a:gdLst>
                <a:gd name="T0" fmla="*/ 877 w 900"/>
                <a:gd name="T1" fmla="*/ 191 h 191"/>
                <a:gd name="T2" fmla="*/ 891 w 900"/>
                <a:gd name="T3" fmla="*/ 191 h 191"/>
                <a:gd name="T4" fmla="*/ 900 w 900"/>
                <a:gd name="T5" fmla="*/ 138 h 191"/>
                <a:gd name="T6" fmla="*/ 785 w 900"/>
                <a:gd name="T7" fmla="*/ 0 h 191"/>
                <a:gd name="T8" fmla="*/ 33 w 900"/>
                <a:gd name="T9" fmla="*/ 0 h 191"/>
                <a:gd name="T10" fmla="*/ 0 w 900"/>
                <a:gd name="T11" fmla="*/ 191 h 191"/>
                <a:gd name="T12" fmla="*/ 877 w 900"/>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877" y="191"/>
                  </a:moveTo>
                  <a:lnTo>
                    <a:pt x="891" y="191"/>
                  </a:lnTo>
                  <a:lnTo>
                    <a:pt x="900" y="138"/>
                  </a:lnTo>
                  <a:lnTo>
                    <a:pt x="785" y="0"/>
                  </a:lnTo>
                  <a:lnTo>
                    <a:pt x="33" y="0"/>
                  </a:lnTo>
                  <a:lnTo>
                    <a:pt x="0" y="191"/>
                  </a:lnTo>
                  <a:lnTo>
                    <a:pt x="87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B8F43C4A-A477-4AFC-86A6-6B2FBA9EEB3B}"/>
                </a:ext>
              </a:extLst>
            </p:cNvPr>
            <p:cNvSpPr>
              <a:spLocks/>
            </p:cNvSpPr>
            <p:nvPr/>
          </p:nvSpPr>
          <p:spPr bwMode="auto">
            <a:xfrm>
              <a:off x="7205735" y="5586990"/>
              <a:ext cx="652000" cy="91922"/>
            </a:xfrm>
            <a:custGeom>
              <a:avLst/>
              <a:gdLst>
                <a:gd name="T0" fmla="*/ 17 w 675"/>
                <a:gd name="T1" fmla="*/ 0 h 95"/>
                <a:gd name="T2" fmla="*/ 0 w 675"/>
                <a:gd name="T3" fmla="*/ 95 h 95"/>
                <a:gd name="T4" fmla="*/ 298 w 675"/>
                <a:gd name="T5" fmla="*/ 95 h 95"/>
                <a:gd name="T6" fmla="*/ 306 w 675"/>
                <a:gd name="T7" fmla="*/ 50 h 95"/>
                <a:gd name="T8" fmla="*/ 347 w 675"/>
                <a:gd name="T9" fmla="*/ 50 h 95"/>
                <a:gd name="T10" fmla="*/ 375 w 675"/>
                <a:gd name="T11" fmla="*/ 87 h 95"/>
                <a:gd name="T12" fmla="*/ 374 w 675"/>
                <a:gd name="T13" fmla="*/ 95 h 95"/>
                <a:gd name="T14" fmla="*/ 648 w 675"/>
                <a:gd name="T15" fmla="*/ 95 h 95"/>
                <a:gd name="T16" fmla="*/ 658 w 675"/>
                <a:gd name="T17" fmla="*/ 95 h 95"/>
                <a:gd name="T18" fmla="*/ 675 w 675"/>
                <a:gd name="T19" fmla="*/ 0 h 95"/>
                <a:gd name="T20" fmla="*/ 665 w 675"/>
                <a:gd name="T21" fmla="*/ 0 h 95"/>
                <a:gd name="T22" fmla="*/ 17 w 675"/>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5">
                  <a:moveTo>
                    <a:pt x="17" y="0"/>
                  </a:moveTo>
                  <a:cubicBezTo>
                    <a:pt x="0" y="95"/>
                    <a:pt x="0" y="95"/>
                    <a:pt x="0" y="95"/>
                  </a:cubicBezTo>
                  <a:cubicBezTo>
                    <a:pt x="298" y="95"/>
                    <a:pt x="298" y="95"/>
                    <a:pt x="298" y="95"/>
                  </a:cubicBezTo>
                  <a:cubicBezTo>
                    <a:pt x="306" y="50"/>
                    <a:pt x="306" y="50"/>
                    <a:pt x="306" y="50"/>
                  </a:cubicBezTo>
                  <a:cubicBezTo>
                    <a:pt x="347" y="50"/>
                    <a:pt x="347" y="50"/>
                    <a:pt x="347" y="50"/>
                  </a:cubicBezTo>
                  <a:cubicBezTo>
                    <a:pt x="372" y="50"/>
                    <a:pt x="379" y="68"/>
                    <a:pt x="375" y="87"/>
                  </a:cubicBezTo>
                  <a:cubicBezTo>
                    <a:pt x="374" y="95"/>
                    <a:pt x="374" y="95"/>
                    <a:pt x="374" y="95"/>
                  </a:cubicBezTo>
                  <a:cubicBezTo>
                    <a:pt x="648" y="95"/>
                    <a:pt x="648" y="95"/>
                    <a:pt x="648" y="95"/>
                  </a:cubicBezTo>
                  <a:cubicBezTo>
                    <a:pt x="658" y="95"/>
                    <a:pt x="658" y="95"/>
                    <a:pt x="658" y="95"/>
                  </a:cubicBezTo>
                  <a:cubicBezTo>
                    <a:pt x="675" y="0"/>
                    <a:pt x="675" y="0"/>
                    <a:pt x="675" y="0"/>
                  </a:cubicBezTo>
                  <a:cubicBezTo>
                    <a:pt x="665" y="0"/>
                    <a:pt x="665" y="0"/>
                    <a:pt x="665"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AE663F49-1C39-4DEC-88DD-2E9089697F1D}"/>
                </a:ext>
              </a:extLst>
            </p:cNvPr>
            <p:cNvSpPr>
              <a:spLocks/>
            </p:cNvSpPr>
            <p:nvPr/>
          </p:nvSpPr>
          <p:spPr bwMode="auto">
            <a:xfrm>
              <a:off x="7096712" y="5708839"/>
              <a:ext cx="738933" cy="590719"/>
            </a:xfrm>
            <a:custGeom>
              <a:avLst/>
              <a:gdLst>
                <a:gd name="T0" fmla="*/ 755 w 765"/>
                <a:gd name="T1" fmla="*/ 0 h 613"/>
                <a:gd name="T2" fmla="*/ 481 w 765"/>
                <a:gd name="T3" fmla="*/ 0 h 613"/>
                <a:gd name="T4" fmla="*/ 438 w 765"/>
                <a:gd name="T5" fmla="*/ 244 h 613"/>
                <a:gd name="T6" fmla="*/ 403 w 765"/>
                <a:gd name="T7" fmla="*/ 283 h 613"/>
                <a:gd name="T8" fmla="*/ 355 w 765"/>
                <a:gd name="T9" fmla="*/ 284 h 613"/>
                <a:gd name="T10" fmla="*/ 395 w 765"/>
                <a:gd name="T11" fmla="*/ 60 h 613"/>
                <a:gd name="T12" fmla="*/ 405 w 765"/>
                <a:gd name="T13" fmla="*/ 0 h 613"/>
                <a:gd name="T14" fmla="*/ 108 w 765"/>
                <a:gd name="T15" fmla="*/ 0 h 613"/>
                <a:gd name="T16" fmla="*/ 97 w 765"/>
                <a:gd name="T17" fmla="*/ 62 h 613"/>
                <a:gd name="T18" fmla="*/ 0 w 765"/>
                <a:gd name="T19" fmla="*/ 613 h 613"/>
                <a:gd name="T20" fmla="*/ 297 w 765"/>
                <a:gd name="T21" fmla="*/ 613 h 613"/>
                <a:gd name="T22" fmla="*/ 316 w 765"/>
                <a:gd name="T23" fmla="*/ 508 h 613"/>
                <a:gd name="T24" fmla="*/ 573 w 765"/>
                <a:gd name="T25" fmla="*/ 508 h 613"/>
                <a:gd name="T26" fmla="*/ 694 w 765"/>
                <a:gd name="T27" fmla="*/ 405 h 613"/>
                <a:gd name="T28" fmla="*/ 765 w 765"/>
                <a:gd name="T29" fmla="*/ 0 h 613"/>
                <a:gd name="T30" fmla="*/ 755 w 765"/>
                <a:gd name="T31"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613">
                  <a:moveTo>
                    <a:pt x="755" y="0"/>
                  </a:moveTo>
                  <a:cubicBezTo>
                    <a:pt x="481" y="0"/>
                    <a:pt x="481" y="0"/>
                    <a:pt x="481" y="0"/>
                  </a:cubicBezTo>
                  <a:cubicBezTo>
                    <a:pt x="438" y="244"/>
                    <a:pt x="438" y="244"/>
                    <a:pt x="438" y="244"/>
                  </a:cubicBezTo>
                  <a:cubicBezTo>
                    <a:pt x="434" y="269"/>
                    <a:pt x="418" y="283"/>
                    <a:pt x="403" y="283"/>
                  </a:cubicBezTo>
                  <a:cubicBezTo>
                    <a:pt x="387" y="283"/>
                    <a:pt x="355" y="284"/>
                    <a:pt x="355" y="284"/>
                  </a:cubicBezTo>
                  <a:cubicBezTo>
                    <a:pt x="395" y="60"/>
                    <a:pt x="395" y="60"/>
                    <a:pt x="395" y="60"/>
                  </a:cubicBezTo>
                  <a:cubicBezTo>
                    <a:pt x="405" y="0"/>
                    <a:pt x="405" y="0"/>
                    <a:pt x="405" y="0"/>
                  </a:cubicBezTo>
                  <a:cubicBezTo>
                    <a:pt x="108" y="0"/>
                    <a:pt x="108" y="0"/>
                    <a:pt x="108" y="0"/>
                  </a:cubicBezTo>
                  <a:cubicBezTo>
                    <a:pt x="97" y="62"/>
                    <a:pt x="97" y="62"/>
                    <a:pt x="97" y="62"/>
                  </a:cubicBezTo>
                  <a:cubicBezTo>
                    <a:pt x="0" y="613"/>
                    <a:pt x="0" y="613"/>
                    <a:pt x="0" y="613"/>
                  </a:cubicBezTo>
                  <a:cubicBezTo>
                    <a:pt x="297" y="613"/>
                    <a:pt x="297" y="613"/>
                    <a:pt x="297" y="613"/>
                  </a:cubicBezTo>
                  <a:cubicBezTo>
                    <a:pt x="316" y="508"/>
                    <a:pt x="316" y="508"/>
                    <a:pt x="316" y="508"/>
                  </a:cubicBezTo>
                  <a:cubicBezTo>
                    <a:pt x="573" y="508"/>
                    <a:pt x="573" y="508"/>
                    <a:pt x="573" y="508"/>
                  </a:cubicBezTo>
                  <a:cubicBezTo>
                    <a:pt x="694" y="405"/>
                    <a:pt x="694" y="405"/>
                    <a:pt x="694" y="405"/>
                  </a:cubicBezTo>
                  <a:cubicBezTo>
                    <a:pt x="765" y="0"/>
                    <a:pt x="765" y="0"/>
                    <a:pt x="765" y="0"/>
                  </a:cubicBezTo>
                  <a:lnTo>
                    <a:pt x="7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a:extLst>
                <a:ext uri="{FF2B5EF4-FFF2-40B4-BE49-F238E27FC236}">
                  <a16:creationId xmlns:a16="http://schemas.microsoft.com/office/drawing/2014/main" id="{8855D3F8-4D9A-4395-891C-F3314D5206F4}"/>
                </a:ext>
              </a:extLst>
            </p:cNvPr>
            <p:cNvSpPr>
              <a:spLocks/>
            </p:cNvSpPr>
            <p:nvPr/>
          </p:nvSpPr>
          <p:spPr bwMode="auto">
            <a:xfrm>
              <a:off x="7067497" y="6329486"/>
              <a:ext cx="311392" cy="133963"/>
            </a:xfrm>
            <a:custGeom>
              <a:avLst/>
              <a:gdLst>
                <a:gd name="T0" fmla="*/ 0 w 437"/>
                <a:gd name="T1" fmla="*/ 188 h 188"/>
                <a:gd name="T2" fmla="*/ 403 w 437"/>
                <a:gd name="T3" fmla="*/ 188 h 188"/>
                <a:gd name="T4" fmla="*/ 437 w 437"/>
                <a:gd name="T5" fmla="*/ 0 h 188"/>
                <a:gd name="T6" fmla="*/ 33 w 437"/>
                <a:gd name="T7" fmla="*/ 0 h 188"/>
                <a:gd name="T8" fmla="*/ 0 w 437"/>
                <a:gd name="T9" fmla="*/ 188 h 188"/>
              </a:gdLst>
              <a:ahLst/>
              <a:cxnLst>
                <a:cxn ang="0">
                  <a:pos x="T0" y="T1"/>
                </a:cxn>
                <a:cxn ang="0">
                  <a:pos x="T2" y="T3"/>
                </a:cxn>
                <a:cxn ang="0">
                  <a:pos x="T4" y="T5"/>
                </a:cxn>
                <a:cxn ang="0">
                  <a:pos x="T6" y="T7"/>
                </a:cxn>
                <a:cxn ang="0">
                  <a:pos x="T8" y="T9"/>
                </a:cxn>
              </a:cxnLst>
              <a:rect l="0" t="0" r="r" b="b"/>
              <a:pathLst>
                <a:path w="437" h="188">
                  <a:moveTo>
                    <a:pt x="0" y="188"/>
                  </a:moveTo>
                  <a:lnTo>
                    <a:pt x="403" y="188"/>
                  </a:lnTo>
                  <a:lnTo>
                    <a:pt x="437" y="0"/>
                  </a:lnTo>
                  <a:lnTo>
                    <a:pt x="33"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a:extLst>
                <a:ext uri="{FF2B5EF4-FFF2-40B4-BE49-F238E27FC236}">
                  <a16:creationId xmlns:a16="http://schemas.microsoft.com/office/drawing/2014/main" id="{C2CBA7CC-237A-466B-8985-6BD31BE2DE22}"/>
                </a:ext>
              </a:extLst>
            </p:cNvPr>
            <p:cNvSpPr>
              <a:spLocks/>
            </p:cNvSpPr>
            <p:nvPr/>
          </p:nvSpPr>
          <p:spPr bwMode="auto">
            <a:xfrm>
              <a:off x="6444713" y="5421675"/>
              <a:ext cx="731808" cy="136101"/>
            </a:xfrm>
            <a:custGeom>
              <a:avLst/>
              <a:gdLst>
                <a:gd name="T0" fmla="*/ 1027 w 1027"/>
                <a:gd name="T1" fmla="*/ 138 h 191"/>
                <a:gd name="T2" fmla="*/ 911 w 1027"/>
                <a:gd name="T3" fmla="*/ 0 h 191"/>
                <a:gd name="T4" fmla="*/ 175 w 1027"/>
                <a:gd name="T5" fmla="*/ 0 h 191"/>
                <a:gd name="T6" fmla="*/ 8 w 1027"/>
                <a:gd name="T7" fmla="*/ 141 h 191"/>
                <a:gd name="T8" fmla="*/ 0 w 1027"/>
                <a:gd name="T9" fmla="*/ 191 h 191"/>
                <a:gd name="T10" fmla="*/ 1018 w 1027"/>
                <a:gd name="T11" fmla="*/ 191 h 191"/>
                <a:gd name="T12" fmla="*/ 1027 w 1027"/>
                <a:gd name="T13" fmla="*/ 138 h 191"/>
              </a:gdLst>
              <a:ahLst/>
              <a:cxnLst>
                <a:cxn ang="0">
                  <a:pos x="T0" y="T1"/>
                </a:cxn>
                <a:cxn ang="0">
                  <a:pos x="T2" y="T3"/>
                </a:cxn>
                <a:cxn ang="0">
                  <a:pos x="T4" y="T5"/>
                </a:cxn>
                <a:cxn ang="0">
                  <a:pos x="T6" y="T7"/>
                </a:cxn>
                <a:cxn ang="0">
                  <a:pos x="T8" y="T9"/>
                </a:cxn>
                <a:cxn ang="0">
                  <a:pos x="T10" y="T11"/>
                </a:cxn>
                <a:cxn ang="0">
                  <a:pos x="T12" y="T13"/>
                </a:cxn>
              </a:cxnLst>
              <a:rect l="0" t="0" r="r" b="b"/>
              <a:pathLst>
                <a:path w="1027" h="191">
                  <a:moveTo>
                    <a:pt x="1027" y="138"/>
                  </a:moveTo>
                  <a:lnTo>
                    <a:pt x="911" y="0"/>
                  </a:lnTo>
                  <a:lnTo>
                    <a:pt x="175" y="0"/>
                  </a:lnTo>
                  <a:lnTo>
                    <a:pt x="8" y="141"/>
                  </a:lnTo>
                  <a:lnTo>
                    <a:pt x="0" y="191"/>
                  </a:lnTo>
                  <a:lnTo>
                    <a:pt x="1018" y="191"/>
                  </a:lnTo>
                  <a:lnTo>
                    <a:pt x="1027"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a:extLst>
                <a:ext uri="{FF2B5EF4-FFF2-40B4-BE49-F238E27FC236}">
                  <a16:creationId xmlns:a16="http://schemas.microsoft.com/office/drawing/2014/main" id="{F973985F-899B-464C-8EC5-10F86990D788}"/>
                </a:ext>
              </a:extLst>
            </p:cNvPr>
            <p:cNvSpPr>
              <a:spLocks/>
            </p:cNvSpPr>
            <p:nvPr/>
          </p:nvSpPr>
          <p:spPr bwMode="auto">
            <a:xfrm>
              <a:off x="6423336" y="5586990"/>
              <a:ext cx="741784" cy="91922"/>
            </a:xfrm>
            <a:custGeom>
              <a:avLst/>
              <a:gdLst>
                <a:gd name="T0" fmla="*/ 334 w 768"/>
                <a:gd name="T1" fmla="*/ 83 h 95"/>
                <a:gd name="T2" fmla="*/ 381 w 768"/>
                <a:gd name="T3" fmla="*/ 43 h 95"/>
                <a:gd name="T4" fmla="*/ 415 w 768"/>
                <a:gd name="T5" fmla="*/ 83 h 95"/>
                <a:gd name="T6" fmla="*/ 413 w 768"/>
                <a:gd name="T7" fmla="*/ 95 h 95"/>
                <a:gd name="T8" fmla="*/ 751 w 768"/>
                <a:gd name="T9" fmla="*/ 95 h 95"/>
                <a:gd name="T10" fmla="*/ 768 w 768"/>
                <a:gd name="T11" fmla="*/ 0 h 95"/>
                <a:gd name="T12" fmla="*/ 16 w 768"/>
                <a:gd name="T13" fmla="*/ 0 h 95"/>
                <a:gd name="T14" fmla="*/ 0 w 768"/>
                <a:gd name="T15" fmla="*/ 95 h 95"/>
                <a:gd name="T16" fmla="*/ 332 w 768"/>
                <a:gd name="T17" fmla="*/ 95 h 95"/>
                <a:gd name="T18" fmla="*/ 334 w 768"/>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95">
                  <a:moveTo>
                    <a:pt x="334" y="83"/>
                  </a:moveTo>
                  <a:cubicBezTo>
                    <a:pt x="338" y="61"/>
                    <a:pt x="359" y="43"/>
                    <a:pt x="381" y="43"/>
                  </a:cubicBezTo>
                  <a:cubicBezTo>
                    <a:pt x="404" y="43"/>
                    <a:pt x="419" y="61"/>
                    <a:pt x="415" y="83"/>
                  </a:cubicBezTo>
                  <a:cubicBezTo>
                    <a:pt x="413" y="95"/>
                    <a:pt x="413" y="95"/>
                    <a:pt x="413" y="95"/>
                  </a:cubicBezTo>
                  <a:cubicBezTo>
                    <a:pt x="751" y="95"/>
                    <a:pt x="751" y="95"/>
                    <a:pt x="751" y="95"/>
                  </a:cubicBezTo>
                  <a:cubicBezTo>
                    <a:pt x="768" y="0"/>
                    <a:pt x="768" y="0"/>
                    <a:pt x="768" y="0"/>
                  </a:cubicBezTo>
                  <a:cubicBezTo>
                    <a:pt x="16" y="0"/>
                    <a:pt x="16" y="0"/>
                    <a:pt x="16" y="0"/>
                  </a:cubicBezTo>
                  <a:cubicBezTo>
                    <a:pt x="0" y="95"/>
                    <a:pt x="0" y="95"/>
                    <a:pt x="0" y="95"/>
                  </a:cubicBezTo>
                  <a:cubicBezTo>
                    <a:pt x="332" y="95"/>
                    <a:pt x="332" y="95"/>
                    <a:pt x="332" y="95"/>
                  </a:cubicBezTo>
                  <a:lnTo>
                    <a:pt x="334"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a:extLst>
                <a:ext uri="{FF2B5EF4-FFF2-40B4-BE49-F238E27FC236}">
                  <a16:creationId xmlns:a16="http://schemas.microsoft.com/office/drawing/2014/main" id="{FDEC58D3-FB31-41C3-B31A-490C88967831}"/>
                </a:ext>
              </a:extLst>
            </p:cNvPr>
            <p:cNvSpPr>
              <a:spLocks/>
            </p:cNvSpPr>
            <p:nvPr/>
          </p:nvSpPr>
          <p:spPr bwMode="auto">
            <a:xfrm>
              <a:off x="6312887" y="5708839"/>
              <a:ext cx="830142" cy="590719"/>
            </a:xfrm>
            <a:custGeom>
              <a:avLst/>
              <a:gdLst>
                <a:gd name="T0" fmla="*/ 521 w 859"/>
                <a:gd name="T1" fmla="*/ 0 h 613"/>
                <a:gd name="T2" fmla="*/ 485 w 859"/>
                <a:gd name="T3" fmla="*/ 206 h 613"/>
                <a:gd name="T4" fmla="*/ 429 w 859"/>
                <a:gd name="T5" fmla="*/ 525 h 613"/>
                <a:gd name="T6" fmla="*/ 381 w 859"/>
                <a:gd name="T7" fmla="*/ 566 h 613"/>
                <a:gd name="T8" fmla="*/ 348 w 859"/>
                <a:gd name="T9" fmla="*/ 525 h 613"/>
                <a:gd name="T10" fmla="*/ 440 w 859"/>
                <a:gd name="T11" fmla="*/ 0 h 613"/>
                <a:gd name="T12" fmla="*/ 108 w 859"/>
                <a:gd name="T13" fmla="*/ 0 h 613"/>
                <a:gd name="T14" fmla="*/ 0 w 859"/>
                <a:gd name="T15" fmla="*/ 613 h 613"/>
                <a:gd name="T16" fmla="*/ 751 w 859"/>
                <a:gd name="T17" fmla="*/ 613 h 613"/>
                <a:gd name="T18" fmla="*/ 823 w 859"/>
                <a:gd name="T19" fmla="*/ 206 h 613"/>
                <a:gd name="T20" fmla="*/ 859 w 859"/>
                <a:gd name="T21" fmla="*/ 0 h 613"/>
                <a:gd name="T22" fmla="*/ 521 w 859"/>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9" h="613">
                  <a:moveTo>
                    <a:pt x="521" y="0"/>
                  </a:moveTo>
                  <a:cubicBezTo>
                    <a:pt x="485" y="206"/>
                    <a:pt x="485" y="206"/>
                    <a:pt x="485" y="206"/>
                  </a:cubicBezTo>
                  <a:cubicBezTo>
                    <a:pt x="429" y="525"/>
                    <a:pt x="429" y="525"/>
                    <a:pt x="429" y="525"/>
                  </a:cubicBezTo>
                  <a:cubicBezTo>
                    <a:pt x="425" y="547"/>
                    <a:pt x="403" y="566"/>
                    <a:pt x="381" y="566"/>
                  </a:cubicBezTo>
                  <a:cubicBezTo>
                    <a:pt x="359" y="566"/>
                    <a:pt x="344" y="547"/>
                    <a:pt x="348" y="525"/>
                  </a:cubicBezTo>
                  <a:cubicBezTo>
                    <a:pt x="440" y="0"/>
                    <a:pt x="440" y="0"/>
                    <a:pt x="440" y="0"/>
                  </a:cubicBezTo>
                  <a:cubicBezTo>
                    <a:pt x="108" y="0"/>
                    <a:pt x="108" y="0"/>
                    <a:pt x="108" y="0"/>
                  </a:cubicBezTo>
                  <a:cubicBezTo>
                    <a:pt x="0" y="613"/>
                    <a:pt x="0" y="613"/>
                    <a:pt x="0" y="613"/>
                  </a:cubicBezTo>
                  <a:cubicBezTo>
                    <a:pt x="751" y="613"/>
                    <a:pt x="751" y="613"/>
                    <a:pt x="751" y="613"/>
                  </a:cubicBezTo>
                  <a:cubicBezTo>
                    <a:pt x="823" y="206"/>
                    <a:pt x="823" y="206"/>
                    <a:pt x="823" y="206"/>
                  </a:cubicBezTo>
                  <a:cubicBezTo>
                    <a:pt x="859" y="0"/>
                    <a:pt x="859" y="0"/>
                    <a:pt x="859" y="0"/>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a:extLst>
                <a:ext uri="{FF2B5EF4-FFF2-40B4-BE49-F238E27FC236}">
                  <a16:creationId xmlns:a16="http://schemas.microsoft.com/office/drawing/2014/main" id="{81FF9FDC-A818-4E71-8E3A-4A9CD9E16399}"/>
                </a:ext>
              </a:extLst>
            </p:cNvPr>
            <p:cNvSpPr>
              <a:spLocks/>
            </p:cNvSpPr>
            <p:nvPr/>
          </p:nvSpPr>
          <p:spPr bwMode="auto">
            <a:xfrm>
              <a:off x="6302199" y="6329486"/>
              <a:ext cx="731808" cy="133963"/>
            </a:xfrm>
            <a:custGeom>
              <a:avLst/>
              <a:gdLst>
                <a:gd name="T0" fmla="*/ 853 w 1027"/>
                <a:gd name="T1" fmla="*/ 188 h 188"/>
                <a:gd name="T2" fmla="*/ 1019 w 1027"/>
                <a:gd name="T3" fmla="*/ 46 h 188"/>
                <a:gd name="T4" fmla="*/ 1027 w 1027"/>
                <a:gd name="T5" fmla="*/ 0 h 188"/>
                <a:gd name="T6" fmla="*/ 9 w 1027"/>
                <a:gd name="T7" fmla="*/ 0 h 188"/>
                <a:gd name="T8" fmla="*/ 0 w 1027"/>
                <a:gd name="T9" fmla="*/ 46 h 188"/>
                <a:gd name="T10" fmla="*/ 117 w 1027"/>
                <a:gd name="T11" fmla="*/ 188 h 188"/>
                <a:gd name="T12" fmla="*/ 853 w 102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027" h="188">
                  <a:moveTo>
                    <a:pt x="853" y="188"/>
                  </a:moveTo>
                  <a:lnTo>
                    <a:pt x="1019" y="46"/>
                  </a:lnTo>
                  <a:lnTo>
                    <a:pt x="1027" y="0"/>
                  </a:lnTo>
                  <a:lnTo>
                    <a:pt x="9" y="0"/>
                  </a:lnTo>
                  <a:lnTo>
                    <a:pt x="0" y="46"/>
                  </a:lnTo>
                  <a:lnTo>
                    <a:pt x="117" y="188"/>
                  </a:lnTo>
                  <a:lnTo>
                    <a:pt x="853"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514FA948-ED52-4F53-BAAD-DC3986F71BBF}"/>
                </a:ext>
              </a:extLst>
            </p:cNvPr>
            <p:cNvSpPr>
              <a:spLocks/>
            </p:cNvSpPr>
            <p:nvPr/>
          </p:nvSpPr>
          <p:spPr bwMode="auto">
            <a:xfrm>
              <a:off x="8609494" y="5421675"/>
              <a:ext cx="730383" cy="136101"/>
            </a:xfrm>
            <a:custGeom>
              <a:avLst/>
              <a:gdLst>
                <a:gd name="T0" fmla="*/ 1017 w 1025"/>
                <a:gd name="T1" fmla="*/ 191 h 191"/>
                <a:gd name="T2" fmla="*/ 1025 w 1025"/>
                <a:gd name="T3" fmla="*/ 138 h 191"/>
                <a:gd name="T4" fmla="*/ 908 w 1025"/>
                <a:gd name="T5" fmla="*/ 0 h 191"/>
                <a:gd name="T6" fmla="*/ 34 w 1025"/>
                <a:gd name="T7" fmla="*/ 0 h 191"/>
                <a:gd name="T8" fmla="*/ 0 w 1025"/>
                <a:gd name="T9" fmla="*/ 191 h 191"/>
                <a:gd name="T10" fmla="*/ 1017 w 1025"/>
                <a:gd name="T11" fmla="*/ 191 h 191"/>
              </a:gdLst>
              <a:ahLst/>
              <a:cxnLst>
                <a:cxn ang="0">
                  <a:pos x="T0" y="T1"/>
                </a:cxn>
                <a:cxn ang="0">
                  <a:pos x="T2" y="T3"/>
                </a:cxn>
                <a:cxn ang="0">
                  <a:pos x="T4" y="T5"/>
                </a:cxn>
                <a:cxn ang="0">
                  <a:pos x="T6" y="T7"/>
                </a:cxn>
                <a:cxn ang="0">
                  <a:pos x="T8" y="T9"/>
                </a:cxn>
                <a:cxn ang="0">
                  <a:pos x="T10" y="T11"/>
                </a:cxn>
              </a:cxnLst>
              <a:rect l="0" t="0" r="r" b="b"/>
              <a:pathLst>
                <a:path w="1025" h="191">
                  <a:moveTo>
                    <a:pt x="1017" y="191"/>
                  </a:moveTo>
                  <a:lnTo>
                    <a:pt x="1025" y="138"/>
                  </a:lnTo>
                  <a:lnTo>
                    <a:pt x="908" y="0"/>
                  </a:lnTo>
                  <a:lnTo>
                    <a:pt x="34" y="0"/>
                  </a:lnTo>
                  <a:lnTo>
                    <a:pt x="0" y="191"/>
                  </a:lnTo>
                  <a:lnTo>
                    <a:pt x="10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a:extLst>
                <a:ext uri="{FF2B5EF4-FFF2-40B4-BE49-F238E27FC236}">
                  <a16:creationId xmlns:a16="http://schemas.microsoft.com/office/drawing/2014/main" id="{DD4893FD-461D-45FC-B993-A43682E6224C}"/>
                </a:ext>
              </a:extLst>
            </p:cNvPr>
            <p:cNvSpPr>
              <a:spLocks/>
            </p:cNvSpPr>
            <p:nvPr/>
          </p:nvSpPr>
          <p:spPr bwMode="auto">
            <a:xfrm>
              <a:off x="8588117" y="5586990"/>
              <a:ext cx="740358" cy="91922"/>
            </a:xfrm>
            <a:custGeom>
              <a:avLst/>
              <a:gdLst>
                <a:gd name="T0" fmla="*/ 0 w 766"/>
                <a:gd name="T1" fmla="*/ 95 h 95"/>
                <a:gd name="T2" fmla="*/ 331 w 766"/>
                <a:gd name="T3" fmla="*/ 95 h 95"/>
                <a:gd name="T4" fmla="*/ 338 w 766"/>
                <a:gd name="T5" fmla="*/ 51 h 95"/>
                <a:gd name="T6" fmla="*/ 379 w 766"/>
                <a:gd name="T7" fmla="*/ 51 h 95"/>
                <a:gd name="T8" fmla="*/ 412 w 766"/>
                <a:gd name="T9" fmla="*/ 91 h 95"/>
                <a:gd name="T10" fmla="*/ 411 w 766"/>
                <a:gd name="T11" fmla="*/ 95 h 95"/>
                <a:gd name="T12" fmla="*/ 749 w 766"/>
                <a:gd name="T13" fmla="*/ 95 h 95"/>
                <a:gd name="T14" fmla="*/ 766 w 766"/>
                <a:gd name="T15" fmla="*/ 0 h 95"/>
                <a:gd name="T16" fmla="*/ 17 w 766"/>
                <a:gd name="T17" fmla="*/ 0 h 95"/>
                <a:gd name="T18" fmla="*/ 0 w 766"/>
                <a:gd name="T1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6" h="95">
                  <a:moveTo>
                    <a:pt x="0" y="95"/>
                  </a:moveTo>
                  <a:cubicBezTo>
                    <a:pt x="331" y="95"/>
                    <a:pt x="331" y="95"/>
                    <a:pt x="331" y="95"/>
                  </a:cubicBezTo>
                  <a:cubicBezTo>
                    <a:pt x="338" y="51"/>
                    <a:pt x="338" y="51"/>
                    <a:pt x="338" y="51"/>
                  </a:cubicBezTo>
                  <a:cubicBezTo>
                    <a:pt x="379" y="51"/>
                    <a:pt x="379" y="51"/>
                    <a:pt x="379" y="51"/>
                  </a:cubicBezTo>
                  <a:cubicBezTo>
                    <a:pt x="401" y="51"/>
                    <a:pt x="416" y="69"/>
                    <a:pt x="412" y="91"/>
                  </a:cubicBezTo>
                  <a:cubicBezTo>
                    <a:pt x="411" y="95"/>
                    <a:pt x="411" y="95"/>
                    <a:pt x="411" y="95"/>
                  </a:cubicBezTo>
                  <a:cubicBezTo>
                    <a:pt x="749" y="95"/>
                    <a:pt x="749" y="95"/>
                    <a:pt x="749" y="95"/>
                  </a:cubicBezTo>
                  <a:cubicBezTo>
                    <a:pt x="766" y="0"/>
                    <a:pt x="766" y="0"/>
                    <a:pt x="766" y="0"/>
                  </a:cubicBezTo>
                  <a:cubicBezTo>
                    <a:pt x="17" y="0"/>
                    <a:pt x="17" y="0"/>
                    <a:pt x="17"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9">
              <a:extLst>
                <a:ext uri="{FF2B5EF4-FFF2-40B4-BE49-F238E27FC236}">
                  <a16:creationId xmlns:a16="http://schemas.microsoft.com/office/drawing/2014/main" id="{091020A4-5950-4580-AA88-5C6B5B42F483}"/>
                </a:ext>
              </a:extLst>
            </p:cNvPr>
            <p:cNvSpPr>
              <a:spLocks/>
            </p:cNvSpPr>
            <p:nvPr/>
          </p:nvSpPr>
          <p:spPr bwMode="auto">
            <a:xfrm>
              <a:off x="8479094" y="5708839"/>
              <a:ext cx="828004" cy="590719"/>
            </a:xfrm>
            <a:custGeom>
              <a:avLst/>
              <a:gdLst>
                <a:gd name="T0" fmla="*/ 519 w 857"/>
                <a:gd name="T1" fmla="*/ 0 h 613"/>
                <a:gd name="T2" fmla="*/ 482 w 857"/>
                <a:gd name="T3" fmla="*/ 206 h 613"/>
                <a:gd name="T4" fmla="*/ 427 w 857"/>
                <a:gd name="T5" fmla="*/ 521 h 613"/>
                <a:gd name="T6" fmla="*/ 380 w 857"/>
                <a:gd name="T7" fmla="*/ 561 h 613"/>
                <a:gd name="T8" fmla="*/ 339 w 857"/>
                <a:gd name="T9" fmla="*/ 560 h 613"/>
                <a:gd name="T10" fmla="*/ 438 w 857"/>
                <a:gd name="T11" fmla="*/ 0 h 613"/>
                <a:gd name="T12" fmla="*/ 108 w 857"/>
                <a:gd name="T13" fmla="*/ 0 h 613"/>
                <a:gd name="T14" fmla="*/ 0 w 857"/>
                <a:gd name="T15" fmla="*/ 613 h 613"/>
                <a:gd name="T16" fmla="*/ 749 w 857"/>
                <a:gd name="T17" fmla="*/ 613 h 613"/>
                <a:gd name="T18" fmla="*/ 820 w 857"/>
                <a:gd name="T19" fmla="*/ 206 h 613"/>
                <a:gd name="T20" fmla="*/ 857 w 857"/>
                <a:gd name="T21" fmla="*/ 0 h 613"/>
                <a:gd name="T22" fmla="*/ 519 w 857"/>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613">
                  <a:moveTo>
                    <a:pt x="519" y="0"/>
                  </a:moveTo>
                  <a:cubicBezTo>
                    <a:pt x="482" y="206"/>
                    <a:pt x="482" y="206"/>
                    <a:pt x="482" y="206"/>
                  </a:cubicBezTo>
                  <a:cubicBezTo>
                    <a:pt x="427" y="521"/>
                    <a:pt x="427" y="521"/>
                    <a:pt x="427" y="521"/>
                  </a:cubicBezTo>
                  <a:cubicBezTo>
                    <a:pt x="423" y="543"/>
                    <a:pt x="402" y="561"/>
                    <a:pt x="380" y="561"/>
                  </a:cubicBezTo>
                  <a:cubicBezTo>
                    <a:pt x="339" y="560"/>
                    <a:pt x="339" y="560"/>
                    <a:pt x="339" y="560"/>
                  </a:cubicBezTo>
                  <a:cubicBezTo>
                    <a:pt x="438" y="0"/>
                    <a:pt x="438" y="0"/>
                    <a:pt x="438" y="0"/>
                  </a:cubicBezTo>
                  <a:cubicBezTo>
                    <a:pt x="108" y="0"/>
                    <a:pt x="108" y="0"/>
                    <a:pt x="108" y="0"/>
                  </a:cubicBezTo>
                  <a:cubicBezTo>
                    <a:pt x="0" y="613"/>
                    <a:pt x="0" y="613"/>
                    <a:pt x="0" y="613"/>
                  </a:cubicBezTo>
                  <a:cubicBezTo>
                    <a:pt x="749" y="613"/>
                    <a:pt x="749" y="613"/>
                    <a:pt x="749" y="613"/>
                  </a:cubicBezTo>
                  <a:cubicBezTo>
                    <a:pt x="820" y="206"/>
                    <a:pt x="820" y="206"/>
                    <a:pt x="820" y="206"/>
                  </a:cubicBezTo>
                  <a:cubicBezTo>
                    <a:pt x="857" y="0"/>
                    <a:pt x="857" y="0"/>
                    <a:pt x="857" y="0"/>
                  </a:cubicBezTo>
                  <a:lnTo>
                    <a:pt x="5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0">
              <a:extLst>
                <a:ext uri="{FF2B5EF4-FFF2-40B4-BE49-F238E27FC236}">
                  <a16:creationId xmlns:a16="http://schemas.microsoft.com/office/drawing/2014/main" id="{43A67155-287E-4D67-A8D7-A4327EFFD0E8}"/>
                </a:ext>
              </a:extLst>
            </p:cNvPr>
            <p:cNvSpPr>
              <a:spLocks/>
            </p:cNvSpPr>
            <p:nvPr/>
          </p:nvSpPr>
          <p:spPr bwMode="auto">
            <a:xfrm>
              <a:off x="8449879" y="6329486"/>
              <a:ext cx="746771" cy="133963"/>
            </a:xfrm>
            <a:custGeom>
              <a:avLst/>
              <a:gdLst>
                <a:gd name="T0" fmla="*/ 0 w 1048"/>
                <a:gd name="T1" fmla="*/ 188 h 188"/>
                <a:gd name="T2" fmla="*/ 875 w 1048"/>
                <a:gd name="T3" fmla="*/ 188 h 188"/>
                <a:gd name="T4" fmla="*/ 1040 w 1048"/>
                <a:gd name="T5" fmla="*/ 50 h 188"/>
                <a:gd name="T6" fmla="*/ 1048 w 1048"/>
                <a:gd name="T7" fmla="*/ 0 h 188"/>
                <a:gd name="T8" fmla="*/ 34 w 1048"/>
                <a:gd name="T9" fmla="*/ 0 h 188"/>
                <a:gd name="T10" fmla="*/ 0 w 1048"/>
                <a:gd name="T11" fmla="*/ 188 h 188"/>
              </a:gdLst>
              <a:ahLst/>
              <a:cxnLst>
                <a:cxn ang="0">
                  <a:pos x="T0" y="T1"/>
                </a:cxn>
                <a:cxn ang="0">
                  <a:pos x="T2" y="T3"/>
                </a:cxn>
                <a:cxn ang="0">
                  <a:pos x="T4" y="T5"/>
                </a:cxn>
                <a:cxn ang="0">
                  <a:pos x="T6" y="T7"/>
                </a:cxn>
                <a:cxn ang="0">
                  <a:pos x="T8" y="T9"/>
                </a:cxn>
                <a:cxn ang="0">
                  <a:pos x="T10" y="T11"/>
                </a:cxn>
              </a:cxnLst>
              <a:rect l="0" t="0" r="r" b="b"/>
              <a:pathLst>
                <a:path w="1048" h="188">
                  <a:moveTo>
                    <a:pt x="0" y="188"/>
                  </a:moveTo>
                  <a:lnTo>
                    <a:pt x="875" y="188"/>
                  </a:lnTo>
                  <a:lnTo>
                    <a:pt x="1040" y="50"/>
                  </a:lnTo>
                  <a:lnTo>
                    <a:pt x="1048" y="0"/>
                  </a:lnTo>
                  <a:lnTo>
                    <a:pt x="34"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5" name="Text Placeholder 2">
            <a:extLst>
              <a:ext uri="{FF2B5EF4-FFF2-40B4-BE49-F238E27FC236}">
                <a16:creationId xmlns:a16="http://schemas.microsoft.com/office/drawing/2014/main" id="{4FFA45D0-0A97-454B-889A-B33C21C56A8C}"/>
              </a:ext>
            </a:extLst>
          </p:cNvPr>
          <p:cNvSpPr>
            <a:spLocks noGrp="1"/>
          </p:cNvSpPr>
          <p:nvPr>
            <p:ph idx="1"/>
          </p:nvPr>
        </p:nvSpPr>
        <p:spPr>
          <a:xfrm>
            <a:off x="5497032" y="685800"/>
            <a:ext cx="6313967" cy="565730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Picture Placeholder 3">
            <a:extLst>
              <a:ext uri="{FF2B5EF4-FFF2-40B4-BE49-F238E27FC236}">
                <a16:creationId xmlns:a16="http://schemas.microsoft.com/office/drawing/2014/main" id="{A407EAA3-7FBA-4ECD-B725-3C45805940FC}"/>
              </a:ext>
            </a:extLst>
          </p:cNvPr>
          <p:cNvSpPr>
            <a:spLocks noGrp="1"/>
          </p:cNvSpPr>
          <p:nvPr>
            <p:ph type="pic" sz="quarter" idx="10" hasCustomPrompt="1"/>
          </p:nvPr>
        </p:nvSpPr>
        <p:spPr>
          <a:xfrm>
            <a:off x="5183188" y="0"/>
            <a:ext cx="7008812" cy="6893906"/>
          </a:xfrm>
          <a:solidFill>
            <a:schemeClr val="accent2">
              <a:lumMod val="20000"/>
              <a:lumOff val="80000"/>
            </a:schemeClr>
          </a:solidFill>
        </p:spPr>
        <p:txBody>
          <a:bodyPr/>
          <a:lstStyle>
            <a:lvl1pPr>
              <a:defRPr/>
            </a:lvl1pPr>
          </a:lstStyle>
          <a:p>
            <a:r>
              <a:rPr lang="en-US" dirty="0"/>
              <a:t>Click icon to add photo, 7.67” x 7.54 </a:t>
            </a:r>
          </a:p>
        </p:txBody>
      </p:sp>
      <p:grpSp>
        <p:nvGrpSpPr>
          <p:cNvPr id="27" name="Group 26">
            <a:extLst>
              <a:ext uri="{FF2B5EF4-FFF2-40B4-BE49-F238E27FC236}">
                <a16:creationId xmlns:a16="http://schemas.microsoft.com/office/drawing/2014/main" id="{B521DD0E-A9AF-4235-88E2-AA3E3870991A}"/>
              </a:ext>
            </a:extLst>
          </p:cNvPr>
          <p:cNvGrpSpPr/>
          <p:nvPr userDrawn="1"/>
        </p:nvGrpSpPr>
        <p:grpSpPr>
          <a:xfrm>
            <a:off x="11170696" y="6634976"/>
            <a:ext cx="792704" cy="271858"/>
            <a:chOff x="6302199" y="5421675"/>
            <a:chExt cx="3037678" cy="1041774"/>
          </a:xfrm>
          <a:solidFill>
            <a:schemeClr val="bg1"/>
          </a:solidFill>
        </p:grpSpPr>
        <p:sp>
          <p:nvSpPr>
            <p:cNvPr id="28" name="Freeform 5">
              <a:extLst>
                <a:ext uri="{FF2B5EF4-FFF2-40B4-BE49-F238E27FC236}">
                  <a16:creationId xmlns:a16="http://schemas.microsoft.com/office/drawing/2014/main" id="{C235FC04-A656-45D7-B223-BF1448A5ACC1}"/>
                </a:ext>
              </a:extLst>
            </p:cNvPr>
            <p:cNvSpPr>
              <a:spLocks/>
            </p:cNvSpPr>
            <p:nvPr/>
          </p:nvSpPr>
          <p:spPr bwMode="auto">
            <a:xfrm>
              <a:off x="7914740" y="5421675"/>
              <a:ext cx="641311" cy="136101"/>
            </a:xfrm>
            <a:custGeom>
              <a:avLst/>
              <a:gdLst>
                <a:gd name="T0" fmla="*/ 34 w 900"/>
                <a:gd name="T1" fmla="*/ 0 h 191"/>
                <a:gd name="T2" fmla="*/ 0 w 900"/>
                <a:gd name="T3" fmla="*/ 191 h 191"/>
                <a:gd name="T4" fmla="*/ 4 w 900"/>
                <a:gd name="T5" fmla="*/ 191 h 191"/>
                <a:gd name="T6" fmla="*/ 891 w 900"/>
                <a:gd name="T7" fmla="*/ 191 h 191"/>
                <a:gd name="T8" fmla="*/ 900 w 900"/>
                <a:gd name="T9" fmla="*/ 138 h 191"/>
                <a:gd name="T10" fmla="*/ 787 w 900"/>
                <a:gd name="T11" fmla="*/ 0 h 191"/>
                <a:gd name="T12" fmla="*/ 34 w 900"/>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34" y="0"/>
                  </a:moveTo>
                  <a:lnTo>
                    <a:pt x="0" y="191"/>
                  </a:lnTo>
                  <a:lnTo>
                    <a:pt x="4" y="191"/>
                  </a:lnTo>
                  <a:lnTo>
                    <a:pt x="891" y="191"/>
                  </a:lnTo>
                  <a:lnTo>
                    <a:pt x="900" y="138"/>
                  </a:lnTo>
                  <a:lnTo>
                    <a:pt x="78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6">
              <a:extLst>
                <a:ext uri="{FF2B5EF4-FFF2-40B4-BE49-F238E27FC236}">
                  <a16:creationId xmlns:a16="http://schemas.microsoft.com/office/drawing/2014/main" id="{5A456DBF-C865-4621-B894-8CF9320F8684}"/>
                </a:ext>
              </a:extLst>
            </p:cNvPr>
            <p:cNvSpPr>
              <a:spLocks/>
            </p:cNvSpPr>
            <p:nvPr/>
          </p:nvSpPr>
          <p:spPr bwMode="auto">
            <a:xfrm>
              <a:off x="7893363" y="5586990"/>
              <a:ext cx="651287" cy="91922"/>
            </a:xfrm>
            <a:custGeom>
              <a:avLst/>
              <a:gdLst>
                <a:gd name="T0" fmla="*/ 17 w 674"/>
                <a:gd name="T1" fmla="*/ 0 h 95"/>
                <a:gd name="T2" fmla="*/ 0 w 674"/>
                <a:gd name="T3" fmla="*/ 95 h 95"/>
                <a:gd name="T4" fmla="*/ 2 w 674"/>
                <a:gd name="T5" fmla="*/ 95 h 95"/>
                <a:gd name="T6" fmla="*/ 297 w 674"/>
                <a:gd name="T7" fmla="*/ 95 h 95"/>
                <a:gd name="T8" fmla="*/ 305 w 674"/>
                <a:gd name="T9" fmla="*/ 50 h 95"/>
                <a:gd name="T10" fmla="*/ 347 w 674"/>
                <a:gd name="T11" fmla="*/ 50 h 95"/>
                <a:gd name="T12" fmla="*/ 375 w 674"/>
                <a:gd name="T13" fmla="*/ 87 h 95"/>
                <a:gd name="T14" fmla="*/ 373 w 674"/>
                <a:gd name="T15" fmla="*/ 95 h 95"/>
                <a:gd name="T16" fmla="*/ 657 w 674"/>
                <a:gd name="T17" fmla="*/ 95 h 95"/>
                <a:gd name="T18" fmla="*/ 674 w 674"/>
                <a:gd name="T19" fmla="*/ 0 h 95"/>
                <a:gd name="T20" fmla="*/ 19 w 674"/>
                <a:gd name="T21" fmla="*/ 0 h 95"/>
                <a:gd name="T22" fmla="*/ 17 w 67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4" h="95">
                  <a:moveTo>
                    <a:pt x="17" y="0"/>
                  </a:moveTo>
                  <a:cubicBezTo>
                    <a:pt x="0" y="95"/>
                    <a:pt x="0" y="95"/>
                    <a:pt x="0" y="95"/>
                  </a:cubicBezTo>
                  <a:cubicBezTo>
                    <a:pt x="2" y="95"/>
                    <a:pt x="2" y="95"/>
                    <a:pt x="2" y="95"/>
                  </a:cubicBezTo>
                  <a:cubicBezTo>
                    <a:pt x="297" y="95"/>
                    <a:pt x="297" y="95"/>
                    <a:pt x="297" y="95"/>
                  </a:cubicBezTo>
                  <a:cubicBezTo>
                    <a:pt x="305" y="50"/>
                    <a:pt x="305" y="50"/>
                    <a:pt x="305" y="50"/>
                  </a:cubicBezTo>
                  <a:cubicBezTo>
                    <a:pt x="347" y="50"/>
                    <a:pt x="347" y="50"/>
                    <a:pt x="347" y="50"/>
                  </a:cubicBezTo>
                  <a:cubicBezTo>
                    <a:pt x="371" y="50"/>
                    <a:pt x="378" y="68"/>
                    <a:pt x="375" y="87"/>
                  </a:cubicBezTo>
                  <a:cubicBezTo>
                    <a:pt x="373" y="95"/>
                    <a:pt x="373" y="95"/>
                    <a:pt x="373" y="95"/>
                  </a:cubicBezTo>
                  <a:cubicBezTo>
                    <a:pt x="657" y="95"/>
                    <a:pt x="657" y="95"/>
                    <a:pt x="657" y="95"/>
                  </a:cubicBezTo>
                  <a:cubicBezTo>
                    <a:pt x="674" y="0"/>
                    <a:pt x="674" y="0"/>
                    <a:pt x="674" y="0"/>
                  </a:cubicBezTo>
                  <a:cubicBezTo>
                    <a:pt x="19" y="0"/>
                    <a:pt x="19" y="0"/>
                    <a:pt x="19"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7">
              <a:extLst>
                <a:ext uri="{FF2B5EF4-FFF2-40B4-BE49-F238E27FC236}">
                  <a16:creationId xmlns:a16="http://schemas.microsoft.com/office/drawing/2014/main" id="{6F91E59A-94C5-43E7-A766-4EEF279D67CD}"/>
                </a:ext>
              </a:extLst>
            </p:cNvPr>
            <p:cNvSpPr>
              <a:spLocks/>
            </p:cNvSpPr>
            <p:nvPr/>
          </p:nvSpPr>
          <p:spPr bwMode="auto">
            <a:xfrm>
              <a:off x="7783628" y="5708839"/>
              <a:ext cx="739646" cy="590719"/>
            </a:xfrm>
            <a:custGeom>
              <a:avLst/>
              <a:gdLst>
                <a:gd name="T0" fmla="*/ 482 w 766"/>
                <a:gd name="T1" fmla="*/ 0 h 613"/>
                <a:gd name="T2" fmla="*/ 439 w 766"/>
                <a:gd name="T3" fmla="*/ 244 h 613"/>
                <a:gd name="T4" fmla="*/ 403 w 766"/>
                <a:gd name="T5" fmla="*/ 283 h 613"/>
                <a:gd name="T6" fmla="*/ 356 w 766"/>
                <a:gd name="T7" fmla="*/ 284 h 613"/>
                <a:gd name="T8" fmla="*/ 395 w 766"/>
                <a:gd name="T9" fmla="*/ 60 h 613"/>
                <a:gd name="T10" fmla="*/ 406 w 766"/>
                <a:gd name="T11" fmla="*/ 0 h 613"/>
                <a:gd name="T12" fmla="*/ 111 w 766"/>
                <a:gd name="T13" fmla="*/ 0 h 613"/>
                <a:gd name="T14" fmla="*/ 108 w 766"/>
                <a:gd name="T15" fmla="*/ 0 h 613"/>
                <a:gd name="T16" fmla="*/ 97 w 766"/>
                <a:gd name="T17" fmla="*/ 62 h 613"/>
                <a:gd name="T18" fmla="*/ 0 w 766"/>
                <a:gd name="T19" fmla="*/ 613 h 613"/>
                <a:gd name="T20" fmla="*/ 3 w 766"/>
                <a:gd name="T21" fmla="*/ 613 h 613"/>
                <a:gd name="T22" fmla="*/ 298 w 766"/>
                <a:gd name="T23" fmla="*/ 613 h 613"/>
                <a:gd name="T24" fmla="*/ 316 w 766"/>
                <a:gd name="T25" fmla="*/ 508 h 613"/>
                <a:gd name="T26" fmla="*/ 574 w 766"/>
                <a:gd name="T27" fmla="*/ 508 h 613"/>
                <a:gd name="T28" fmla="*/ 694 w 766"/>
                <a:gd name="T29" fmla="*/ 405 h 613"/>
                <a:gd name="T30" fmla="*/ 766 w 766"/>
                <a:gd name="T31" fmla="*/ 0 h 613"/>
                <a:gd name="T32" fmla="*/ 482 w 766"/>
                <a:gd name="T3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6" h="613">
                  <a:moveTo>
                    <a:pt x="482" y="0"/>
                  </a:moveTo>
                  <a:cubicBezTo>
                    <a:pt x="439" y="244"/>
                    <a:pt x="439" y="244"/>
                    <a:pt x="439" y="244"/>
                  </a:cubicBezTo>
                  <a:cubicBezTo>
                    <a:pt x="434" y="269"/>
                    <a:pt x="419" y="283"/>
                    <a:pt x="403" y="283"/>
                  </a:cubicBezTo>
                  <a:cubicBezTo>
                    <a:pt x="388" y="283"/>
                    <a:pt x="356" y="284"/>
                    <a:pt x="356" y="284"/>
                  </a:cubicBezTo>
                  <a:cubicBezTo>
                    <a:pt x="395" y="60"/>
                    <a:pt x="395" y="60"/>
                    <a:pt x="395" y="60"/>
                  </a:cubicBezTo>
                  <a:cubicBezTo>
                    <a:pt x="406" y="0"/>
                    <a:pt x="406" y="0"/>
                    <a:pt x="406" y="0"/>
                  </a:cubicBezTo>
                  <a:cubicBezTo>
                    <a:pt x="111" y="0"/>
                    <a:pt x="111" y="0"/>
                    <a:pt x="111" y="0"/>
                  </a:cubicBezTo>
                  <a:cubicBezTo>
                    <a:pt x="108" y="0"/>
                    <a:pt x="108" y="0"/>
                    <a:pt x="108" y="0"/>
                  </a:cubicBezTo>
                  <a:cubicBezTo>
                    <a:pt x="97" y="62"/>
                    <a:pt x="97" y="62"/>
                    <a:pt x="97" y="62"/>
                  </a:cubicBezTo>
                  <a:cubicBezTo>
                    <a:pt x="0" y="613"/>
                    <a:pt x="0" y="613"/>
                    <a:pt x="0" y="613"/>
                  </a:cubicBezTo>
                  <a:cubicBezTo>
                    <a:pt x="3" y="613"/>
                    <a:pt x="3" y="613"/>
                    <a:pt x="3" y="613"/>
                  </a:cubicBezTo>
                  <a:cubicBezTo>
                    <a:pt x="298" y="613"/>
                    <a:pt x="298" y="613"/>
                    <a:pt x="298" y="613"/>
                  </a:cubicBezTo>
                  <a:cubicBezTo>
                    <a:pt x="316" y="508"/>
                    <a:pt x="316" y="508"/>
                    <a:pt x="316" y="508"/>
                  </a:cubicBezTo>
                  <a:cubicBezTo>
                    <a:pt x="574" y="508"/>
                    <a:pt x="574" y="508"/>
                    <a:pt x="574" y="508"/>
                  </a:cubicBezTo>
                  <a:cubicBezTo>
                    <a:pt x="694" y="405"/>
                    <a:pt x="694" y="405"/>
                    <a:pt x="694" y="405"/>
                  </a:cubicBezTo>
                  <a:cubicBezTo>
                    <a:pt x="766" y="0"/>
                    <a:pt x="766" y="0"/>
                    <a:pt x="766" y="0"/>
                  </a:cubicBezTo>
                  <a:lnTo>
                    <a:pt x="4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A380DDCB-0EDB-4F9E-A025-47FD87DF01A8}"/>
                </a:ext>
              </a:extLst>
            </p:cNvPr>
            <p:cNvSpPr>
              <a:spLocks/>
            </p:cNvSpPr>
            <p:nvPr/>
          </p:nvSpPr>
          <p:spPr bwMode="auto">
            <a:xfrm>
              <a:off x="7754413" y="6329486"/>
              <a:ext cx="311392" cy="133963"/>
            </a:xfrm>
            <a:custGeom>
              <a:avLst/>
              <a:gdLst>
                <a:gd name="T0" fmla="*/ 34 w 437"/>
                <a:gd name="T1" fmla="*/ 0 h 188"/>
                <a:gd name="T2" fmla="*/ 0 w 437"/>
                <a:gd name="T3" fmla="*/ 188 h 188"/>
                <a:gd name="T4" fmla="*/ 404 w 437"/>
                <a:gd name="T5" fmla="*/ 188 h 188"/>
                <a:gd name="T6" fmla="*/ 437 w 437"/>
                <a:gd name="T7" fmla="*/ 0 h 188"/>
                <a:gd name="T8" fmla="*/ 37 w 437"/>
                <a:gd name="T9" fmla="*/ 0 h 188"/>
                <a:gd name="T10" fmla="*/ 34 w 437"/>
                <a:gd name="T11" fmla="*/ 0 h 188"/>
              </a:gdLst>
              <a:ahLst/>
              <a:cxnLst>
                <a:cxn ang="0">
                  <a:pos x="T0" y="T1"/>
                </a:cxn>
                <a:cxn ang="0">
                  <a:pos x="T2" y="T3"/>
                </a:cxn>
                <a:cxn ang="0">
                  <a:pos x="T4" y="T5"/>
                </a:cxn>
                <a:cxn ang="0">
                  <a:pos x="T6" y="T7"/>
                </a:cxn>
                <a:cxn ang="0">
                  <a:pos x="T8" y="T9"/>
                </a:cxn>
                <a:cxn ang="0">
                  <a:pos x="T10" y="T11"/>
                </a:cxn>
              </a:cxnLst>
              <a:rect l="0" t="0" r="r" b="b"/>
              <a:pathLst>
                <a:path w="437" h="188">
                  <a:moveTo>
                    <a:pt x="34" y="0"/>
                  </a:moveTo>
                  <a:lnTo>
                    <a:pt x="0" y="188"/>
                  </a:lnTo>
                  <a:lnTo>
                    <a:pt x="404" y="188"/>
                  </a:lnTo>
                  <a:lnTo>
                    <a:pt x="437" y="0"/>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9">
              <a:extLst>
                <a:ext uri="{FF2B5EF4-FFF2-40B4-BE49-F238E27FC236}">
                  <a16:creationId xmlns:a16="http://schemas.microsoft.com/office/drawing/2014/main" id="{AE5B1D0F-6F9B-4D0C-B432-39E9B2E06C32}"/>
                </a:ext>
              </a:extLst>
            </p:cNvPr>
            <p:cNvSpPr>
              <a:spLocks/>
            </p:cNvSpPr>
            <p:nvPr/>
          </p:nvSpPr>
          <p:spPr bwMode="auto">
            <a:xfrm>
              <a:off x="7227825" y="5421675"/>
              <a:ext cx="641311" cy="136101"/>
            </a:xfrm>
            <a:custGeom>
              <a:avLst/>
              <a:gdLst>
                <a:gd name="T0" fmla="*/ 877 w 900"/>
                <a:gd name="T1" fmla="*/ 191 h 191"/>
                <a:gd name="T2" fmla="*/ 891 w 900"/>
                <a:gd name="T3" fmla="*/ 191 h 191"/>
                <a:gd name="T4" fmla="*/ 900 w 900"/>
                <a:gd name="T5" fmla="*/ 138 h 191"/>
                <a:gd name="T6" fmla="*/ 785 w 900"/>
                <a:gd name="T7" fmla="*/ 0 h 191"/>
                <a:gd name="T8" fmla="*/ 33 w 900"/>
                <a:gd name="T9" fmla="*/ 0 h 191"/>
                <a:gd name="T10" fmla="*/ 0 w 900"/>
                <a:gd name="T11" fmla="*/ 191 h 191"/>
                <a:gd name="T12" fmla="*/ 877 w 900"/>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877" y="191"/>
                  </a:moveTo>
                  <a:lnTo>
                    <a:pt x="891" y="191"/>
                  </a:lnTo>
                  <a:lnTo>
                    <a:pt x="900" y="138"/>
                  </a:lnTo>
                  <a:lnTo>
                    <a:pt x="785" y="0"/>
                  </a:lnTo>
                  <a:lnTo>
                    <a:pt x="33" y="0"/>
                  </a:lnTo>
                  <a:lnTo>
                    <a:pt x="0" y="191"/>
                  </a:lnTo>
                  <a:lnTo>
                    <a:pt x="87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0">
              <a:extLst>
                <a:ext uri="{FF2B5EF4-FFF2-40B4-BE49-F238E27FC236}">
                  <a16:creationId xmlns:a16="http://schemas.microsoft.com/office/drawing/2014/main" id="{F6CE7FD7-EB6F-4AD1-84F8-6015699FD715}"/>
                </a:ext>
              </a:extLst>
            </p:cNvPr>
            <p:cNvSpPr>
              <a:spLocks/>
            </p:cNvSpPr>
            <p:nvPr/>
          </p:nvSpPr>
          <p:spPr bwMode="auto">
            <a:xfrm>
              <a:off x="7205735" y="5586990"/>
              <a:ext cx="652000" cy="91922"/>
            </a:xfrm>
            <a:custGeom>
              <a:avLst/>
              <a:gdLst>
                <a:gd name="T0" fmla="*/ 17 w 675"/>
                <a:gd name="T1" fmla="*/ 0 h 95"/>
                <a:gd name="T2" fmla="*/ 0 w 675"/>
                <a:gd name="T3" fmla="*/ 95 h 95"/>
                <a:gd name="T4" fmla="*/ 298 w 675"/>
                <a:gd name="T5" fmla="*/ 95 h 95"/>
                <a:gd name="T6" fmla="*/ 306 w 675"/>
                <a:gd name="T7" fmla="*/ 50 h 95"/>
                <a:gd name="T8" fmla="*/ 347 w 675"/>
                <a:gd name="T9" fmla="*/ 50 h 95"/>
                <a:gd name="T10" fmla="*/ 375 w 675"/>
                <a:gd name="T11" fmla="*/ 87 h 95"/>
                <a:gd name="T12" fmla="*/ 374 w 675"/>
                <a:gd name="T13" fmla="*/ 95 h 95"/>
                <a:gd name="T14" fmla="*/ 648 w 675"/>
                <a:gd name="T15" fmla="*/ 95 h 95"/>
                <a:gd name="T16" fmla="*/ 658 w 675"/>
                <a:gd name="T17" fmla="*/ 95 h 95"/>
                <a:gd name="T18" fmla="*/ 675 w 675"/>
                <a:gd name="T19" fmla="*/ 0 h 95"/>
                <a:gd name="T20" fmla="*/ 665 w 675"/>
                <a:gd name="T21" fmla="*/ 0 h 95"/>
                <a:gd name="T22" fmla="*/ 17 w 675"/>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5">
                  <a:moveTo>
                    <a:pt x="17" y="0"/>
                  </a:moveTo>
                  <a:cubicBezTo>
                    <a:pt x="0" y="95"/>
                    <a:pt x="0" y="95"/>
                    <a:pt x="0" y="95"/>
                  </a:cubicBezTo>
                  <a:cubicBezTo>
                    <a:pt x="298" y="95"/>
                    <a:pt x="298" y="95"/>
                    <a:pt x="298" y="95"/>
                  </a:cubicBezTo>
                  <a:cubicBezTo>
                    <a:pt x="306" y="50"/>
                    <a:pt x="306" y="50"/>
                    <a:pt x="306" y="50"/>
                  </a:cubicBezTo>
                  <a:cubicBezTo>
                    <a:pt x="347" y="50"/>
                    <a:pt x="347" y="50"/>
                    <a:pt x="347" y="50"/>
                  </a:cubicBezTo>
                  <a:cubicBezTo>
                    <a:pt x="372" y="50"/>
                    <a:pt x="379" y="68"/>
                    <a:pt x="375" y="87"/>
                  </a:cubicBezTo>
                  <a:cubicBezTo>
                    <a:pt x="374" y="95"/>
                    <a:pt x="374" y="95"/>
                    <a:pt x="374" y="95"/>
                  </a:cubicBezTo>
                  <a:cubicBezTo>
                    <a:pt x="648" y="95"/>
                    <a:pt x="648" y="95"/>
                    <a:pt x="648" y="95"/>
                  </a:cubicBezTo>
                  <a:cubicBezTo>
                    <a:pt x="658" y="95"/>
                    <a:pt x="658" y="95"/>
                    <a:pt x="658" y="95"/>
                  </a:cubicBezTo>
                  <a:cubicBezTo>
                    <a:pt x="675" y="0"/>
                    <a:pt x="675" y="0"/>
                    <a:pt x="675" y="0"/>
                  </a:cubicBezTo>
                  <a:cubicBezTo>
                    <a:pt x="665" y="0"/>
                    <a:pt x="665" y="0"/>
                    <a:pt x="665"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1">
              <a:extLst>
                <a:ext uri="{FF2B5EF4-FFF2-40B4-BE49-F238E27FC236}">
                  <a16:creationId xmlns:a16="http://schemas.microsoft.com/office/drawing/2014/main" id="{A976C184-DDCB-43B0-AF4E-305E416943CD}"/>
                </a:ext>
              </a:extLst>
            </p:cNvPr>
            <p:cNvSpPr>
              <a:spLocks/>
            </p:cNvSpPr>
            <p:nvPr/>
          </p:nvSpPr>
          <p:spPr bwMode="auto">
            <a:xfrm>
              <a:off x="7096712" y="5708839"/>
              <a:ext cx="738933" cy="590719"/>
            </a:xfrm>
            <a:custGeom>
              <a:avLst/>
              <a:gdLst>
                <a:gd name="T0" fmla="*/ 755 w 765"/>
                <a:gd name="T1" fmla="*/ 0 h 613"/>
                <a:gd name="T2" fmla="*/ 481 w 765"/>
                <a:gd name="T3" fmla="*/ 0 h 613"/>
                <a:gd name="T4" fmla="*/ 438 w 765"/>
                <a:gd name="T5" fmla="*/ 244 h 613"/>
                <a:gd name="T6" fmla="*/ 403 w 765"/>
                <a:gd name="T7" fmla="*/ 283 h 613"/>
                <a:gd name="T8" fmla="*/ 355 w 765"/>
                <a:gd name="T9" fmla="*/ 284 h 613"/>
                <a:gd name="T10" fmla="*/ 395 w 765"/>
                <a:gd name="T11" fmla="*/ 60 h 613"/>
                <a:gd name="T12" fmla="*/ 405 w 765"/>
                <a:gd name="T13" fmla="*/ 0 h 613"/>
                <a:gd name="T14" fmla="*/ 108 w 765"/>
                <a:gd name="T15" fmla="*/ 0 h 613"/>
                <a:gd name="T16" fmla="*/ 97 w 765"/>
                <a:gd name="T17" fmla="*/ 62 h 613"/>
                <a:gd name="T18" fmla="*/ 0 w 765"/>
                <a:gd name="T19" fmla="*/ 613 h 613"/>
                <a:gd name="T20" fmla="*/ 297 w 765"/>
                <a:gd name="T21" fmla="*/ 613 h 613"/>
                <a:gd name="T22" fmla="*/ 316 w 765"/>
                <a:gd name="T23" fmla="*/ 508 h 613"/>
                <a:gd name="T24" fmla="*/ 573 w 765"/>
                <a:gd name="T25" fmla="*/ 508 h 613"/>
                <a:gd name="T26" fmla="*/ 694 w 765"/>
                <a:gd name="T27" fmla="*/ 405 h 613"/>
                <a:gd name="T28" fmla="*/ 765 w 765"/>
                <a:gd name="T29" fmla="*/ 0 h 613"/>
                <a:gd name="T30" fmla="*/ 755 w 765"/>
                <a:gd name="T31"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613">
                  <a:moveTo>
                    <a:pt x="755" y="0"/>
                  </a:moveTo>
                  <a:cubicBezTo>
                    <a:pt x="481" y="0"/>
                    <a:pt x="481" y="0"/>
                    <a:pt x="481" y="0"/>
                  </a:cubicBezTo>
                  <a:cubicBezTo>
                    <a:pt x="438" y="244"/>
                    <a:pt x="438" y="244"/>
                    <a:pt x="438" y="244"/>
                  </a:cubicBezTo>
                  <a:cubicBezTo>
                    <a:pt x="434" y="269"/>
                    <a:pt x="418" y="283"/>
                    <a:pt x="403" y="283"/>
                  </a:cubicBezTo>
                  <a:cubicBezTo>
                    <a:pt x="387" y="283"/>
                    <a:pt x="355" y="284"/>
                    <a:pt x="355" y="284"/>
                  </a:cubicBezTo>
                  <a:cubicBezTo>
                    <a:pt x="395" y="60"/>
                    <a:pt x="395" y="60"/>
                    <a:pt x="395" y="60"/>
                  </a:cubicBezTo>
                  <a:cubicBezTo>
                    <a:pt x="405" y="0"/>
                    <a:pt x="405" y="0"/>
                    <a:pt x="405" y="0"/>
                  </a:cubicBezTo>
                  <a:cubicBezTo>
                    <a:pt x="108" y="0"/>
                    <a:pt x="108" y="0"/>
                    <a:pt x="108" y="0"/>
                  </a:cubicBezTo>
                  <a:cubicBezTo>
                    <a:pt x="97" y="62"/>
                    <a:pt x="97" y="62"/>
                    <a:pt x="97" y="62"/>
                  </a:cubicBezTo>
                  <a:cubicBezTo>
                    <a:pt x="0" y="613"/>
                    <a:pt x="0" y="613"/>
                    <a:pt x="0" y="613"/>
                  </a:cubicBezTo>
                  <a:cubicBezTo>
                    <a:pt x="297" y="613"/>
                    <a:pt x="297" y="613"/>
                    <a:pt x="297" y="613"/>
                  </a:cubicBezTo>
                  <a:cubicBezTo>
                    <a:pt x="316" y="508"/>
                    <a:pt x="316" y="508"/>
                    <a:pt x="316" y="508"/>
                  </a:cubicBezTo>
                  <a:cubicBezTo>
                    <a:pt x="573" y="508"/>
                    <a:pt x="573" y="508"/>
                    <a:pt x="573" y="508"/>
                  </a:cubicBezTo>
                  <a:cubicBezTo>
                    <a:pt x="694" y="405"/>
                    <a:pt x="694" y="405"/>
                    <a:pt x="694" y="405"/>
                  </a:cubicBezTo>
                  <a:cubicBezTo>
                    <a:pt x="765" y="0"/>
                    <a:pt x="765" y="0"/>
                    <a:pt x="765" y="0"/>
                  </a:cubicBezTo>
                  <a:lnTo>
                    <a:pt x="7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2">
              <a:extLst>
                <a:ext uri="{FF2B5EF4-FFF2-40B4-BE49-F238E27FC236}">
                  <a16:creationId xmlns:a16="http://schemas.microsoft.com/office/drawing/2014/main" id="{80D4253D-C5FB-4F30-9D9B-F1DAD8FD0918}"/>
                </a:ext>
              </a:extLst>
            </p:cNvPr>
            <p:cNvSpPr>
              <a:spLocks/>
            </p:cNvSpPr>
            <p:nvPr/>
          </p:nvSpPr>
          <p:spPr bwMode="auto">
            <a:xfrm>
              <a:off x="7067497" y="6329486"/>
              <a:ext cx="311392" cy="133963"/>
            </a:xfrm>
            <a:custGeom>
              <a:avLst/>
              <a:gdLst>
                <a:gd name="T0" fmla="*/ 0 w 437"/>
                <a:gd name="T1" fmla="*/ 188 h 188"/>
                <a:gd name="T2" fmla="*/ 403 w 437"/>
                <a:gd name="T3" fmla="*/ 188 h 188"/>
                <a:gd name="T4" fmla="*/ 437 w 437"/>
                <a:gd name="T5" fmla="*/ 0 h 188"/>
                <a:gd name="T6" fmla="*/ 33 w 437"/>
                <a:gd name="T7" fmla="*/ 0 h 188"/>
                <a:gd name="T8" fmla="*/ 0 w 437"/>
                <a:gd name="T9" fmla="*/ 188 h 188"/>
              </a:gdLst>
              <a:ahLst/>
              <a:cxnLst>
                <a:cxn ang="0">
                  <a:pos x="T0" y="T1"/>
                </a:cxn>
                <a:cxn ang="0">
                  <a:pos x="T2" y="T3"/>
                </a:cxn>
                <a:cxn ang="0">
                  <a:pos x="T4" y="T5"/>
                </a:cxn>
                <a:cxn ang="0">
                  <a:pos x="T6" y="T7"/>
                </a:cxn>
                <a:cxn ang="0">
                  <a:pos x="T8" y="T9"/>
                </a:cxn>
              </a:cxnLst>
              <a:rect l="0" t="0" r="r" b="b"/>
              <a:pathLst>
                <a:path w="437" h="188">
                  <a:moveTo>
                    <a:pt x="0" y="188"/>
                  </a:moveTo>
                  <a:lnTo>
                    <a:pt x="403" y="188"/>
                  </a:lnTo>
                  <a:lnTo>
                    <a:pt x="437" y="0"/>
                  </a:lnTo>
                  <a:lnTo>
                    <a:pt x="33"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3">
              <a:extLst>
                <a:ext uri="{FF2B5EF4-FFF2-40B4-BE49-F238E27FC236}">
                  <a16:creationId xmlns:a16="http://schemas.microsoft.com/office/drawing/2014/main" id="{5BA9B8EA-0DBF-45D3-822A-1FF845BB6338}"/>
                </a:ext>
              </a:extLst>
            </p:cNvPr>
            <p:cNvSpPr>
              <a:spLocks/>
            </p:cNvSpPr>
            <p:nvPr/>
          </p:nvSpPr>
          <p:spPr bwMode="auto">
            <a:xfrm>
              <a:off x="6444713" y="5421675"/>
              <a:ext cx="731808" cy="136101"/>
            </a:xfrm>
            <a:custGeom>
              <a:avLst/>
              <a:gdLst>
                <a:gd name="T0" fmla="*/ 1027 w 1027"/>
                <a:gd name="T1" fmla="*/ 138 h 191"/>
                <a:gd name="T2" fmla="*/ 911 w 1027"/>
                <a:gd name="T3" fmla="*/ 0 h 191"/>
                <a:gd name="T4" fmla="*/ 175 w 1027"/>
                <a:gd name="T5" fmla="*/ 0 h 191"/>
                <a:gd name="T6" fmla="*/ 8 w 1027"/>
                <a:gd name="T7" fmla="*/ 141 h 191"/>
                <a:gd name="T8" fmla="*/ 0 w 1027"/>
                <a:gd name="T9" fmla="*/ 191 h 191"/>
                <a:gd name="T10" fmla="*/ 1018 w 1027"/>
                <a:gd name="T11" fmla="*/ 191 h 191"/>
                <a:gd name="T12" fmla="*/ 1027 w 1027"/>
                <a:gd name="T13" fmla="*/ 138 h 191"/>
              </a:gdLst>
              <a:ahLst/>
              <a:cxnLst>
                <a:cxn ang="0">
                  <a:pos x="T0" y="T1"/>
                </a:cxn>
                <a:cxn ang="0">
                  <a:pos x="T2" y="T3"/>
                </a:cxn>
                <a:cxn ang="0">
                  <a:pos x="T4" y="T5"/>
                </a:cxn>
                <a:cxn ang="0">
                  <a:pos x="T6" y="T7"/>
                </a:cxn>
                <a:cxn ang="0">
                  <a:pos x="T8" y="T9"/>
                </a:cxn>
                <a:cxn ang="0">
                  <a:pos x="T10" y="T11"/>
                </a:cxn>
                <a:cxn ang="0">
                  <a:pos x="T12" y="T13"/>
                </a:cxn>
              </a:cxnLst>
              <a:rect l="0" t="0" r="r" b="b"/>
              <a:pathLst>
                <a:path w="1027" h="191">
                  <a:moveTo>
                    <a:pt x="1027" y="138"/>
                  </a:moveTo>
                  <a:lnTo>
                    <a:pt x="911" y="0"/>
                  </a:lnTo>
                  <a:lnTo>
                    <a:pt x="175" y="0"/>
                  </a:lnTo>
                  <a:lnTo>
                    <a:pt x="8" y="141"/>
                  </a:lnTo>
                  <a:lnTo>
                    <a:pt x="0" y="191"/>
                  </a:lnTo>
                  <a:lnTo>
                    <a:pt x="1018" y="191"/>
                  </a:lnTo>
                  <a:lnTo>
                    <a:pt x="1027"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4">
              <a:extLst>
                <a:ext uri="{FF2B5EF4-FFF2-40B4-BE49-F238E27FC236}">
                  <a16:creationId xmlns:a16="http://schemas.microsoft.com/office/drawing/2014/main" id="{260D79A4-605F-4C06-8CA7-96007C37D8B9}"/>
                </a:ext>
              </a:extLst>
            </p:cNvPr>
            <p:cNvSpPr>
              <a:spLocks/>
            </p:cNvSpPr>
            <p:nvPr/>
          </p:nvSpPr>
          <p:spPr bwMode="auto">
            <a:xfrm>
              <a:off x="6423336" y="5586990"/>
              <a:ext cx="741784" cy="91922"/>
            </a:xfrm>
            <a:custGeom>
              <a:avLst/>
              <a:gdLst>
                <a:gd name="T0" fmla="*/ 334 w 768"/>
                <a:gd name="T1" fmla="*/ 83 h 95"/>
                <a:gd name="T2" fmla="*/ 381 w 768"/>
                <a:gd name="T3" fmla="*/ 43 h 95"/>
                <a:gd name="T4" fmla="*/ 415 w 768"/>
                <a:gd name="T5" fmla="*/ 83 h 95"/>
                <a:gd name="T6" fmla="*/ 413 w 768"/>
                <a:gd name="T7" fmla="*/ 95 h 95"/>
                <a:gd name="T8" fmla="*/ 751 w 768"/>
                <a:gd name="T9" fmla="*/ 95 h 95"/>
                <a:gd name="T10" fmla="*/ 768 w 768"/>
                <a:gd name="T11" fmla="*/ 0 h 95"/>
                <a:gd name="T12" fmla="*/ 16 w 768"/>
                <a:gd name="T13" fmla="*/ 0 h 95"/>
                <a:gd name="T14" fmla="*/ 0 w 768"/>
                <a:gd name="T15" fmla="*/ 95 h 95"/>
                <a:gd name="T16" fmla="*/ 332 w 768"/>
                <a:gd name="T17" fmla="*/ 95 h 95"/>
                <a:gd name="T18" fmla="*/ 334 w 768"/>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95">
                  <a:moveTo>
                    <a:pt x="334" y="83"/>
                  </a:moveTo>
                  <a:cubicBezTo>
                    <a:pt x="338" y="61"/>
                    <a:pt x="359" y="43"/>
                    <a:pt x="381" y="43"/>
                  </a:cubicBezTo>
                  <a:cubicBezTo>
                    <a:pt x="404" y="43"/>
                    <a:pt x="419" y="61"/>
                    <a:pt x="415" y="83"/>
                  </a:cubicBezTo>
                  <a:cubicBezTo>
                    <a:pt x="413" y="95"/>
                    <a:pt x="413" y="95"/>
                    <a:pt x="413" y="95"/>
                  </a:cubicBezTo>
                  <a:cubicBezTo>
                    <a:pt x="751" y="95"/>
                    <a:pt x="751" y="95"/>
                    <a:pt x="751" y="95"/>
                  </a:cubicBezTo>
                  <a:cubicBezTo>
                    <a:pt x="768" y="0"/>
                    <a:pt x="768" y="0"/>
                    <a:pt x="768" y="0"/>
                  </a:cubicBezTo>
                  <a:cubicBezTo>
                    <a:pt x="16" y="0"/>
                    <a:pt x="16" y="0"/>
                    <a:pt x="16" y="0"/>
                  </a:cubicBezTo>
                  <a:cubicBezTo>
                    <a:pt x="0" y="95"/>
                    <a:pt x="0" y="95"/>
                    <a:pt x="0" y="95"/>
                  </a:cubicBezTo>
                  <a:cubicBezTo>
                    <a:pt x="332" y="95"/>
                    <a:pt x="332" y="95"/>
                    <a:pt x="332" y="95"/>
                  </a:cubicBezTo>
                  <a:lnTo>
                    <a:pt x="334"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5">
              <a:extLst>
                <a:ext uri="{FF2B5EF4-FFF2-40B4-BE49-F238E27FC236}">
                  <a16:creationId xmlns:a16="http://schemas.microsoft.com/office/drawing/2014/main" id="{F2649F4F-2DEC-4FAF-A93D-F6087B0BFED4}"/>
                </a:ext>
              </a:extLst>
            </p:cNvPr>
            <p:cNvSpPr>
              <a:spLocks/>
            </p:cNvSpPr>
            <p:nvPr/>
          </p:nvSpPr>
          <p:spPr bwMode="auto">
            <a:xfrm>
              <a:off x="6312887" y="5708839"/>
              <a:ext cx="830142" cy="590719"/>
            </a:xfrm>
            <a:custGeom>
              <a:avLst/>
              <a:gdLst>
                <a:gd name="T0" fmla="*/ 521 w 859"/>
                <a:gd name="T1" fmla="*/ 0 h 613"/>
                <a:gd name="T2" fmla="*/ 485 w 859"/>
                <a:gd name="T3" fmla="*/ 206 h 613"/>
                <a:gd name="T4" fmla="*/ 429 w 859"/>
                <a:gd name="T5" fmla="*/ 525 h 613"/>
                <a:gd name="T6" fmla="*/ 381 w 859"/>
                <a:gd name="T7" fmla="*/ 566 h 613"/>
                <a:gd name="T8" fmla="*/ 348 w 859"/>
                <a:gd name="T9" fmla="*/ 525 h 613"/>
                <a:gd name="T10" fmla="*/ 440 w 859"/>
                <a:gd name="T11" fmla="*/ 0 h 613"/>
                <a:gd name="T12" fmla="*/ 108 w 859"/>
                <a:gd name="T13" fmla="*/ 0 h 613"/>
                <a:gd name="T14" fmla="*/ 0 w 859"/>
                <a:gd name="T15" fmla="*/ 613 h 613"/>
                <a:gd name="T16" fmla="*/ 751 w 859"/>
                <a:gd name="T17" fmla="*/ 613 h 613"/>
                <a:gd name="T18" fmla="*/ 823 w 859"/>
                <a:gd name="T19" fmla="*/ 206 h 613"/>
                <a:gd name="T20" fmla="*/ 859 w 859"/>
                <a:gd name="T21" fmla="*/ 0 h 613"/>
                <a:gd name="T22" fmla="*/ 521 w 859"/>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9" h="613">
                  <a:moveTo>
                    <a:pt x="521" y="0"/>
                  </a:moveTo>
                  <a:cubicBezTo>
                    <a:pt x="485" y="206"/>
                    <a:pt x="485" y="206"/>
                    <a:pt x="485" y="206"/>
                  </a:cubicBezTo>
                  <a:cubicBezTo>
                    <a:pt x="429" y="525"/>
                    <a:pt x="429" y="525"/>
                    <a:pt x="429" y="525"/>
                  </a:cubicBezTo>
                  <a:cubicBezTo>
                    <a:pt x="425" y="547"/>
                    <a:pt x="403" y="566"/>
                    <a:pt x="381" y="566"/>
                  </a:cubicBezTo>
                  <a:cubicBezTo>
                    <a:pt x="359" y="566"/>
                    <a:pt x="344" y="547"/>
                    <a:pt x="348" y="525"/>
                  </a:cubicBezTo>
                  <a:cubicBezTo>
                    <a:pt x="440" y="0"/>
                    <a:pt x="440" y="0"/>
                    <a:pt x="440" y="0"/>
                  </a:cubicBezTo>
                  <a:cubicBezTo>
                    <a:pt x="108" y="0"/>
                    <a:pt x="108" y="0"/>
                    <a:pt x="108" y="0"/>
                  </a:cubicBezTo>
                  <a:cubicBezTo>
                    <a:pt x="0" y="613"/>
                    <a:pt x="0" y="613"/>
                    <a:pt x="0" y="613"/>
                  </a:cubicBezTo>
                  <a:cubicBezTo>
                    <a:pt x="751" y="613"/>
                    <a:pt x="751" y="613"/>
                    <a:pt x="751" y="613"/>
                  </a:cubicBezTo>
                  <a:cubicBezTo>
                    <a:pt x="823" y="206"/>
                    <a:pt x="823" y="206"/>
                    <a:pt x="823" y="206"/>
                  </a:cubicBezTo>
                  <a:cubicBezTo>
                    <a:pt x="859" y="0"/>
                    <a:pt x="859" y="0"/>
                    <a:pt x="859" y="0"/>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6">
              <a:extLst>
                <a:ext uri="{FF2B5EF4-FFF2-40B4-BE49-F238E27FC236}">
                  <a16:creationId xmlns:a16="http://schemas.microsoft.com/office/drawing/2014/main" id="{6CCD5891-2782-4254-A02E-4E45AA931341}"/>
                </a:ext>
              </a:extLst>
            </p:cNvPr>
            <p:cNvSpPr>
              <a:spLocks/>
            </p:cNvSpPr>
            <p:nvPr/>
          </p:nvSpPr>
          <p:spPr bwMode="auto">
            <a:xfrm>
              <a:off x="6302199" y="6329486"/>
              <a:ext cx="731808" cy="133963"/>
            </a:xfrm>
            <a:custGeom>
              <a:avLst/>
              <a:gdLst>
                <a:gd name="T0" fmla="*/ 853 w 1027"/>
                <a:gd name="T1" fmla="*/ 188 h 188"/>
                <a:gd name="T2" fmla="*/ 1019 w 1027"/>
                <a:gd name="T3" fmla="*/ 46 h 188"/>
                <a:gd name="T4" fmla="*/ 1027 w 1027"/>
                <a:gd name="T5" fmla="*/ 0 h 188"/>
                <a:gd name="T6" fmla="*/ 9 w 1027"/>
                <a:gd name="T7" fmla="*/ 0 h 188"/>
                <a:gd name="T8" fmla="*/ 0 w 1027"/>
                <a:gd name="T9" fmla="*/ 46 h 188"/>
                <a:gd name="T10" fmla="*/ 117 w 1027"/>
                <a:gd name="T11" fmla="*/ 188 h 188"/>
                <a:gd name="T12" fmla="*/ 853 w 102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027" h="188">
                  <a:moveTo>
                    <a:pt x="853" y="188"/>
                  </a:moveTo>
                  <a:lnTo>
                    <a:pt x="1019" y="46"/>
                  </a:lnTo>
                  <a:lnTo>
                    <a:pt x="1027" y="0"/>
                  </a:lnTo>
                  <a:lnTo>
                    <a:pt x="9" y="0"/>
                  </a:lnTo>
                  <a:lnTo>
                    <a:pt x="0" y="46"/>
                  </a:lnTo>
                  <a:lnTo>
                    <a:pt x="117" y="188"/>
                  </a:lnTo>
                  <a:lnTo>
                    <a:pt x="853"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7">
              <a:extLst>
                <a:ext uri="{FF2B5EF4-FFF2-40B4-BE49-F238E27FC236}">
                  <a16:creationId xmlns:a16="http://schemas.microsoft.com/office/drawing/2014/main" id="{8726AA58-8567-4FE1-8684-7D8252C56EAA}"/>
                </a:ext>
              </a:extLst>
            </p:cNvPr>
            <p:cNvSpPr>
              <a:spLocks/>
            </p:cNvSpPr>
            <p:nvPr/>
          </p:nvSpPr>
          <p:spPr bwMode="auto">
            <a:xfrm>
              <a:off x="8609494" y="5421675"/>
              <a:ext cx="730383" cy="136101"/>
            </a:xfrm>
            <a:custGeom>
              <a:avLst/>
              <a:gdLst>
                <a:gd name="T0" fmla="*/ 1017 w 1025"/>
                <a:gd name="T1" fmla="*/ 191 h 191"/>
                <a:gd name="T2" fmla="*/ 1025 w 1025"/>
                <a:gd name="T3" fmla="*/ 138 h 191"/>
                <a:gd name="T4" fmla="*/ 908 w 1025"/>
                <a:gd name="T5" fmla="*/ 0 h 191"/>
                <a:gd name="T6" fmla="*/ 34 w 1025"/>
                <a:gd name="T7" fmla="*/ 0 h 191"/>
                <a:gd name="T8" fmla="*/ 0 w 1025"/>
                <a:gd name="T9" fmla="*/ 191 h 191"/>
                <a:gd name="T10" fmla="*/ 1017 w 1025"/>
                <a:gd name="T11" fmla="*/ 191 h 191"/>
              </a:gdLst>
              <a:ahLst/>
              <a:cxnLst>
                <a:cxn ang="0">
                  <a:pos x="T0" y="T1"/>
                </a:cxn>
                <a:cxn ang="0">
                  <a:pos x="T2" y="T3"/>
                </a:cxn>
                <a:cxn ang="0">
                  <a:pos x="T4" y="T5"/>
                </a:cxn>
                <a:cxn ang="0">
                  <a:pos x="T6" y="T7"/>
                </a:cxn>
                <a:cxn ang="0">
                  <a:pos x="T8" y="T9"/>
                </a:cxn>
                <a:cxn ang="0">
                  <a:pos x="T10" y="T11"/>
                </a:cxn>
              </a:cxnLst>
              <a:rect l="0" t="0" r="r" b="b"/>
              <a:pathLst>
                <a:path w="1025" h="191">
                  <a:moveTo>
                    <a:pt x="1017" y="191"/>
                  </a:moveTo>
                  <a:lnTo>
                    <a:pt x="1025" y="138"/>
                  </a:lnTo>
                  <a:lnTo>
                    <a:pt x="908" y="0"/>
                  </a:lnTo>
                  <a:lnTo>
                    <a:pt x="34" y="0"/>
                  </a:lnTo>
                  <a:lnTo>
                    <a:pt x="0" y="191"/>
                  </a:lnTo>
                  <a:lnTo>
                    <a:pt x="10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8">
              <a:extLst>
                <a:ext uri="{FF2B5EF4-FFF2-40B4-BE49-F238E27FC236}">
                  <a16:creationId xmlns:a16="http://schemas.microsoft.com/office/drawing/2014/main" id="{151737E2-C073-468B-A456-982147C80B08}"/>
                </a:ext>
              </a:extLst>
            </p:cNvPr>
            <p:cNvSpPr>
              <a:spLocks/>
            </p:cNvSpPr>
            <p:nvPr/>
          </p:nvSpPr>
          <p:spPr bwMode="auto">
            <a:xfrm>
              <a:off x="8588117" y="5586990"/>
              <a:ext cx="740358" cy="91922"/>
            </a:xfrm>
            <a:custGeom>
              <a:avLst/>
              <a:gdLst>
                <a:gd name="T0" fmla="*/ 0 w 766"/>
                <a:gd name="T1" fmla="*/ 95 h 95"/>
                <a:gd name="T2" fmla="*/ 331 w 766"/>
                <a:gd name="T3" fmla="*/ 95 h 95"/>
                <a:gd name="T4" fmla="*/ 338 w 766"/>
                <a:gd name="T5" fmla="*/ 51 h 95"/>
                <a:gd name="T6" fmla="*/ 379 w 766"/>
                <a:gd name="T7" fmla="*/ 51 h 95"/>
                <a:gd name="T8" fmla="*/ 412 w 766"/>
                <a:gd name="T9" fmla="*/ 91 h 95"/>
                <a:gd name="T10" fmla="*/ 411 w 766"/>
                <a:gd name="T11" fmla="*/ 95 h 95"/>
                <a:gd name="T12" fmla="*/ 749 w 766"/>
                <a:gd name="T13" fmla="*/ 95 h 95"/>
                <a:gd name="T14" fmla="*/ 766 w 766"/>
                <a:gd name="T15" fmla="*/ 0 h 95"/>
                <a:gd name="T16" fmla="*/ 17 w 766"/>
                <a:gd name="T17" fmla="*/ 0 h 95"/>
                <a:gd name="T18" fmla="*/ 0 w 766"/>
                <a:gd name="T1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6" h="95">
                  <a:moveTo>
                    <a:pt x="0" y="95"/>
                  </a:moveTo>
                  <a:cubicBezTo>
                    <a:pt x="331" y="95"/>
                    <a:pt x="331" y="95"/>
                    <a:pt x="331" y="95"/>
                  </a:cubicBezTo>
                  <a:cubicBezTo>
                    <a:pt x="338" y="51"/>
                    <a:pt x="338" y="51"/>
                    <a:pt x="338" y="51"/>
                  </a:cubicBezTo>
                  <a:cubicBezTo>
                    <a:pt x="379" y="51"/>
                    <a:pt x="379" y="51"/>
                    <a:pt x="379" y="51"/>
                  </a:cubicBezTo>
                  <a:cubicBezTo>
                    <a:pt x="401" y="51"/>
                    <a:pt x="416" y="69"/>
                    <a:pt x="412" y="91"/>
                  </a:cubicBezTo>
                  <a:cubicBezTo>
                    <a:pt x="411" y="95"/>
                    <a:pt x="411" y="95"/>
                    <a:pt x="411" y="95"/>
                  </a:cubicBezTo>
                  <a:cubicBezTo>
                    <a:pt x="749" y="95"/>
                    <a:pt x="749" y="95"/>
                    <a:pt x="749" y="95"/>
                  </a:cubicBezTo>
                  <a:cubicBezTo>
                    <a:pt x="766" y="0"/>
                    <a:pt x="766" y="0"/>
                    <a:pt x="766" y="0"/>
                  </a:cubicBezTo>
                  <a:cubicBezTo>
                    <a:pt x="17" y="0"/>
                    <a:pt x="17" y="0"/>
                    <a:pt x="17"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9">
              <a:extLst>
                <a:ext uri="{FF2B5EF4-FFF2-40B4-BE49-F238E27FC236}">
                  <a16:creationId xmlns:a16="http://schemas.microsoft.com/office/drawing/2014/main" id="{34024A49-03A1-4E8D-AE96-53B928E683D0}"/>
                </a:ext>
              </a:extLst>
            </p:cNvPr>
            <p:cNvSpPr>
              <a:spLocks/>
            </p:cNvSpPr>
            <p:nvPr/>
          </p:nvSpPr>
          <p:spPr bwMode="auto">
            <a:xfrm>
              <a:off x="8479094" y="5708839"/>
              <a:ext cx="828004" cy="590719"/>
            </a:xfrm>
            <a:custGeom>
              <a:avLst/>
              <a:gdLst>
                <a:gd name="T0" fmla="*/ 519 w 857"/>
                <a:gd name="T1" fmla="*/ 0 h 613"/>
                <a:gd name="T2" fmla="*/ 482 w 857"/>
                <a:gd name="T3" fmla="*/ 206 h 613"/>
                <a:gd name="T4" fmla="*/ 427 w 857"/>
                <a:gd name="T5" fmla="*/ 521 h 613"/>
                <a:gd name="T6" fmla="*/ 380 w 857"/>
                <a:gd name="T7" fmla="*/ 561 h 613"/>
                <a:gd name="T8" fmla="*/ 339 w 857"/>
                <a:gd name="T9" fmla="*/ 560 h 613"/>
                <a:gd name="T10" fmla="*/ 438 w 857"/>
                <a:gd name="T11" fmla="*/ 0 h 613"/>
                <a:gd name="T12" fmla="*/ 108 w 857"/>
                <a:gd name="T13" fmla="*/ 0 h 613"/>
                <a:gd name="T14" fmla="*/ 0 w 857"/>
                <a:gd name="T15" fmla="*/ 613 h 613"/>
                <a:gd name="T16" fmla="*/ 749 w 857"/>
                <a:gd name="T17" fmla="*/ 613 h 613"/>
                <a:gd name="T18" fmla="*/ 820 w 857"/>
                <a:gd name="T19" fmla="*/ 206 h 613"/>
                <a:gd name="T20" fmla="*/ 857 w 857"/>
                <a:gd name="T21" fmla="*/ 0 h 613"/>
                <a:gd name="T22" fmla="*/ 519 w 857"/>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613">
                  <a:moveTo>
                    <a:pt x="519" y="0"/>
                  </a:moveTo>
                  <a:cubicBezTo>
                    <a:pt x="482" y="206"/>
                    <a:pt x="482" y="206"/>
                    <a:pt x="482" y="206"/>
                  </a:cubicBezTo>
                  <a:cubicBezTo>
                    <a:pt x="427" y="521"/>
                    <a:pt x="427" y="521"/>
                    <a:pt x="427" y="521"/>
                  </a:cubicBezTo>
                  <a:cubicBezTo>
                    <a:pt x="423" y="543"/>
                    <a:pt x="402" y="561"/>
                    <a:pt x="380" y="561"/>
                  </a:cubicBezTo>
                  <a:cubicBezTo>
                    <a:pt x="339" y="560"/>
                    <a:pt x="339" y="560"/>
                    <a:pt x="339" y="560"/>
                  </a:cubicBezTo>
                  <a:cubicBezTo>
                    <a:pt x="438" y="0"/>
                    <a:pt x="438" y="0"/>
                    <a:pt x="438" y="0"/>
                  </a:cubicBezTo>
                  <a:cubicBezTo>
                    <a:pt x="108" y="0"/>
                    <a:pt x="108" y="0"/>
                    <a:pt x="108" y="0"/>
                  </a:cubicBezTo>
                  <a:cubicBezTo>
                    <a:pt x="0" y="613"/>
                    <a:pt x="0" y="613"/>
                    <a:pt x="0" y="613"/>
                  </a:cubicBezTo>
                  <a:cubicBezTo>
                    <a:pt x="749" y="613"/>
                    <a:pt x="749" y="613"/>
                    <a:pt x="749" y="613"/>
                  </a:cubicBezTo>
                  <a:cubicBezTo>
                    <a:pt x="820" y="206"/>
                    <a:pt x="820" y="206"/>
                    <a:pt x="820" y="206"/>
                  </a:cubicBezTo>
                  <a:cubicBezTo>
                    <a:pt x="857" y="0"/>
                    <a:pt x="857" y="0"/>
                    <a:pt x="857" y="0"/>
                  </a:cubicBezTo>
                  <a:lnTo>
                    <a:pt x="5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0">
              <a:extLst>
                <a:ext uri="{FF2B5EF4-FFF2-40B4-BE49-F238E27FC236}">
                  <a16:creationId xmlns:a16="http://schemas.microsoft.com/office/drawing/2014/main" id="{EC0F54AC-E19B-42BC-A1C3-F71224F6361D}"/>
                </a:ext>
              </a:extLst>
            </p:cNvPr>
            <p:cNvSpPr>
              <a:spLocks/>
            </p:cNvSpPr>
            <p:nvPr/>
          </p:nvSpPr>
          <p:spPr bwMode="auto">
            <a:xfrm>
              <a:off x="8449879" y="6329486"/>
              <a:ext cx="746771" cy="133963"/>
            </a:xfrm>
            <a:custGeom>
              <a:avLst/>
              <a:gdLst>
                <a:gd name="T0" fmla="*/ 0 w 1048"/>
                <a:gd name="T1" fmla="*/ 188 h 188"/>
                <a:gd name="T2" fmla="*/ 875 w 1048"/>
                <a:gd name="T3" fmla="*/ 188 h 188"/>
                <a:gd name="T4" fmla="*/ 1040 w 1048"/>
                <a:gd name="T5" fmla="*/ 50 h 188"/>
                <a:gd name="T6" fmla="*/ 1048 w 1048"/>
                <a:gd name="T7" fmla="*/ 0 h 188"/>
                <a:gd name="T8" fmla="*/ 34 w 1048"/>
                <a:gd name="T9" fmla="*/ 0 h 188"/>
                <a:gd name="T10" fmla="*/ 0 w 1048"/>
                <a:gd name="T11" fmla="*/ 188 h 188"/>
              </a:gdLst>
              <a:ahLst/>
              <a:cxnLst>
                <a:cxn ang="0">
                  <a:pos x="T0" y="T1"/>
                </a:cxn>
                <a:cxn ang="0">
                  <a:pos x="T2" y="T3"/>
                </a:cxn>
                <a:cxn ang="0">
                  <a:pos x="T4" y="T5"/>
                </a:cxn>
                <a:cxn ang="0">
                  <a:pos x="T6" y="T7"/>
                </a:cxn>
                <a:cxn ang="0">
                  <a:pos x="T8" y="T9"/>
                </a:cxn>
                <a:cxn ang="0">
                  <a:pos x="T10" y="T11"/>
                </a:cxn>
              </a:cxnLst>
              <a:rect l="0" t="0" r="r" b="b"/>
              <a:pathLst>
                <a:path w="1048" h="188">
                  <a:moveTo>
                    <a:pt x="0" y="188"/>
                  </a:moveTo>
                  <a:lnTo>
                    <a:pt x="875" y="188"/>
                  </a:lnTo>
                  <a:lnTo>
                    <a:pt x="1040" y="50"/>
                  </a:lnTo>
                  <a:lnTo>
                    <a:pt x="1048" y="0"/>
                  </a:lnTo>
                  <a:lnTo>
                    <a:pt x="34"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287857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9" name="Rectangle 8"/>
          <p:cNvSpPr/>
          <p:nvPr userDrawn="1"/>
        </p:nvSpPr>
        <p:spPr>
          <a:xfrm>
            <a:off x="5183189" y="6362700"/>
            <a:ext cx="7008811" cy="5312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r="57487"/>
          <a:stretch/>
        </p:blipFill>
        <p:spPr>
          <a:xfrm>
            <a:off x="0" y="0"/>
            <a:ext cx="5183189" cy="6893906"/>
          </a:xfrm>
          <a:prstGeom prst="rect">
            <a:avLst/>
          </a:prstGeom>
        </p:spPr>
      </p:pic>
      <p:sp>
        <p:nvSpPr>
          <p:cNvPr id="4" name="Title 3">
            <a:extLst>
              <a:ext uri="{FF2B5EF4-FFF2-40B4-BE49-F238E27FC236}">
                <a16:creationId xmlns:a16="http://schemas.microsoft.com/office/drawing/2014/main" id="{96F93AA5-BBF4-4B0B-AD3B-29BB32BA2A6A}"/>
              </a:ext>
            </a:extLst>
          </p:cNvPr>
          <p:cNvSpPr>
            <a:spLocks noGrp="1"/>
          </p:cNvSpPr>
          <p:nvPr>
            <p:ph type="title"/>
          </p:nvPr>
        </p:nvSpPr>
        <p:spPr>
          <a:xfrm>
            <a:off x="381000" y="429841"/>
            <a:ext cx="4618512" cy="1437059"/>
          </a:xfrm>
        </p:spPr>
        <p:txBody>
          <a:bodyPr/>
          <a:lstStyle>
            <a:lvl1pPr>
              <a:defRPr>
                <a:solidFill>
                  <a:schemeClr val="bg1"/>
                </a:solidFill>
              </a:defRPr>
            </a:lvl1pPr>
          </a:lstStyle>
          <a:p>
            <a:r>
              <a:rPr lang="en-US" dirty="0"/>
              <a:t>Click to edit Master title style</a:t>
            </a:r>
          </a:p>
        </p:txBody>
      </p:sp>
      <p:grpSp>
        <p:nvGrpSpPr>
          <p:cNvPr id="6" name="Group 5">
            <a:extLst>
              <a:ext uri="{FF2B5EF4-FFF2-40B4-BE49-F238E27FC236}">
                <a16:creationId xmlns:a16="http://schemas.microsoft.com/office/drawing/2014/main" id="{7110C859-B31D-4ABE-8FCC-AFFA84629DD0}"/>
              </a:ext>
            </a:extLst>
          </p:cNvPr>
          <p:cNvGrpSpPr/>
          <p:nvPr userDrawn="1"/>
        </p:nvGrpSpPr>
        <p:grpSpPr>
          <a:xfrm>
            <a:off x="11018296" y="6482576"/>
            <a:ext cx="792704" cy="271858"/>
            <a:chOff x="6302199" y="5421675"/>
            <a:chExt cx="3037678" cy="1041774"/>
          </a:xfrm>
          <a:solidFill>
            <a:schemeClr val="accent1"/>
          </a:solidFill>
        </p:grpSpPr>
        <p:sp>
          <p:nvSpPr>
            <p:cNvPr id="7" name="Freeform 5">
              <a:extLst>
                <a:ext uri="{FF2B5EF4-FFF2-40B4-BE49-F238E27FC236}">
                  <a16:creationId xmlns:a16="http://schemas.microsoft.com/office/drawing/2014/main" id="{C7C1078B-16A8-446F-BAD0-16726AC78D12}"/>
                </a:ext>
              </a:extLst>
            </p:cNvPr>
            <p:cNvSpPr>
              <a:spLocks/>
            </p:cNvSpPr>
            <p:nvPr/>
          </p:nvSpPr>
          <p:spPr bwMode="auto">
            <a:xfrm>
              <a:off x="7914740" y="5421675"/>
              <a:ext cx="641311" cy="136101"/>
            </a:xfrm>
            <a:custGeom>
              <a:avLst/>
              <a:gdLst>
                <a:gd name="T0" fmla="*/ 34 w 900"/>
                <a:gd name="T1" fmla="*/ 0 h 191"/>
                <a:gd name="T2" fmla="*/ 0 w 900"/>
                <a:gd name="T3" fmla="*/ 191 h 191"/>
                <a:gd name="T4" fmla="*/ 4 w 900"/>
                <a:gd name="T5" fmla="*/ 191 h 191"/>
                <a:gd name="T6" fmla="*/ 891 w 900"/>
                <a:gd name="T7" fmla="*/ 191 h 191"/>
                <a:gd name="T8" fmla="*/ 900 w 900"/>
                <a:gd name="T9" fmla="*/ 138 h 191"/>
                <a:gd name="T10" fmla="*/ 787 w 900"/>
                <a:gd name="T11" fmla="*/ 0 h 191"/>
                <a:gd name="T12" fmla="*/ 34 w 900"/>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34" y="0"/>
                  </a:moveTo>
                  <a:lnTo>
                    <a:pt x="0" y="191"/>
                  </a:lnTo>
                  <a:lnTo>
                    <a:pt x="4" y="191"/>
                  </a:lnTo>
                  <a:lnTo>
                    <a:pt x="891" y="191"/>
                  </a:lnTo>
                  <a:lnTo>
                    <a:pt x="900" y="138"/>
                  </a:lnTo>
                  <a:lnTo>
                    <a:pt x="78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a:extLst>
                <a:ext uri="{FF2B5EF4-FFF2-40B4-BE49-F238E27FC236}">
                  <a16:creationId xmlns:a16="http://schemas.microsoft.com/office/drawing/2014/main" id="{AC618BCD-56B9-4517-95B5-27A96D91EFBB}"/>
                </a:ext>
              </a:extLst>
            </p:cNvPr>
            <p:cNvSpPr>
              <a:spLocks/>
            </p:cNvSpPr>
            <p:nvPr/>
          </p:nvSpPr>
          <p:spPr bwMode="auto">
            <a:xfrm>
              <a:off x="7893363" y="5586990"/>
              <a:ext cx="651287" cy="91922"/>
            </a:xfrm>
            <a:custGeom>
              <a:avLst/>
              <a:gdLst>
                <a:gd name="T0" fmla="*/ 17 w 674"/>
                <a:gd name="T1" fmla="*/ 0 h 95"/>
                <a:gd name="T2" fmla="*/ 0 w 674"/>
                <a:gd name="T3" fmla="*/ 95 h 95"/>
                <a:gd name="T4" fmla="*/ 2 w 674"/>
                <a:gd name="T5" fmla="*/ 95 h 95"/>
                <a:gd name="T6" fmla="*/ 297 w 674"/>
                <a:gd name="T7" fmla="*/ 95 h 95"/>
                <a:gd name="T8" fmla="*/ 305 w 674"/>
                <a:gd name="T9" fmla="*/ 50 h 95"/>
                <a:gd name="T10" fmla="*/ 347 w 674"/>
                <a:gd name="T11" fmla="*/ 50 h 95"/>
                <a:gd name="T12" fmla="*/ 375 w 674"/>
                <a:gd name="T13" fmla="*/ 87 h 95"/>
                <a:gd name="T14" fmla="*/ 373 w 674"/>
                <a:gd name="T15" fmla="*/ 95 h 95"/>
                <a:gd name="T16" fmla="*/ 657 w 674"/>
                <a:gd name="T17" fmla="*/ 95 h 95"/>
                <a:gd name="T18" fmla="*/ 674 w 674"/>
                <a:gd name="T19" fmla="*/ 0 h 95"/>
                <a:gd name="T20" fmla="*/ 19 w 674"/>
                <a:gd name="T21" fmla="*/ 0 h 95"/>
                <a:gd name="T22" fmla="*/ 17 w 67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4" h="95">
                  <a:moveTo>
                    <a:pt x="17" y="0"/>
                  </a:moveTo>
                  <a:cubicBezTo>
                    <a:pt x="0" y="95"/>
                    <a:pt x="0" y="95"/>
                    <a:pt x="0" y="95"/>
                  </a:cubicBezTo>
                  <a:cubicBezTo>
                    <a:pt x="2" y="95"/>
                    <a:pt x="2" y="95"/>
                    <a:pt x="2" y="95"/>
                  </a:cubicBezTo>
                  <a:cubicBezTo>
                    <a:pt x="297" y="95"/>
                    <a:pt x="297" y="95"/>
                    <a:pt x="297" y="95"/>
                  </a:cubicBezTo>
                  <a:cubicBezTo>
                    <a:pt x="305" y="50"/>
                    <a:pt x="305" y="50"/>
                    <a:pt x="305" y="50"/>
                  </a:cubicBezTo>
                  <a:cubicBezTo>
                    <a:pt x="347" y="50"/>
                    <a:pt x="347" y="50"/>
                    <a:pt x="347" y="50"/>
                  </a:cubicBezTo>
                  <a:cubicBezTo>
                    <a:pt x="371" y="50"/>
                    <a:pt x="378" y="68"/>
                    <a:pt x="375" y="87"/>
                  </a:cubicBezTo>
                  <a:cubicBezTo>
                    <a:pt x="373" y="95"/>
                    <a:pt x="373" y="95"/>
                    <a:pt x="373" y="95"/>
                  </a:cubicBezTo>
                  <a:cubicBezTo>
                    <a:pt x="657" y="95"/>
                    <a:pt x="657" y="95"/>
                    <a:pt x="657" y="95"/>
                  </a:cubicBezTo>
                  <a:cubicBezTo>
                    <a:pt x="674" y="0"/>
                    <a:pt x="674" y="0"/>
                    <a:pt x="674" y="0"/>
                  </a:cubicBezTo>
                  <a:cubicBezTo>
                    <a:pt x="19" y="0"/>
                    <a:pt x="19" y="0"/>
                    <a:pt x="19"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79750561-7AFD-4F57-BE87-6F23302DFA9D}"/>
                </a:ext>
              </a:extLst>
            </p:cNvPr>
            <p:cNvSpPr>
              <a:spLocks/>
            </p:cNvSpPr>
            <p:nvPr/>
          </p:nvSpPr>
          <p:spPr bwMode="auto">
            <a:xfrm>
              <a:off x="7783628" y="5708839"/>
              <a:ext cx="739646" cy="590719"/>
            </a:xfrm>
            <a:custGeom>
              <a:avLst/>
              <a:gdLst>
                <a:gd name="T0" fmla="*/ 482 w 766"/>
                <a:gd name="T1" fmla="*/ 0 h 613"/>
                <a:gd name="T2" fmla="*/ 439 w 766"/>
                <a:gd name="T3" fmla="*/ 244 h 613"/>
                <a:gd name="T4" fmla="*/ 403 w 766"/>
                <a:gd name="T5" fmla="*/ 283 h 613"/>
                <a:gd name="T6" fmla="*/ 356 w 766"/>
                <a:gd name="T7" fmla="*/ 284 h 613"/>
                <a:gd name="T8" fmla="*/ 395 w 766"/>
                <a:gd name="T9" fmla="*/ 60 h 613"/>
                <a:gd name="T10" fmla="*/ 406 w 766"/>
                <a:gd name="T11" fmla="*/ 0 h 613"/>
                <a:gd name="T12" fmla="*/ 111 w 766"/>
                <a:gd name="T13" fmla="*/ 0 h 613"/>
                <a:gd name="T14" fmla="*/ 108 w 766"/>
                <a:gd name="T15" fmla="*/ 0 h 613"/>
                <a:gd name="T16" fmla="*/ 97 w 766"/>
                <a:gd name="T17" fmla="*/ 62 h 613"/>
                <a:gd name="T18" fmla="*/ 0 w 766"/>
                <a:gd name="T19" fmla="*/ 613 h 613"/>
                <a:gd name="T20" fmla="*/ 3 w 766"/>
                <a:gd name="T21" fmla="*/ 613 h 613"/>
                <a:gd name="T22" fmla="*/ 298 w 766"/>
                <a:gd name="T23" fmla="*/ 613 h 613"/>
                <a:gd name="T24" fmla="*/ 316 w 766"/>
                <a:gd name="T25" fmla="*/ 508 h 613"/>
                <a:gd name="T26" fmla="*/ 574 w 766"/>
                <a:gd name="T27" fmla="*/ 508 h 613"/>
                <a:gd name="T28" fmla="*/ 694 w 766"/>
                <a:gd name="T29" fmla="*/ 405 h 613"/>
                <a:gd name="T30" fmla="*/ 766 w 766"/>
                <a:gd name="T31" fmla="*/ 0 h 613"/>
                <a:gd name="T32" fmla="*/ 482 w 766"/>
                <a:gd name="T3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6" h="613">
                  <a:moveTo>
                    <a:pt x="482" y="0"/>
                  </a:moveTo>
                  <a:cubicBezTo>
                    <a:pt x="439" y="244"/>
                    <a:pt x="439" y="244"/>
                    <a:pt x="439" y="244"/>
                  </a:cubicBezTo>
                  <a:cubicBezTo>
                    <a:pt x="434" y="269"/>
                    <a:pt x="419" y="283"/>
                    <a:pt x="403" y="283"/>
                  </a:cubicBezTo>
                  <a:cubicBezTo>
                    <a:pt x="388" y="283"/>
                    <a:pt x="356" y="284"/>
                    <a:pt x="356" y="284"/>
                  </a:cubicBezTo>
                  <a:cubicBezTo>
                    <a:pt x="395" y="60"/>
                    <a:pt x="395" y="60"/>
                    <a:pt x="395" y="60"/>
                  </a:cubicBezTo>
                  <a:cubicBezTo>
                    <a:pt x="406" y="0"/>
                    <a:pt x="406" y="0"/>
                    <a:pt x="406" y="0"/>
                  </a:cubicBezTo>
                  <a:cubicBezTo>
                    <a:pt x="111" y="0"/>
                    <a:pt x="111" y="0"/>
                    <a:pt x="111" y="0"/>
                  </a:cubicBezTo>
                  <a:cubicBezTo>
                    <a:pt x="108" y="0"/>
                    <a:pt x="108" y="0"/>
                    <a:pt x="108" y="0"/>
                  </a:cubicBezTo>
                  <a:cubicBezTo>
                    <a:pt x="97" y="62"/>
                    <a:pt x="97" y="62"/>
                    <a:pt x="97" y="62"/>
                  </a:cubicBezTo>
                  <a:cubicBezTo>
                    <a:pt x="0" y="613"/>
                    <a:pt x="0" y="613"/>
                    <a:pt x="0" y="613"/>
                  </a:cubicBezTo>
                  <a:cubicBezTo>
                    <a:pt x="3" y="613"/>
                    <a:pt x="3" y="613"/>
                    <a:pt x="3" y="613"/>
                  </a:cubicBezTo>
                  <a:cubicBezTo>
                    <a:pt x="298" y="613"/>
                    <a:pt x="298" y="613"/>
                    <a:pt x="298" y="613"/>
                  </a:cubicBezTo>
                  <a:cubicBezTo>
                    <a:pt x="316" y="508"/>
                    <a:pt x="316" y="508"/>
                    <a:pt x="316" y="508"/>
                  </a:cubicBezTo>
                  <a:cubicBezTo>
                    <a:pt x="574" y="508"/>
                    <a:pt x="574" y="508"/>
                    <a:pt x="574" y="508"/>
                  </a:cubicBezTo>
                  <a:cubicBezTo>
                    <a:pt x="694" y="405"/>
                    <a:pt x="694" y="405"/>
                    <a:pt x="694" y="405"/>
                  </a:cubicBezTo>
                  <a:cubicBezTo>
                    <a:pt x="766" y="0"/>
                    <a:pt x="766" y="0"/>
                    <a:pt x="766" y="0"/>
                  </a:cubicBezTo>
                  <a:lnTo>
                    <a:pt x="4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8">
              <a:extLst>
                <a:ext uri="{FF2B5EF4-FFF2-40B4-BE49-F238E27FC236}">
                  <a16:creationId xmlns:a16="http://schemas.microsoft.com/office/drawing/2014/main" id="{A1C94F01-83CC-4470-B492-0A8875D5662B}"/>
                </a:ext>
              </a:extLst>
            </p:cNvPr>
            <p:cNvSpPr>
              <a:spLocks/>
            </p:cNvSpPr>
            <p:nvPr/>
          </p:nvSpPr>
          <p:spPr bwMode="auto">
            <a:xfrm>
              <a:off x="7754413" y="6329486"/>
              <a:ext cx="311392" cy="133963"/>
            </a:xfrm>
            <a:custGeom>
              <a:avLst/>
              <a:gdLst>
                <a:gd name="T0" fmla="*/ 34 w 437"/>
                <a:gd name="T1" fmla="*/ 0 h 188"/>
                <a:gd name="T2" fmla="*/ 0 w 437"/>
                <a:gd name="T3" fmla="*/ 188 h 188"/>
                <a:gd name="T4" fmla="*/ 404 w 437"/>
                <a:gd name="T5" fmla="*/ 188 h 188"/>
                <a:gd name="T6" fmla="*/ 437 w 437"/>
                <a:gd name="T7" fmla="*/ 0 h 188"/>
                <a:gd name="T8" fmla="*/ 37 w 437"/>
                <a:gd name="T9" fmla="*/ 0 h 188"/>
                <a:gd name="T10" fmla="*/ 34 w 437"/>
                <a:gd name="T11" fmla="*/ 0 h 188"/>
              </a:gdLst>
              <a:ahLst/>
              <a:cxnLst>
                <a:cxn ang="0">
                  <a:pos x="T0" y="T1"/>
                </a:cxn>
                <a:cxn ang="0">
                  <a:pos x="T2" y="T3"/>
                </a:cxn>
                <a:cxn ang="0">
                  <a:pos x="T4" y="T5"/>
                </a:cxn>
                <a:cxn ang="0">
                  <a:pos x="T6" y="T7"/>
                </a:cxn>
                <a:cxn ang="0">
                  <a:pos x="T8" y="T9"/>
                </a:cxn>
                <a:cxn ang="0">
                  <a:pos x="T10" y="T11"/>
                </a:cxn>
              </a:cxnLst>
              <a:rect l="0" t="0" r="r" b="b"/>
              <a:pathLst>
                <a:path w="437" h="188">
                  <a:moveTo>
                    <a:pt x="34" y="0"/>
                  </a:moveTo>
                  <a:lnTo>
                    <a:pt x="0" y="188"/>
                  </a:lnTo>
                  <a:lnTo>
                    <a:pt x="404" y="188"/>
                  </a:lnTo>
                  <a:lnTo>
                    <a:pt x="437" y="0"/>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D793BE66-A602-4BEE-BA40-D274E0EB027E}"/>
                </a:ext>
              </a:extLst>
            </p:cNvPr>
            <p:cNvSpPr>
              <a:spLocks/>
            </p:cNvSpPr>
            <p:nvPr/>
          </p:nvSpPr>
          <p:spPr bwMode="auto">
            <a:xfrm>
              <a:off x="7227825" y="5421675"/>
              <a:ext cx="641311" cy="136101"/>
            </a:xfrm>
            <a:custGeom>
              <a:avLst/>
              <a:gdLst>
                <a:gd name="T0" fmla="*/ 877 w 900"/>
                <a:gd name="T1" fmla="*/ 191 h 191"/>
                <a:gd name="T2" fmla="*/ 891 w 900"/>
                <a:gd name="T3" fmla="*/ 191 h 191"/>
                <a:gd name="T4" fmla="*/ 900 w 900"/>
                <a:gd name="T5" fmla="*/ 138 h 191"/>
                <a:gd name="T6" fmla="*/ 785 w 900"/>
                <a:gd name="T7" fmla="*/ 0 h 191"/>
                <a:gd name="T8" fmla="*/ 33 w 900"/>
                <a:gd name="T9" fmla="*/ 0 h 191"/>
                <a:gd name="T10" fmla="*/ 0 w 900"/>
                <a:gd name="T11" fmla="*/ 191 h 191"/>
                <a:gd name="T12" fmla="*/ 877 w 900"/>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877" y="191"/>
                  </a:moveTo>
                  <a:lnTo>
                    <a:pt x="891" y="191"/>
                  </a:lnTo>
                  <a:lnTo>
                    <a:pt x="900" y="138"/>
                  </a:lnTo>
                  <a:lnTo>
                    <a:pt x="785" y="0"/>
                  </a:lnTo>
                  <a:lnTo>
                    <a:pt x="33" y="0"/>
                  </a:lnTo>
                  <a:lnTo>
                    <a:pt x="0" y="191"/>
                  </a:lnTo>
                  <a:lnTo>
                    <a:pt x="87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B8F43C4A-A477-4AFC-86A6-6B2FBA9EEB3B}"/>
                </a:ext>
              </a:extLst>
            </p:cNvPr>
            <p:cNvSpPr>
              <a:spLocks/>
            </p:cNvSpPr>
            <p:nvPr/>
          </p:nvSpPr>
          <p:spPr bwMode="auto">
            <a:xfrm>
              <a:off x="7205735" y="5586990"/>
              <a:ext cx="652000" cy="91922"/>
            </a:xfrm>
            <a:custGeom>
              <a:avLst/>
              <a:gdLst>
                <a:gd name="T0" fmla="*/ 17 w 675"/>
                <a:gd name="T1" fmla="*/ 0 h 95"/>
                <a:gd name="T2" fmla="*/ 0 w 675"/>
                <a:gd name="T3" fmla="*/ 95 h 95"/>
                <a:gd name="T4" fmla="*/ 298 w 675"/>
                <a:gd name="T5" fmla="*/ 95 h 95"/>
                <a:gd name="T6" fmla="*/ 306 w 675"/>
                <a:gd name="T7" fmla="*/ 50 h 95"/>
                <a:gd name="T8" fmla="*/ 347 w 675"/>
                <a:gd name="T9" fmla="*/ 50 h 95"/>
                <a:gd name="T10" fmla="*/ 375 w 675"/>
                <a:gd name="T11" fmla="*/ 87 h 95"/>
                <a:gd name="T12" fmla="*/ 374 w 675"/>
                <a:gd name="T13" fmla="*/ 95 h 95"/>
                <a:gd name="T14" fmla="*/ 648 w 675"/>
                <a:gd name="T15" fmla="*/ 95 h 95"/>
                <a:gd name="T16" fmla="*/ 658 w 675"/>
                <a:gd name="T17" fmla="*/ 95 h 95"/>
                <a:gd name="T18" fmla="*/ 675 w 675"/>
                <a:gd name="T19" fmla="*/ 0 h 95"/>
                <a:gd name="T20" fmla="*/ 665 w 675"/>
                <a:gd name="T21" fmla="*/ 0 h 95"/>
                <a:gd name="T22" fmla="*/ 17 w 675"/>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5">
                  <a:moveTo>
                    <a:pt x="17" y="0"/>
                  </a:moveTo>
                  <a:cubicBezTo>
                    <a:pt x="0" y="95"/>
                    <a:pt x="0" y="95"/>
                    <a:pt x="0" y="95"/>
                  </a:cubicBezTo>
                  <a:cubicBezTo>
                    <a:pt x="298" y="95"/>
                    <a:pt x="298" y="95"/>
                    <a:pt x="298" y="95"/>
                  </a:cubicBezTo>
                  <a:cubicBezTo>
                    <a:pt x="306" y="50"/>
                    <a:pt x="306" y="50"/>
                    <a:pt x="306" y="50"/>
                  </a:cubicBezTo>
                  <a:cubicBezTo>
                    <a:pt x="347" y="50"/>
                    <a:pt x="347" y="50"/>
                    <a:pt x="347" y="50"/>
                  </a:cubicBezTo>
                  <a:cubicBezTo>
                    <a:pt x="372" y="50"/>
                    <a:pt x="379" y="68"/>
                    <a:pt x="375" y="87"/>
                  </a:cubicBezTo>
                  <a:cubicBezTo>
                    <a:pt x="374" y="95"/>
                    <a:pt x="374" y="95"/>
                    <a:pt x="374" y="95"/>
                  </a:cubicBezTo>
                  <a:cubicBezTo>
                    <a:pt x="648" y="95"/>
                    <a:pt x="648" y="95"/>
                    <a:pt x="648" y="95"/>
                  </a:cubicBezTo>
                  <a:cubicBezTo>
                    <a:pt x="658" y="95"/>
                    <a:pt x="658" y="95"/>
                    <a:pt x="658" y="95"/>
                  </a:cubicBezTo>
                  <a:cubicBezTo>
                    <a:pt x="675" y="0"/>
                    <a:pt x="675" y="0"/>
                    <a:pt x="675" y="0"/>
                  </a:cubicBezTo>
                  <a:cubicBezTo>
                    <a:pt x="665" y="0"/>
                    <a:pt x="665" y="0"/>
                    <a:pt x="665"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AE663F49-1C39-4DEC-88DD-2E9089697F1D}"/>
                </a:ext>
              </a:extLst>
            </p:cNvPr>
            <p:cNvSpPr>
              <a:spLocks/>
            </p:cNvSpPr>
            <p:nvPr/>
          </p:nvSpPr>
          <p:spPr bwMode="auto">
            <a:xfrm>
              <a:off x="7096712" y="5708839"/>
              <a:ext cx="738933" cy="590719"/>
            </a:xfrm>
            <a:custGeom>
              <a:avLst/>
              <a:gdLst>
                <a:gd name="T0" fmla="*/ 755 w 765"/>
                <a:gd name="T1" fmla="*/ 0 h 613"/>
                <a:gd name="T2" fmla="*/ 481 w 765"/>
                <a:gd name="T3" fmla="*/ 0 h 613"/>
                <a:gd name="T4" fmla="*/ 438 w 765"/>
                <a:gd name="T5" fmla="*/ 244 h 613"/>
                <a:gd name="T6" fmla="*/ 403 w 765"/>
                <a:gd name="T7" fmla="*/ 283 h 613"/>
                <a:gd name="T8" fmla="*/ 355 w 765"/>
                <a:gd name="T9" fmla="*/ 284 h 613"/>
                <a:gd name="T10" fmla="*/ 395 w 765"/>
                <a:gd name="T11" fmla="*/ 60 h 613"/>
                <a:gd name="T12" fmla="*/ 405 w 765"/>
                <a:gd name="T13" fmla="*/ 0 h 613"/>
                <a:gd name="T14" fmla="*/ 108 w 765"/>
                <a:gd name="T15" fmla="*/ 0 h 613"/>
                <a:gd name="T16" fmla="*/ 97 w 765"/>
                <a:gd name="T17" fmla="*/ 62 h 613"/>
                <a:gd name="T18" fmla="*/ 0 w 765"/>
                <a:gd name="T19" fmla="*/ 613 h 613"/>
                <a:gd name="T20" fmla="*/ 297 w 765"/>
                <a:gd name="T21" fmla="*/ 613 h 613"/>
                <a:gd name="T22" fmla="*/ 316 w 765"/>
                <a:gd name="T23" fmla="*/ 508 h 613"/>
                <a:gd name="T24" fmla="*/ 573 w 765"/>
                <a:gd name="T25" fmla="*/ 508 h 613"/>
                <a:gd name="T26" fmla="*/ 694 w 765"/>
                <a:gd name="T27" fmla="*/ 405 h 613"/>
                <a:gd name="T28" fmla="*/ 765 w 765"/>
                <a:gd name="T29" fmla="*/ 0 h 613"/>
                <a:gd name="T30" fmla="*/ 755 w 765"/>
                <a:gd name="T31"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613">
                  <a:moveTo>
                    <a:pt x="755" y="0"/>
                  </a:moveTo>
                  <a:cubicBezTo>
                    <a:pt x="481" y="0"/>
                    <a:pt x="481" y="0"/>
                    <a:pt x="481" y="0"/>
                  </a:cubicBezTo>
                  <a:cubicBezTo>
                    <a:pt x="438" y="244"/>
                    <a:pt x="438" y="244"/>
                    <a:pt x="438" y="244"/>
                  </a:cubicBezTo>
                  <a:cubicBezTo>
                    <a:pt x="434" y="269"/>
                    <a:pt x="418" y="283"/>
                    <a:pt x="403" y="283"/>
                  </a:cubicBezTo>
                  <a:cubicBezTo>
                    <a:pt x="387" y="283"/>
                    <a:pt x="355" y="284"/>
                    <a:pt x="355" y="284"/>
                  </a:cubicBezTo>
                  <a:cubicBezTo>
                    <a:pt x="395" y="60"/>
                    <a:pt x="395" y="60"/>
                    <a:pt x="395" y="60"/>
                  </a:cubicBezTo>
                  <a:cubicBezTo>
                    <a:pt x="405" y="0"/>
                    <a:pt x="405" y="0"/>
                    <a:pt x="405" y="0"/>
                  </a:cubicBezTo>
                  <a:cubicBezTo>
                    <a:pt x="108" y="0"/>
                    <a:pt x="108" y="0"/>
                    <a:pt x="108" y="0"/>
                  </a:cubicBezTo>
                  <a:cubicBezTo>
                    <a:pt x="97" y="62"/>
                    <a:pt x="97" y="62"/>
                    <a:pt x="97" y="62"/>
                  </a:cubicBezTo>
                  <a:cubicBezTo>
                    <a:pt x="0" y="613"/>
                    <a:pt x="0" y="613"/>
                    <a:pt x="0" y="613"/>
                  </a:cubicBezTo>
                  <a:cubicBezTo>
                    <a:pt x="297" y="613"/>
                    <a:pt x="297" y="613"/>
                    <a:pt x="297" y="613"/>
                  </a:cubicBezTo>
                  <a:cubicBezTo>
                    <a:pt x="316" y="508"/>
                    <a:pt x="316" y="508"/>
                    <a:pt x="316" y="508"/>
                  </a:cubicBezTo>
                  <a:cubicBezTo>
                    <a:pt x="573" y="508"/>
                    <a:pt x="573" y="508"/>
                    <a:pt x="573" y="508"/>
                  </a:cubicBezTo>
                  <a:cubicBezTo>
                    <a:pt x="694" y="405"/>
                    <a:pt x="694" y="405"/>
                    <a:pt x="694" y="405"/>
                  </a:cubicBezTo>
                  <a:cubicBezTo>
                    <a:pt x="765" y="0"/>
                    <a:pt x="765" y="0"/>
                    <a:pt x="765" y="0"/>
                  </a:cubicBezTo>
                  <a:lnTo>
                    <a:pt x="7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a:extLst>
                <a:ext uri="{FF2B5EF4-FFF2-40B4-BE49-F238E27FC236}">
                  <a16:creationId xmlns:a16="http://schemas.microsoft.com/office/drawing/2014/main" id="{8855D3F8-4D9A-4395-891C-F3314D5206F4}"/>
                </a:ext>
              </a:extLst>
            </p:cNvPr>
            <p:cNvSpPr>
              <a:spLocks/>
            </p:cNvSpPr>
            <p:nvPr/>
          </p:nvSpPr>
          <p:spPr bwMode="auto">
            <a:xfrm>
              <a:off x="7067497" y="6329486"/>
              <a:ext cx="311392" cy="133963"/>
            </a:xfrm>
            <a:custGeom>
              <a:avLst/>
              <a:gdLst>
                <a:gd name="T0" fmla="*/ 0 w 437"/>
                <a:gd name="T1" fmla="*/ 188 h 188"/>
                <a:gd name="T2" fmla="*/ 403 w 437"/>
                <a:gd name="T3" fmla="*/ 188 h 188"/>
                <a:gd name="T4" fmla="*/ 437 w 437"/>
                <a:gd name="T5" fmla="*/ 0 h 188"/>
                <a:gd name="T6" fmla="*/ 33 w 437"/>
                <a:gd name="T7" fmla="*/ 0 h 188"/>
                <a:gd name="T8" fmla="*/ 0 w 437"/>
                <a:gd name="T9" fmla="*/ 188 h 188"/>
              </a:gdLst>
              <a:ahLst/>
              <a:cxnLst>
                <a:cxn ang="0">
                  <a:pos x="T0" y="T1"/>
                </a:cxn>
                <a:cxn ang="0">
                  <a:pos x="T2" y="T3"/>
                </a:cxn>
                <a:cxn ang="0">
                  <a:pos x="T4" y="T5"/>
                </a:cxn>
                <a:cxn ang="0">
                  <a:pos x="T6" y="T7"/>
                </a:cxn>
                <a:cxn ang="0">
                  <a:pos x="T8" y="T9"/>
                </a:cxn>
              </a:cxnLst>
              <a:rect l="0" t="0" r="r" b="b"/>
              <a:pathLst>
                <a:path w="437" h="188">
                  <a:moveTo>
                    <a:pt x="0" y="188"/>
                  </a:moveTo>
                  <a:lnTo>
                    <a:pt x="403" y="188"/>
                  </a:lnTo>
                  <a:lnTo>
                    <a:pt x="437" y="0"/>
                  </a:lnTo>
                  <a:lnTo>
                    <a:pt x="33"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a:extLst>
                <a:ext uri="{FF2B5EF4-FFF2-40B4-BE49-F238E27FC236}">
                  <a16:creationId xmlns:a16="http://schemas.microsoft.com/office/drawing/2014/main" id="{C2CBA7CC-237A-466B-8985-6BD31BE2DE22}"/>
                </a:ext>
              </a:extLst>
            </p:cNvPr>
            <p:cNvSpPr>
              <a:spLocks/>
            </p:cNvSpPr>
            <p:nvPr/>
          </p:nvSpPr>
          <p:spPr bwMode="auto">
            <a:xfrm>
              <a:off x="6444713" y="5421675"/>
              <a:ext cx="731808" cy="136101"/>
            </a:xfrm>
            <a:custGeom>
              <a:avLst/>
              <a:gdLst>
                <a:gd name="T0" fmla="*/ 1027 w 1027"/>
                <a:gd name="T1" fmla="*/ 138 h 191"/>
                <a:gd name="T2" fmla="*/ 911 w 1027"/>
                <a:gd name="T3" fmla="*/ 0 h 191"/>
                <a:gd name="T4" fmla="*/ 175 w 1027"/>
                <a:gd name="T5" fmla="*/ 0 h 191"/>
                <a:gd name="T6" fmla="*/ 8 w 1027"/>
                <a:gd name="T7" fmla="*/ 141 h 191"/>
                <a:gd name="T8" fmla="*/ 0 w 1027"/>
                <a:gd name="T9" fmla="*/ 191 h 191"/>
                <a:gd name="T10" fmla="*/ 1018 w 1027"/>
                <a:gd name="T11" fmla="*/ 191 h 191"/>
                <a:gd name="T12" fmla="*/ 1027 w 1027"/>
                <a:gd name="T13" fmla="*/ 138 h 191"/>
              </a:gdLst>
              <a:ahLst/>
              <a:cxnLst>
                <a:cxn ang="0">
                  <a:pos x="T0" y="T1"/>
                </a:cxn>
                <a:cxn ang="0">
                  <a:pos x="T2" y="T3"/>
                </a:cxn>
                <a:cxn ang="0">
                  <a:pos x="T4" y="T5"/>
                </a:cxn>
                <a:cxn ang="0">
                  <a:pos x="T6" y="T7"/>
                </a:cxn>
                <a:cxn ang="0">
                  <a:pos x="T8" y="T9"/>
                </a:cxn>
                <a:cxn ang="0">
                  <a:pos x="T10" y="T11"/>
                </a:cxn>
                <a:cxn ang="0">
                  <a:pos x="T12" y="T13"/>
                </a:cxn>
              </a:cxnLst>
              <a:rect l="0" t="0" r="r" b="b"/>
              <a:pathLst>
                <a:path w="1027" h="191">
                  <a:moveTo>
                    <a:pt x="1027" y="138"/>
                  </a:moveTo>
                  <a:lnTo>
                    <a:pt x="911" y="0"/>
                  </a:lnTo>
                  <a:lnTo>
                    <a:pt x="175" y="0"/>
                  </a:lnTo>
                  <a:lnTo>
                    <a:pt x="8" y="141"/>
                  </a:lnTo>
                  <a:lnTo>
                    <a:pt x="0" y="191"/>
                  </a:lnTo>
                  <a:lnTo>
                    <a:pt x="1018" y="191"/>
                  </a:lnTo>
                  <a:lnTo>
                    <a:pt x="1027"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a:extLst>
                <a:ext uri="{FF2B5EF4-FFF2-40B4-BE49-F238E27FC236}">
                  <a16:creationId xmlns:a16="http://schemas.microsoft.com/office/drawing/2014/main" id="{F973985F-899B-464C-8EC5-10F86990D788}"/>
                </a:ext>
              </a:extLst>
            </p:cNvPr>
            <p:cNvSpPr>
              <a:spLocks/>
            </p:cNvSpPr>
            <p:nvPr/>
          </p:nvSpPr>
          <p:spPr bwMode="auto">
            <a:xfrm>
              <a:off x="6423336" y="5586990"/>
              <a:ext cx="741784" cy="91922"/>
            </a:xfrm>
            <a:custGeom>
              <a:avLst/>
              <a:gdLst>
                <a:gd name="T0" fmla="*/ 334 w 768"/>
                <a:gd name="T1" fmla="*/ 83 h 95"/>
                <a:gd name="T2" fmla="*/ 381 w 768"/>
                <a:gd name="T3" fmla="*/ 43 h 95"/>
                <a:gd name="T4" fmla="*/ 415 w 768"/>
                <a:gd name="T5" fmla="*/ 83 h 95"/>
                <a:gd name="T6" fmla="*/ 413 w 768"/>
                <a:gd name="T7" fmla="*/ 95 h 95"/>
                <a:gd name="T8" fmla="*/ 751 w 768"/>
                <a:gd name="T9" fmla="*/ 95 h 95"/>
                <a:gd name="T10" fmla="*/ 768 w 768"/>
                <a:gd name="T11" fmla="*/ 0 h 95"/>
                <a:gd name="T12" fmla="*/ 16 w 768"/>
                <a:gd name="T13" fmla="*/ 0 h 95"/>
                <a:gd name="T14" fmla="*/ 0 w 768"/>
                <a:gd name="T15" fmla="*/ 95 h 95"/>
                <a:gd name="T16" fmla="*/ 332 w 768"/>
                <a:gd name="T17" fmla="*/ 95 h 95"/>
                <a:gd name="T18" fmla="*/ 334 w 768"/>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95">
                  <a:moveTo>
                    <a:pt x="334" y="83"/>
                  </a:moveTo>
                  <a:cubicBezTo>
                    <a:pt x="338" y="61"/>
                    <a:pt x="359" y="43"/>
                    <a:pt x="381" y="43"/>
                  </a:cubicBezTo>
                  <a:cubicBezTo>
                    <a:pt x="404" y="43"/>
                    <a:pt x="419" y="61"/>
                    <a:pt x="415" y="83"/>
                  </a:cubicBezTo>
                  <a:cubicBezTo>
                    <a:pt x="413" y="95"/>
                    <a:pt x="413" y="95"/>
                    <a:pt x="413" y="95"/>
                  </a:cubicBezTo>
                  <a:cubicBezTo>
                    <a:pt x="751" y="95"/>
                    <a:pt x="751" y="95"/>
                    <a:pt x="751" y="95"/>
                  </a:cubicBezTo>
                  <a:cubicBezTo>
                    <a:pt x="768" y="0"/>
                    <a:pt x="768" y="0"/>
                    <a:pt x="768" y="0"/>
                  </a:cubicBezTo>
                  <a:cubicBezTo>
                    <a:pt x="16" y="0"/>
                    <a:pt x="16" y="0"/>
                    <a:pt x="16" y="0"/>
                  </a:cubicBezTo>
                  <a:cubicBezTo>
                    <a:pt x="0" y="95"/>
                    <a:pt x="0" y="95"/>
                    <a:pt x="0" y="95"/>
                  </a:cubicBezTo>
                  <a:cubicBezTo>
                    <a:pt x="332" y="95"/>
                    <a:pt x="332" y="95"/>
                    <a:pt x="332" y="95"/>
                  </a:cubicBezTo>
                  <a:lnTo>
                    <a:pt x="334"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a:extLst>
                <a:ext uri="{FF2B5EF4-FFF2-40B4-BE49-F238E27FC236}">
                  <a16:creationId xmlns:a16="http://schemas.microsoft.com/office/drawing/2014/main" id="{FDEC58D3-FB31-41C3-B31A-490C88967831}"/>
                </a:ext>
              </a:extLst>
            </p:cNvPr>
            <p:cNvSpPr>
              <a:spLocks/>
            </p:cNvSpPr>
            <p:nvPr/>
          </p:nvSpPr>
          <p:spPr bwMode="auto">
            <a:xfrm>
              <a:off x="6312887" y="5708839"/>
              <a:ext cx="830142" cy="590719"/>
            </a:xfrm>
            <a:custGeom>
              <a:avLst/>
              <a:gdLst>
                <a:gd name="T0" fmla="*/ 521 w 859"/>
                <a:gd name="T1" fmla="*/ 0 h 613"/>
                <a:gd name="T2" fmla="*/ 485 w 859"/>
                <a:gd name="T3" fmla="*/ 206 h 613"/>
                <a:gd name="T4" fmla="*/ 429 w 859"/>
                <a:gd name="T5" fmla="*/ 525 h 613"/>
                <a:gd name="T6" fmla="*/ 381 w 859"/>
                <a:gd name="T7" fmla="*/ 566 h 613"/>
                <a:gd name="T8" fmla="*/ 348 w 859"/>
                <a:gd name="T9" fmla="*/ 525 h 613"/>
                <a:gd name="T10" fmla="*/ 440 w 859"/>
                <a:gd name="T11" fmla="*/ 0 h 613"/>
                <a:gd name="T12" fmla="*/ 108 w 859"/>
                <a:gd name="T13" fmla="*/ 0 h 613"/>
                <a:gd name="T14" fmla="*/ 0 w 859"/>
                <a:gd name="T15" fmla="*/ 613 h 613"/>
                <a:gd name="T16" fmla="*/ 751 w 859"/>
                <a:gd name="T17" fmla="*/ 613 h 613"/>
                <a:gd name="T18" fmla="*/ 823 w 859"/>
                <a:gd name="T19" fmla="*/ 206 h 613"/>
                <a:gd name="T20" fmla="*/ 859 w 859"/>
                <a:gd name="T21" fmla="*/ 0 h 613"/>
                <a:gd name="T22" fmla="*/ 521 w 859"/>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9" h="613">
                  <a:moveTo>
                    <a:pt x="521" y="0"/>
                  </a:moveTo>
                  <a:cubicBezTo>
                    <a:pt x="485" y="206"/>
                    <a:pt x="485" y="206"/>
                    <a:pt x="485" y="206"/>
                  </a:cubicBezTo>
                  <a:cubicBezTo>
                    <a:pt x="429" y="525"/>
                    <a:pt x="429" y="525"/>
                    <a:pt x="429" y="525"/>
                  </a:cubicBezTo>
                  <a:cubicBezTo>
                    <a:pt x="425" y="547"/>
                    <a:pt x="403" y="566"/>
                    <a:pt x="381" y="566"/>
                  </a:cubicBezTo>
                  <a:cubicBezTo>
                    <a:pt x="359" y="566"/>
                    <a:pt x="344" y="547"/>
                    <a:pt x="348" y="525"/>
                  </a:cubicBezTo>
                  <a:cubicBezTo>
                    <a:pt x="440" y="0"/>
                    <a:pt x="440" y="0"/>
                    <a:pt x="440" y="0"/>
                  </a:cubicBezTo>
                  <a:cubicBezTo>
                    <a:pt x="108" y="0"/>
                    <a:pt x="108" y="0"/>
                    <a:pt x="108" y="0"/>
                  </a:cubicBezTo>
                  <a:cubicBezTo>
                    <a:pt x="0" y="613"/>
                    <a:pt x="0" y="613"/>
                    <a:pt x="0" y="613"/>
                  </a:cubicBezTo>
                  <a:cubicBezTo>
                    <a:pt x="751" y="613"/>
                    <a:pt x="751" y="613"/>
                    <a:pt x="751" y="613"/>
                  </a:cubicBezTo>
                  <a:cubicBezTo>
                    <a:pt x="823" y="206"/>
                    <a:pt x="823" y="206"/>
                    <a:pt x="823" y="206"/>
                  </a:cubicBezTo>
                  <a:cubicBezTo>
                    <a:pt x="859" y="0"/>
                    <a:pt x="859" y="0"/>
                    <a:pt x="859" y="0"/>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a:extLst>
                <a:ext uri="{FF2B5EF4-FFF2-40B4-BE49-F238E27FC236}">
                  <a16:creationId xmlns:a16="http://schemas.microsoft.com/office/drawing/2014/main" id="{81FF9FDC-A818-4E71-8E3A-4A9CD9E16399}"/>
                </a:ext>
              </a:extLst>
            </p:cNvPr>
            <p:cNvSpPr>
              <a:spLocks/>
            </p:cNvSpPr>
            <p:nvPr/>
          </p:nvSpPr>
          <p:spPr bwMode="auto">
            <a:xfrm>
              <a:off x="6302199" y="6329486"/>
              <a:ext cx="731808" cy="133963"/>
            </a:xfrm>
            <a:custGeom>
              <a:avLst/>
              <a:gdLst>
                <a:gd name="T0" fmla="*/ 853 w 1027"/>
                <a:gd name="T1" fmla="*/ 188 h 188"/>
                <a:gd name="T2" fmla="*/ 1019 w 1027"/>
                <a:gd name="T3" fmla="*/ 46 h 188"/>
                <a:gd name="T4" fmla="*/ 1027 w 1027"/>
                <a:gd name="T5" fmla="*/ 0 h 188"/>
                <a:gd name="T6" fmla="*/ 9 w 1027"/>
                <a:gd name="T7" fmla="*/ 0 h 188"/>
                <a:gd name="T8" fmla="*/ 0 w 1027"/>
                <a:gd name="T9" fmla="*/ 46 h 188"/>
                <a:gd name="T10" fmla="*/ 117 w 1027"/>
                <a:gd name="T11" fmla="*/ 188 h 188"/>
                <a:gd name="T12" fmla="*/ 853 w 102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027" h="188">
                  <a:moveTo>
                    <a:pt x="853" y="188"/>
                  </a:moveTo>
                  <a:lnTo>
                    <a:pt x="1019" y="46"/>
                  </a:lnTo>
                  <a:lnTo>
                    <a:pt x="1027" y="0"/>
                  </a:lnTo>
                  <a:lnTo>
                    <a:pt x="9" y="0"/>
                  </a:lnTo>
                  <a:lnTo>
                    <a:pt x="0" y="46"/>
                  </a:lnTo>
                  <a:lnTo>
                    <a:pt x="117" y="188"/>
                  </a:lnTo>
                  <a:lnTo>
                    <a:pt x="853"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514FA948-ED52-4F53-BAAD-DC3986F71BBF}"/>
                </a:ext>
              </a:extLst>
            </p:cNvPr>
            <p:cNvSpPr>
              <a:spLocks/>
            </p:cNvSpPr>
            <p:nvPr/>
          </p:nvSpPr>
          <p:spPr bwMode="auto">
            <a:xfrm>
              <a:off x="8609494" y="5421675"/>
              <a:ext cx="730383" cy="136101"/>
            </a:xfrm>
            <a:custGeom>
              <a:avLst/>
              <a:gdLst>
                <a:gd name="T0" fmla="*/ 1017 w 1025"/>
                <a:gd name="T1" fmla="*/ 191 h 191"/>
                <a:gd name="T2" fmla="*/ 1025 w 1025"/>
                <a:gd name="T3" fmla="*/ 138 h 191"/>
                <a:gd name="T4" fmla="*/ 908 w 1025"/>
                <a:gd name="T5" fmla="*/ 0 h 191"/>
                <a:gd name="T6" fmla="*/ 34 w 1025"/>
                <a:gd name="T7" fmla="*/ 0 h 191"/>
                <a:gd name="T8" fmla="*/ 0 w 1025"/>
                <a:gd name="T9" fmla="*/ 191 h 191"/>
                <a:gd name="T10" fmla="*/ 1017 w 1025"/>
                <a:gd name="T11" fmla="*/ 191 h 191"/>
              </a:gdLst>
              <a:ahLst/>
              <a:cxnLst>
                <a:cxn ang="0">
                  <a:pos x="T0" y="T1"/>
                </a:cxn>
                <a:cxn ang="0">
                  <a:pos x="T2" y="T3"/>
                </a:cxn>
                <a:cxn ang="0">
                  <a:pos x="T4" y="T5"/>
                </a:cxn>
                <a:cxn ang="0">
                  <a:pos x="T6" y="T7"/>
                </a:cxn>
                <a:cxn ang="0">
                  <a:pos x="T8" y="T9"/>
                </a:cxn>
                <a:cxn ang="0">
                  <a:pos x="T10" y="T11"/>
                </a:cxn>
              </a:cxnLst>
              <a:rect l="0" t="0" r="r" b="b"/>
              <a:pathLst>
                <a:path w="1025" h="191">
                  <a:moveTo>
                    <a:pt x="1017" y="191"/>
                  </a:moveTo>
                  <a:lnTo>
                    <a:pt x="1025" y="138"/>
                  </a:lnTo>
                  <a:lnTo>
                    <a:pt x="908" y="0"/>
                  </a:lnTo>
                  <a:lnTo>
                    <a:pt x="34" y="0"/>
                  </a:lnTo>
                  <a:lnTo>
                    <a:pt x="0" y="191"/>
                  </a:lnTo>
                  <a:lnTo>
                    <a:pt x="10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a:extLst>
                <a:ext uri="{FF2B5EF4-FFF2-40B4-BE49-F238E27FC236}">
                  <a16:creationId xmlns:a16="http://schemas.microsoft.com/office/drawing/2014/main" id="{DD4893FD-461D-45FC-B993-A43682E6224C}"/>
                </a:ext>
              </a:extLst>
            </p:cNvPr>
            <p:cNvSpPr>
              <a:spLocks/>
            </p:cNvSpPr>
            <p:nvPr/>
          </p:nvSpPr>
          <p:spPr bwMode="auto">
            <a:xfrm>
              <a:off x="8588117" y="5586990"/>
              <a:ext cx="740358" cy="91922"/>
            </a:xfrm>
            <a:custGeom>
              <a:avLst/>
              <a:gdLst>
                <a:gd name="T0" fmla="*/ 0 w 766"/>
                <a:gd name="T1" fmla="*/ 95 h 95"/>
                <a:gd name="T2" fmla="*/ 331 w 766"/>
                <a:gd name="T3" fmla="*/ 95 h 95"/>
                <a:gd name="T4" fmla="*/ 338 w 766"/>
                <a:gd name="T5" fmla="*/ 51 h 95"/>
                <a:gd name="T6" fmla="*/ 379 w 766"/>
                <a:gd name="T7" fmla="*/ 51 h 95"/>
                <a:gd name="T8" fmla="*/ 412 w 766"/>
                <a:gd name="T9" fmla="*/ 91 h 95"/>
                <a:gd name="T10" fmla="*/ 411 w 766"/>
                <a:gd name="T11" fmla="*/ 95 h 95"/>
                <a:gd name="T12" fmla="*/ 749 w 766"/>
                <a:gd name="T13" fmla="*/ 95 h 95"/>
                <a:gd name="T14" fmla="*/ 766 w 766"/>
                <a:gd name="T15" fmla="*/ 0 h 95"/>
                <a:gd name="T16" fmla="*/ 17 w 766"/>
                <a:gd name="T17" fmla="*/ 0 h 95"/>
                <a:gd name="T18" fmla="*/ 0 w 766"/>
                <a:gd name="T1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6" h="95">
                  <a:moveTo>
                    <a:pt x="0" y="95"/>
                  </a:moveTo>
                  <a:cubicBezTo>
                    <a:pt x="331" y="95"/>
                    <a:pt x="331" y="95"/>
                    <a:pt x="331" y="95"/>
                  </a:cubicBezTo>
                  <a:cubicBezTo>
                    <a:pt x="338" y="51"/>
                    <a:pt x="338" y="51"/>
                    <a:pt x="338" y="51"/>
                  </a:cubicBezTo>
                  <a:cubicBezTo>
                    <a:pt x="379" y="51"/>
                    <a:pt x="379" y="51"/>
                    <a:pt x="379" y="51"/>
                  </a:cubicBezTo>
                  <a:cubicBezTo>
                    <a:pt x="401" y="51"/>
                    <a:pt x="416" y="69"/>
                    <a:pt x="412" y="91"/>
                  </a:cubicBezTo>
                  <a:cubicBezTo>
                    <a:pt x="411" y="95"/>
                    <a:pt x="411" y="95"/>
                    <a:pt x="411" y="95"/>
                  </a:cubicBezTo>
                  <a:cubicBezTo>
                    <a:pt x="749" y="95"/>
                    <a:pt x="749" y="95"/>
                    <a:pt x="749" y="95"/>
                  </a:cubicBezTo>
                  <a:cubicBezTo>
                    <a:pt x="766" y="0"/>
                    <a:pt x="766" y="0"/>
                    <a:pt x="766" y="0"/>
                  </a:cubicBezTo>
                  <a:cubicBezTo>
                    <a:pt x="17" y="0"/>
                    <a:pt x="17" y="0"/>
                    <a:pt x="17"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9">
              <a:extLst>
                <a:ext uri="{FF2B5EF4-FFF2-40B4-BE49-F238E27FC236}">
                  <a16:creationId xmlns:a16="http://schemas.microsoft.com/office/drawing/2014/main" id="{091020A4-5950-4580-AA88-5C6B5B42F483}"/>
                </a:ext>
              </a:extLst>
            </p:cNvPr>
            <p:cNvSpPr>
              <a:spLocks/>
            </p:cNvSpPr>
            <p:nvPr/>
          </p:nvSpPr>
          <p:spPr bwMode="auto">
            <a:xfrm>
              <a:off x="8479094" y="5708839"/>
              <a:ext cx="828004" cy="590719"/>
            </a:xfrm>
            <a:custGeom>
              <a:avLst/>
              <a:gdLst>
                <a:gd name="T0" fmla="*/ 519 w 857"/>
                <a:gd name="T1" fmla="*/ 0 h 613"/>
                <a:gd name="T2" fmla="*/ 482 w 857"/>
                <a:gd name="T3" fmla="*/ 206 h 613"/>
                <a:gd name="T4" fmla="*/ 427 w 857"/>
                <a:gd name="T5" fmla="*/ 521 h 613"/>
                <a:gd name="T6" fmla="*/ 380 w 857"/>
                <a:gd name="T7" fmla="*/ 561 h 613"/>
                <a:gd name="T8" fmla="*/ 339 w 857"/>
                <a:gd name="T9" fmla="*/ 560 h 613"/>
                <a:gd name="T10" fmla="*/ 438 w 857"/>
                <a:gd name="T11" fmla="*/ 0 h 613"/>
                <a:gd name="T12" fmla="*/ 108 w 857"/>
                <a:gd name="T13" fmla="*/ 0 h 613"/>
                <a:gd name="T14" fmla="*/ 0 w 857"/>
                <a:gd name="T15" fmla="*/ 613 h 613"/>
                <a:gd name="T16" fmla="*/ 749 w 857"/>
                <a:gd name="T17" fmla="*/ 613 h 613"/>
                <a:gd name="T18" fmla="*/ 820 w 857"/>
                <a:gd name="T19" fmla="*/ 206 h 613"/>
                <a:gd name="T20" fmla="*/ 857 w 857"/>
                <a:gd name="T21" fmla="*/ 0 h 613"/>
                <a:gd name="T22" fmla="*/ 519 w 857"/>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613">
                  <a:moveTo>
                    <a:pt x="519" y="0"/>
                  </a:moveTo>
                  <a:cubicBezTo>
                    <a:pt x="482" y="206"/>
                    <a:pt x="482" y="206"/>
                    <a:pt x="482" y="206"/>
                  </a:cubicBezTo>
                  <a:cubicBezTo>
                    <a:pt x="427" y="521"/>
                    <a:pt x="427" y="521"/>
                    <a:pt x="427" y="521"/>
                  </a:cubicBezTo>
                  <a:cubicBezTo>
                    <a:pt x="423" y="543"/>
                    <a:pt x="402" y="561"/>
                    <a:pt x="380" y="561"/>
                  </a:cubicBezTo>
                  <a:cubicBezTo>
                    <a:pt x="339" y="560"/>
                    <a:pt x="339" y="560"/>
                    <a:pt x="339" y="560"/>
                  </a:cubicBezTo>
                  <a:cubicBezTo>
                    <a:pt x="438" y="0"/>
                    <a:pt x="438" y="0"/>
                    <a:pt x="438" y="0"/>
                  </a:cubicBezTo>
                  <a:cubicBezTo>
                    <a:pt x="108" y="0"/>
                    <a:pt x="108" y="0"/>
                    <a:pt x="108" y="0"/>
                  </a:cubicBezTo>
                  <a:cubicBezTo>
                    <a:pt x="0" y="613"/>
                    <a:pt x="0" y="613"/>
                    <a:pt x="0" y="613"/>
                  </a:cubicBezTo>
                  <a:cubicBezTo>
                    <a:pt x="749" y="613"/>
                    <a:pt x="749" y="613"/>
                    <a:pt x="749" y="613"/>
                  </a:cubicBezTo>
                  <a:cubicBezTo>
                    <a:pt x="820" y="206"/>
                    <a:pt x="820" y="206"/>
                    <a:pt x="820" y="206"/>
                  </a:cubicBezTo>
                  <a:cubicBezTo>
                    <a:pt x="857" y="0"/>
                    <a:pt x="857" y="0"/>
                    <a:pt x="857" y="0"/>
                  </a:cubicBezTo>
                  <a:lnTo>
                    <a:pt x="5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0">
              <a:extLst>
                <a:ext uri="{FF2B5EF4-FFF2-40B4-BE49-F238E27FC236}">
                  <a16:creationId xmlns:a16="http://schemas.microsoft.com/office/drawing/2014/main" id="{43A67155-287E-4D67-A8D7-A4327EFFD0E8}"/>
                </a:ext>
              </a:extLst>
            </p:cNvPr>
            <p:cNvSpPr>
              <a:spLocks/>
            </p:cNvSpPr>
            <p:nvPr/>
          </p:nvSpPr>
          <p:spPr bwMode="auto">
            <a:xfrm>
              <a:off x="8449879" y="6329486"/>
              <a:ext cx="746771" cy="133963"/>
            </a:xfrm>
            <a:custGeom>
              <a:avLst/>
              <a:gdLst>
                <a:gd name="T0" fmla="*/ 0 w 1048"/>
                <a:gd name="T1" fmla="*/ 188 h 188"/>
                <a:gd name="T2" fmla="*/ 875 w 1048"/>
                <a:gd name="T3" fmla="*/ 188 h 188"/>
                <a:gd name="T4" fmla="*/ 1040 w 1048"/>
                <a:gd name="T5" fmla="*/ 50 h 188"/>
                <a:gd name="T6" fmla="*/ 1048 w 1048"/>
                <a:gd name="T7" fmla="*/ 0 h 188"/>
                <a:gd name="T8" fmla="*/ 34 w 1048"/>
                <a:gd name="T9" fmla="*/ 0 h 188"/>
                <a:gd name="T10" fmla="*/ 0 w 1048"/>
                <a:gd name="T11" fmla="*/ 188 h 188"/>
              </a:gdLst>
              <a:ahLst/>
              <a:cxnLst>
                <a:cxn ang="0">
                  <a:pos x="T0" y="T1"/>
                </a:cxn>
                <a:cxn ang="0">
                  <a:pos x="T2" y="T3"/>
                </a:cxn>
                <a:cxn ang="0">
                  <a:pos x="T4" y="T5"/>
                </a:cxn>
                <a:cxn ang="0">
                  <a:pos x="T6" y="T7"/>
                </a:cxn>
                <a:cxn ang="0">
                  <a:pos x="T8" y="T9"/>
                </a:cxn>
                <a:cxn ang="0">
                  <a:pos x="T10" y="T11"/>
                </a:cxn>
              </a:cxnLst>
              <a:rect l="0" t="0" r="r" b="b"/>
              <a:pathLst>
                <a:path w="1048" h="188">
                  <a:moveTo>
                    <a:pt x="0" y="188"/>
                  </a:moveTo>
                  <a:lnTo>
                    <a:pt x="875" y="188"/>
                  </a:lnTo>
                  <a:lnTo>
                    <a:pt x="1040" y="50"/>
                  </a:lnTo>
                  <a:lnTo>
                    <a:pt x="1048" y="0"/>
                  </a:lnTo>
                  <a:lnTo>
                    <a:pt x="34"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 name="Text Placeholder 4">
            <a:extLst>
              <a:ext uri="{FF2B5EF4-FFF2-40B4-BE49-F238E27FC236}">
                <a16:creationId xmlns:a16="http://schemas.microsoft.com/office/drawing/2014/main" id="{02BC4A20-93AE-4BAC-A671-9A756E6DED44}"/>
              </a:ext>
            </a:extLst>
          </p:cNvPr>
          <p:cNvSpPr>
            <a:spLocks noGrp="1"/>
          </p:cNvSpPr>
          <p:nvPr>
            <p:ph type="body" sz="quarter" idx="10"/>
          </p:nvPr>
        </p:nvSpPr>
        <p:spPr>
          <a:xfrm>
            <a:off x="5715000" y="1371600"/>
            <a:ext cx="6088063" cy="4646613"/>
          </a:xfrm>
        </p:spPr>
        <p:txBody>
          <a:bodyPr/>
          <a:lstStyle>
            <a:lvl1pPr marL="0" indent="0">
              <a:buNone/>
              <a:defRPr sz="36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1722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16DBC5-2635-486A-A409-50B4DDB944CE}"/>
              </a:ext>
            </a:extLst>
          </p:cNvPr>
          <p:cNvSpPr>
            <a:spLocks noGrp="1"/>
          </p:cNvSpPr>
          <p:nvPr>
            <p:ph type="title"/>
          </p:nvPr>
        </p:nvSpPr>
        <p:spPr/>
        <p:txBody>
          <a:bodyPr/>
          <a:lstStyle>
            <a:lvl1pPr>
              <a:defRPr/>
            </a:lvl1pPr>
          </a:lstStyle>
          <a:p>
            <a:r>
              <a:rPr lang="en-US" dirty="0"/>
              <a:t>Click to edit Master title style</a:t>
            </a:r>
          </a:p>
        </p:txBody>
      </p:sp>
      <p:sp>
        <p:nvSpPr>
          <p:cNvPr id="8" name="Text Placeholder 7">
            <a:extLst>
              <a:ext uri="{FF2B5EF4-FFF2-40B4-BE49-F238E27FC236}">
                <a16:creationId xmlns:a16="http://schemas.microsoft.com/office/drawing/2014/main" id="{9BAA0C05-4D85-4B02-A4E3-3E703F6233D7}"/>
              </a:ext>
            </a:extLst>
          </p:cNvPr>
          <p:cNvSpPr>
            <a:spLocks noGrp="1"/>
          </p:cNvSpPr>
          <p:nvPr>
            <p:ph type="body" sz="quarter" idx="10"/>
          </p:nvPr>
        </p:nvSpPr>
        <p:spPr>
          <a:xfrm>
            <a:off x="381000" y="1371600"/>
            <a:ext cx="11430000" cy="4610100"/>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009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BB03-1D69-4B69-96A3-515075AFC51A}"/>
              </a:ext>
            </a:extLst>
          </p:cNvPr>
          <p:cNvSpPr>
            <a:spLocks noGrp="1"/>
          </p:cNvSpPr>
          <p:nvPr>
            <p:ph type="title"/>
          </p:nvPr>
        </p:nvSpPr>
        <p:spPr/>
        <p:txBody>
          <a:bodyPr/>
          <a:lstStyle>
            <a:lvl1pPr>
              <a:defRPr/>
            </a:lvl1pPr>
          </a:lstStyle>
          <a:p>
            <a:r>
              <a:rPr lang="en-US" dirty="0"/>
              <a:t>Click to edit Master title style</a:t>
            </a:r>
          </a:p>
        </p:txBody>
      </p:sp>
      <p:sp>
        <p:nvSpPr>
          <p:cNvPr id="8" name="Text Placeholder 7">
            <a:extLst>
              <a:ext uri="{FF2B5EF4-FFF2-40B4-BE49-F238E27FC236}">
                <a16:creationId xmlns:a16="http://schemas.microsoft.com/office/drawing/2014/main" id="{00E1EB14-5011-4227-B345-4581B336AB15}"/>
              </a:ext>
            </a:extLst>
          </p:cNvPr>
          <p:cNvSpPr>
            <a:spLocks noGrp="1"/>
          </p:cNvSpPr>
          <p:nvPr>
            <p:ph type="body" sz="quarter" idx="10"/>
          </p:nvPr>
        </p:nvSpPr>
        <p:spPr>
          <a:xfrm>
            <a:off x="381000" y="1371600"/>
            <a:ext cx="5497513" cy="4610100"/>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85EC045-BA80-4DA3-8930-CAF178C120ED}"/>
              </a:ext>
            </a:extLst>
          </p:cNvPr>
          <p:cNvSpPr>
            <a:spLocks noGrp="1"/>
          </p:cNvSpPr>
          <p:nvPr>
            <p:ph type="body" sz="quarter" idx="11"/>
          </p:nvPr>
        </p:nvSpPr>
        <p:spPr>
          <a:xfrm>
            <a:off x="6313489" y="1371600"/>
            <a:ext cx="5497513" cy="4610100"/>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8464271"/>
      </p:ext>
    </p:extLst>
  </p:cSld>
  <p:clrMapOvr>
    <a:masterClrMapping/>
  </p:clrMapOvr>
  <p:extLst>
    <p:ext uri="{DCECCB84-F9BA-43D5-87BE-67443E8EF086}">
      <p15:sldGuideLst xmlns:p15="http://schemas.microsoft.com/office/powerpoint/2012/main">
        <p15:guide id="1" pos="3960">
          <p15:clr>
            <a:srgbClr val="FBAE40"/>
          </p15:clr>
        </p15:guide>
        <p15:guide id="2" pos="37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BB03-1D69-4B69-96A3-515075AFC51A}"/>
              </a:ext>
            </a:extLst>
          </p:cNvPr>
          <p:cNvSpPr>
            <a:spLocks noGrp="1"/>
          </p:cNvSpPr>
          <p:nvPr>
            <p:ph type="title"/>
          </p:nvPr>
        </p:nvSpPr>
        <p:spPr/>
        <p:txBody>
          <a:bodyPr/>
          <a:lstStyle>
            <a:lvl1pPr>
              <a:defRPr/>
            </a:lvl1pPr>
          </a:lstStyle>
          <a:p>
            <a:r>
              <a:rPr lang="en-US" dirty="0"/>
              <a:t>Click to edit Master title style</a:t>
            </a:r>
          </a:p>
        </p:txBody>
      </p:sp>
      <p:sp>
        <p:nvSpPr>
          <p:cNvPr id="8" name="Text Placeholder 7">
            <a:extLst>
              <a:ext uri="{FF2B5EF4-FFF2-40B4-BE49-F238E27FC236}">
                <a16:creationId xmlns:a16="http://schemas.microsoft.com/office/drawing/2014/main" id="{00E1EB14-5011-4227-B345-4581B336AB15}"/>
              </a:ext>
            </a:extLst>
          </p:cNvPr>
          <p:cNvSpPr>
            <a:spLocks noGrp="1"/>
          </p:cNvSpPr>
          <p:nvPr>
            <p:ph type="body" sz="quarter" idx="10"/>
          </p:nvPr>
        </p:nvSpPr>
        <p:spPr>
          <a:xfrm>
            <a:off x="381000" y="1371600"/>
            <a:ext cx="3616841" cy="4610100"/>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85EC045-BA80-4DA3-8930-CAF178C120ED}"/>
              </a:ext>
            </a:extLst>
          </p:cNvPr>
          <p:cNvSpPr>
            <a:spLocks noGrp="1"/>
          </p:cNvSpPr>
          <p:nvPr>
            <p:ph type="body" sz="quarter" idx="11"/>
          </p:nvPr>
        </p:nvSpPr>
        <p:spPr>
          <a:xfrm>
            <a:off x="4287580" y="1371600"/>
            <a:ext cx="3616841" cy="4610100"/>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7">
            <a:extLst>
              <a:ext uri="{FF2B5EF4-FFF2-40B4-BE49-F238E27FC236}">
                <a16:creationId xmlns:a16="http://schemas.microsoft.com/office/drawing/2014/main" id="{185F5CFC-B645-4E9B-A345-F61F32C9C3F6}"/>
              </a:ext>
            </a:extLst>
          </p:cNvPr>
          <p:cNvSpPr>
            <a:spLocks noGrp="1"/>
          </p:cNvSpPr>
          <p:nvPr>
            <p:ph type="body" sz="quarter" idx="12"/>
          </p:nvPr>
        </p:nvSpPr>
        <p:spPr>
          <a:xfrm>
            <a:off x="8194159" y="1371600"/>
            <a:ext cx="3616841" cy="4610100"/>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9573483"/>
      </p:ext>
    </p:extLst>
  </p:cSld>
  <p:clrMapOvr>
    <a:masterClrMapping/>
  </p:clrMapOvr>
  <p:extLst>
    <p:ext uri="{DCECCB84-F9BA-43D5-87BE-67443E8EF086}">
      <p15:sldGuideLst xmlns:p15="http://schemas.microsoft.com/office/powerpoint/2012/main">
        <p15:guide id="1" pos="2520">
          <p15:clr>
            <a:srgbClr val="FBAE40"/>
          </p15:clr>
        </p15:guide>
        <p15:guide id="2" pos="2688">
          <p15:clr>
            <a:srgbClr val="FBAE40"/>
          </p15:clr>
        </p15:guide>
        <p15:guide id="3" pos="4992">
          <p15:clr>
            <a:srgbClr val="FBAE40"/>
          </p15:clr>
        </p15:guide>
        <p15:guide id="4" pos="5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EDBF-9568-4FC6-950C-0A423C4156BA}"/>
              </a:ext>
            </a:extLst>
          </p:cNvPr>
          <p:cNvSpPr>
            <a:spLocks noGrp="1"/>
          </p:cNvSpPr>
          <p:nvPr>
            <p:ph type="title"/>
          </p:nvPr>
        </p:nvSpPr>
        <p:spPr/>
        <p:txBody>
          <a:bodyPr/>
          <a:lstStyle>
            <a:lvl1pPr>
              <a:defRPr/>
            </a:lvl1pPr>
          </a:lstStyle>
          <a:p>
            <a:r>
              <a:rPr lang="en-US" dirty="0"/>
              <a:t>Click to edit Master title style</a:t>
            </a:r>
          </a:p>
        </p:txBody>
      </p:sp>
      <p:sp>
        <p:nvSpPr>
          <p:cNvPr id="12" name="Text Placeholder 7">
            <a:extLst>
              <a:ext uri="{FF2B5EF4-FFF2-40B4-BE49-F238E27FC236}">
                <a16:creationId xmlns:a16="http://schemas.microsoft.com/office/drawing/2014/main" id="{7B2A1F38-DA94-464F-9252-94E976CBF93D}"/>
              </a:ext>
            </a:extLst>
          </p:cNvPr>
          <p:cNvSpPr>
            <a:spLocks noGrp="1"/>
          </p:cNvSpPr>
          <p:nvPr>
            <p:ph type="body" sz="quarter" idx="10"/>
          </p:nvPr>
        </p:nvSpPr>
        <p:spPr>
          <a:xfrm>
            <a:off x="381000" y="1371600"/>
            <a:ext cx="11430000" cy="4610100"/>
          </a:xfrm>
        </p:spPr>
        <p:txBody>
          <a:bodyPr/>
          <a:lstStyle>
            <a:lvl1pPr marL="0" indent="0">
              <a:buNone/>
              <a:defRPr b="1">
                <a:solidFill>
                  <a:schemeClr val="accent1"/>
                </a:solidFill>
              </a:defRPr>
            </a:lvl1pPr>
            <a:lvl2pPr marL="284163" indent="-284163">
              <a:buFont typeface="Arial" panose="020B0604020202020204" pitchFamily="34" charset="0"/>
              <a:buChar char="•"/>
              <a:defRPr/>
            </a:lvl2pPr>
            <a:lvl3pPr marL="627063" indent="-225425">
              <a:buFont typeface="Arial" panose="020B0604020202020204" pitchFamily="34" charset="0"/>
              <a:buChar char="̶"/>
              <a:defRPr/>
            </a:lvl3pPr>
            <a:lvl4pPr marL="862013" indent="-227013">
              <a:buFont typeface="Arial" panose="020B0604020202020204" pitchFamily="34" charset="0"/>
              <a:buChar char="•"/>
              <a:defRPr/>
            </a:lvl4pPr>
            <a:lvl5pPr marL="1147763" indent="-225425">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1948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Boxes Orang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EDBF-9568-4FC6-950C-0A423C4156BA}"/>
              </a:ext>
            </a:extLst>
          </p:cNvPr>
          <p:cNvSpPr>
            <a:spLocks noGrp="1"/>
          </p:cNvSpPr>
          <p:nvPr>
            <p:ph type="title"/>
          </p:nvPr>
        </p:nvSpPr>
        <p:spPr/>
        <p:txBody>
          <a:bodyPr/>
          <a:lstStyle>
            <a:lvl1pPr>
              <a:defRPr/>
            </a:lvl1pPr>
          </a:lstStyle>
          <a:p>
            <a:r>
              <a:rPr lang="en-US" dirty="0"/>
              <a:t>Click to edit Master title style</a:t>
            </a:r>
          </a:p>
        </p:txBody>
      </p:sp>
      <p:sp>
        <p:nvSpPr>
          <p:cNvPr id="12" name="Text Placeholder 7">
            <a:extLst>
              <a:ext uri="{FF2B5EF4-FFF2-40B4-BE49-F238E27FC236}">
                <a16:creationId xmlns:a16="http://schemas.microsoft.com/office/drawing/2014/main" id="{7B2A1F38-DA94-464F-9252-94E976CBF93D}"/>
              </a:ext>
            </a:extLst>
          </p:cNvPr>
          <p:cNvSpPr>
            <a:spLocks noGrp="1"/>
          </p:cNvSpPr>
          <p:nvPr>
            <p:ph type="body" sz="quarter" idx="10"/>
          </p:nvPr>
        </p:nvSpPr>
        <p:spPr>
          <a:xfrm>
            <a:off x="381000" y="1371600"/>
            <a:ext cx="5497513" cy="4610100"/>
          </a:xfrm>
        </p:spPr>
        <p:txBody>
          <a:bodyPr/>
          <a:lstStyle>
            <a:lvl1pPr marL="0" indent="0">
              <a:buNone/>
              <a:defRPr b="1">
                <a:solidFill>
                  <a:schemeClr val="accent1"/>
                </a:solidFill>
              </a:defRPr>
            </a:lvl1pPr>
            <a:lvl2pPr marL="284163" indent="-284163">
              <a:buFont typeface="Arial" panose="020B0604020202020204" pitchFamily="34" charset="0"/>
              <a:buChar char="•"/>
              <a:defRPr/>
            </a:lvl2pPr>
            <a:lvl3pPr marL="627063" indent="-225425">
              <a:buFont typeface="Arial" panose="020B0604020202020204" pitchFamily="34" charset="0"/>
              <a:buChar char="̶"/>
              <a:defRPr/>
            </a:lvl3pPr>
            <a:lvl4pPr marL="862013" indent="-227013">
              <a:buFont typeface="Arial" panose="020B0604020202020204" pitchFamily="34" charset="0"/>
              <a:buChar char="•"/>
              <a:defRPr/>
            </a:lvl4pPr>
            <a:lvl5pPr marL="1147763" indent="-225425">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7">
            <a:extLst>
              <a:ext uri="{FF2B5EF4-FFF2-40B4-BE49-F238E27FC236}">
                <a16:creationId xmlns:a16="http://schemas.microsoft.com/office/drawing/2014/main" id="{28988247-F769-43C4-8CF7-11CAAFE8C295}"/>
              </a:ext>
            </a:extLst>
          </p:cNvPr>
          <p:cNvSpPr>
            <a:spLocks noGrp="1"/>
          </p:cNvSpPr>
          <p:nvPr>
            <p:ph type="body" sz="quarter" idx="11"/>
          </p:nvPr>
        </p:nvSpPr>
        <p:spPr>
          <a:xfrm>
            <a:off x="6313489" y="1371600"/>
            <a:ext cx="5497513" cy="4610100"/>
          </a:xfrm>
        </p:spPr>
        <p:txBody>
          <a:bodyPr/>
          <a:lstStyle>
            <a:lvl1pPr marL="0" indent="0">
              <a:buNone/>
              <a:defRPr b="1">
                <a:solidFill>
                  <a:schemeClr val="accent1"/>
                </a:solidFill>
              </a:defRPr>
            </a:lvl1pPr>
            <a:lvl2pPr marL="284163" indent="-284163">
              <a:buFont typeface="Arial" panose="020B0604020202020204" pitchFamily="34" charset="0"/>
              <a:buChar char="•"/>
              <a:defRPr/>
            </a:lvl2pPr>
            <a:lvl3pPr marL="627063" indent="-225425">
              <a:buFont typeface="Arial" panose="020B0604020202020204" pitchFamily="34" charset="0"/>
              <a:buChar char="̶"/>
              <a:defRPr/>
            </a:lvl3pPr>
            <a:lvl4pPr marL="862013" indent="-227013">
              <a:buFont typeface="Arial" panose="020B0604020202020204" pitchFamily="34" charset="0"/>
              <a:buChar char="•"/>
              <a:defRPr/>
            </a:lvl4pPr>
            <a:lvl5pPr marL="1147763" indent="-225425">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102125"/>
      </p:ext>
    </p:extLst>
  </p:cSld>
  <p:clrMapOvr>
    <a:masterClrMapping/>
  </p:clrMapOvr>
  <p:extLst>
    <p:ext uri="{DCECCB84-F9BA-43D5-87BE-67443E8EF086}">
      <p15:sldGuideLst xmlns:p15="http://schemas.microsoft.com/office/powerpoint/2012/main">
        <p15:guide id="1" pos="3720">
          <p15:clr>
            <a:srgbClr val="FBAE40"/>
          </p15:clr>
        </p15:guide>
        <p15:guide id="2" pos="39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Boxes Orang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BB03-1D69-4B69-96A3-515075AFC51A}"/>
              </a:ext>
            </a:extLst>
          </p:cNvPr>
          <p:cNvSpPr>
            <a:spLocks noGrp="1"/>
          </p:cNvSpPr>
          <p:nvPr>
            <p:ph type="title"/>
          </p:nvPr>
        </p:nvSpPr>
        <p:spPr/>
        <p:txBody>
          <a:bodyPr/>
          <a:lstStyle>
            <a:lvl1pPr>
              <a:defRPr/>
            </a:lvl1pPr>
          </a:lstStyle>
          <a:p>
            <a:r>
              <a:rPr lang="en-US" dirty="0"/>
              <a:t>Click to edit Master title style</a:t>
            </a:r>
          </a:p>
        </p:txBody>
      </p:sp>
      <p:sp>
        <p:nvSpPr>
          <p:cNvPr id="8" name="Text Placeholder 7">
            <a:extLst>
              <a:ext uri="{FF2B5EF4-FFF2-40B4-BE49-F238E27FC236}">
                <a16:creationId xmlns:a16="http://schemas.microsoft.com/office/drawing/2014/main" id="{00E1EB14-5011-4227-B345-4581B336AB15}"/>
              </a:ext>
            </a:extLst>
          </p:cNvPr>
          <p:cNvSpPr>
            <a:spLocks noGrp="1"/>
          </p:cNvSpPr>
          <p:nvPr>
            <p:ph type="body" sz="quarter" idx="10"/>
          </p:nvPr>
        </p:nvSpPr>
        <p:spPr>
          <a:xfrm>
            <a:off x="381000" y="1371600"/>
            <a:ext cx="3616841" cy="4610100"/>
          </a:xfrm>
        </p:spPr>
        <p:txBody>
          <a:bodyPr>
            <a:normAutofit/>
          </a:bodyPr>
          <a:lstStyle>
            <a:lvl1pPr marL="0" indent="0">
              <a:buNone/>
              <a:defRPr sz="2400" b="1">
                <a:solidFill>
                  <a:schemeClr val="accent1"/>
                </a:solidFill>
              </a:defRPr>
            </a:lvl1pPr>
            <a:lvl2pPr marL="284163" indent="-284163">
              <a:buFont typeface="Arial" panose="020B0604020202020204" pitchFamily="34" charset="0"/>
              <a:buChar char="•"/>
              <a:defRPr sz="2000"/>
            </a:lvl2pPr>
            <a:lvl3pPr marL="627063" indent="-225425">
              <a:buFont typeface="Arial" panose="020B0604020202020204" pitchFamily="34" charset="0"/>
              <a:buChar char="̶"/>
              <a:defRPr sz="1800"/>
            </a:lvl3pPr>
            <a:lvl4pPr marL="862013" indent="-227013">
              <a:buFont typeface="Arial" panose="020B0604020202020204" pitchFamily="34" charset="0"/>
              <a:buChar char="•"/>
              <a:defRPr sz="1600"/>
            </a:lvl4pPr>
            <a:lvl5pPr marL="1147763" indent="-225425">
              <a:buFont typeface="Arial" panose="020B0604020202020204" pitchFamily="34" charset="0"/>
              <a:buChar cha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a:extLst>
              <a:ext uri="{FF2B5EF4-FFF2-40B4-BE49-F238E27FC236}">
                <a16:creationId xmlns:a16="http://schemas.microsoft.com/office/drawing/2014/main" id="{09A323CA-718F-4649-A820-FD5668FE302C}"/>
              </a:ext>
            </a:extLst>
          </p:cNvPr>
          <p:cNvSpPr>
            <a:spLocks noGrp="1"/>
          </p:cNvSpPr>
          <p:nvPr>
            <p:ph type="body" sz="quarter" idx="11"/>
          </p:nvPr>
        </p:nvSpPr>
        <p:spPr>
          <a:xfrm>
            <a:off x="4287580" y="1371600"/>
            <a:ext cx="3616841" cy="4610100"/>
          </a:xfrm>
        </p:spPr>
        <p:txBody>
          <a:bodyPr>
            <a:normAutofit/>
          </a:bodyPr>
          <a:lstStyle>
            <a:lvl1pPr marL="0" indent="0">
              <a:buNone/>
              <a:defRPr sz="2400" b="1">
                <a:solidFill>
                  <a:schemeClr val="accent1"/>
                </a:solidFill>
              </a:defRPr>
            </a:lvl1pPr>
            <a:lvl2pPr marL="284163" indent="-284163">
              <a:buFont typeface="Arial" panose="020B0604020202020204" pitchFamily="34" charset="0"/>
              <a:buChar char="•"/>
              <a:defRPr sz="2000"/>
            </a:lvl2pPr>
            <a:lvl3pPr marL="627063" indent="-225425">
              <a:buFont typeface="Arial" panose="020B0604020202020204" pitchFamily="34" charset="0"/>
              <a:buChar char="̶"/>
              <a:defRPr sz="1800"/>
            </a:lvl3pPr>
            <a:lvl4pPr marL="862013" indent="-227013">
              <a:buFont typeface="Arial" panose="020B0604020202020204" pitchFamily="34" charset="0"/>
              <a:buChar char="•"/>
              <a:defRPr sz="1600"/>
            </a:lvl4pPr>
            <a:lvl5pPr marL="1147763" indent="-225425">
              <a:buFont typeface="Arial" panose="020B0604020202020204" pitchFamily="34" charset="0"/>
              <a:buChar cha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a:extLst>
              <a:ext uri="{FF2B5EF4-FFF2-40B4-BE49-F238E27FC236}">
                <a16:creationId xmlns:a16="http://schemas.microsoft.com/office/drawing/2014/main" id="{ADC6910D-CC06-4084-9FAB-43811C12E94F}"/>
              </a:ext>
            </a:extLst>
          </p:cNvPr>
          <p:cNvSpPr>
            <a:spLocks noGrp="1"/>
          </p:cNvSpPr>
          <p:nvPr>
            <p:ph type="body" sz="quarter" idx="12"/>
          </p:nvPr>
        </p:nvSpPr>
        <p:spPr>
          <a:xfrm>
            <a:off x="8194159" y="1371600"/>
            <a:ext cx="3616841" cy="4610100"/>
          </a:xfrm>
        </p:spPr>
        <p:txBody>
          <a:bodyPr>
            <a:normAutofit/>
          </a:bodyPr>
          <a:lstStyle>
            <a:lvl1pPr marL="0" indent="0">
              <a:buNone/>
              <a:defRPr sz="2400" b="1">
                <a:solidFill>
                  <a:schemeClr val="accent1"/>
                </a:solidFill>
              </a:defRPr>
            </a:lvl1pPr>
            <a:lvl2pPr marL="284163" indent="-284163">
              <a:buFont typeface="Arial" panose="020B0604020202020204" pitchFamily="34" charset="0"/>
              <a:buChar char="•"/>
              <a:defRPr sz="2000"/>
            </a:lvl2pPr>
            <a:lvl3pPr marL="627063" indent="-225425">
              <a:buFont typeface="Arial" panose="020B0604020202020204" pitchFamily="34" charset="0"/>
              <a:buChar char="̶"/>
              <a:defRPr sz="1800"/>
            </a:lvl3pPr>
            <a:lvl4pPr marL="862013" indent="-227013">
              <a:buFont typeface="Arial" panose="020B0604020202020204" pitchFamily="34" charset="0"/>
              <a:buChar char="•"/>
              <a:defRPr sz="1600"/>
            </a:lvl4pPr>
            <a:lvl5pPr marL="1147763" indent="-225425">
              <a:buFont typeface="Arial" panose="020B0604020202020204" pitchFamily="34" charset="0"/>
              <a:buChar cha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3449459"/>
      </p:ext>
    </p:extLst>
  </p:cSld>
  <p:clrMapOvr>
    <a:masterClrMapping/>
  </p:clrMapOvr>
  <p:extLst>
    <p:ext uri="{DCECCB84-F9BA-43D5-87BE-67443E8EF086}">
      <p15:sldGuideLst xmlns:p15="http://schemas.microsoft.com/office/powerpoint/2012/main">
        <p15:guide id="1" pos="2520">
          <p15:clr>
            <a:srgbClr val="FBAE40"/>
          </p15:clr>
        </p15:guide>
        <p15:guide id="2" pos="2688">
          <p15:clr>
            <a:srgbClr val="FBAE40"/>
          </p15:clr>
        </p15:guide>
        <p15:guide id="3" pos="4992">
          <p15:clr>
            <a:srgbClr val="FBAE40"/>
          </p15:clr>
        </p15:guide>
        <p15:guide id="4" pos="5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943532-E98A-4E33-8F2B-6CBCDC98B106}"/>
              </a:ext>
            </a:extLst>
          </p:cNvPr>
          <p:cNvSpPr/>
          <p:nvPr userDrawn="1"/>
        </p:nvSpPr>
        <p:spPr>
          <a:xfrm>
            <a:off x="0" y="0"/>
            <a:ext cx="12192000" cy="6872068"/>
          </a:xfrm>
          <a:prstGeom prst="rect">
            <a:avLst/>
          </a:prstGeom>
          <a:gradFill flip="none" rotWithShape="1">
            <a:gsLst>
              <a:gs pos="0">
                <a:srgbClr val="E76D24"/>
              </a:gs>
              <a:gs pos="22000">
                <a:srgbClr val="F4952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2061D73-D4B6-4D30-BC61-86173077D098}"/>
              </a:ext>
            </a:extLst>
          </p:cNvPr>
          <p:cNvSpPr/>
          <p:nvPr userDrawn="1"/>
        </p:nvSpPr>
        <p:spPr>
          <a:xfrm>
            <a:off x="0" y="0"/>
            <a:ext cx="5183187" cy="6370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919787" y="781118"/>
            <a:ext cx="5535612" cy="4544946"/>
          </a:xfrm>
          <a:prstGeom prst="rect">
            <a:avLst/>
          </a:prstGeom>
        </p:spPr>
        <p:txBody>
          <a:bodyPr/>
          <a:lstStyle>
            <a:lvl1pPr marL="233363" indent="-233363">
              <a:lnSpc>
                <a:spcPct val="100000"/>
              </a:lnSpc>
              <a:buNone/>
              <a:defRPr sz="3200">
                <a:solidFill>
                  <a:schemeClr val="bg1"/>
                </a:solidFill>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p:txBody>
      </p:sp>
      <p:sp>
        <p:nvSpPr>
          <p:cNvPr id="2" name="Title 1">
            <a:extLst>
              <a:ext uri="{FF2B5EF4-FFF2-40B4-BE49-F238E27FC236}">
                <a16:creationId xmlns:a16="http://schemas.microsoft.com/office/drawing/2014/main" id="{C8EA5EAB-0C7B-4D50-8860-2D5D6245542D}"/>
              </a:ext>
            </a:extLst>
          </p:cNvPr>
          <p:cNvSpPr>
            <a:spLocks noGrp="1"/>
          </p:cNvSpPr>
          <p:nvPr>
            <p:ph type="title"/>
          </p:nvPr>
        </p:nvSpPr>
        <p:spPr>
          <a:xfrm>
            <a:off x="381000" y="406981"/>
            <a:ext cx="4476008" cy="820741"/>
          </a:xfrm>
        </p:spPr>
        <p:txBody>
          <a:bodyPr/>
          <a:lstStyle>
            <a:lvl1pPr>
              <a:defRPr>
                <a:latin typeface="Franklin Gothic Medium" panose="020B0603020102020204" pitchFamily="34" charset="0"/>
              </a:defRPr>
            </a:lvl1pPr>
          </a:lstStyle>
          <a:p>
            <a:r>
              <a:rPr lang="en-US" dirty="0"/>
              <a:t>Click to edit Master title style</a:t>
            </a:r>
          </a:p>
        </p:txBody>
      </p:sp>
      <p:sp>
        <p:nvSpPr>
          <p:cNvPr id="15" name="TextBox 14">
            <a:extLst>
              <a:ext uri="{FF2B5EF4-FFF2-40B4-BE49-F238E27FC236}">
                <a16:creationId xmlns:a16="http://schemas.microsoft.com/office/drawing/2014/main" id="{DB9976C1-79CA-488E-A466-2A2C59B7B4B4}"/>
              </a:ext>
            </a:extLst>
          </p:cNvPr>
          <p:cNvSpPr txBox="1"/>
          <p:nvPr userDrawn="1"/>
        </p:nvSpPr>
        <p:spPr>
          <a:xfrm>
            <a:off x="381000" y="6513521"/>
            <a:ext cx="765544" cy="215444"/>
          </a:xfrm>
          <a:prstGeom prst="rect">
            <a:avLst/>
          </a:prstGeom>
          <a:noFill/>
        </p:spPr>
        <p:txBody>
          <a:bodyPr wrap="square" lIns="0" tIns="0" rIns="0" bIns="0" rtlCol="0">
            <a:spAutoFit/>
          </a:bodyPr>
          <a:lstStyle/>
          <a:p>
            <a:fld id="{E7DB7DB4-9B6D-4D67-A7E3-5F9EA00B1CB9}" type="slidenum">
              <a:rPr lang="en-US" sz="1400" smtClean="0">
                <a:solidFill>
                  <a:schemeClr val="bg1"/>
                </a:solidFill>
                <a:latin typeface="Franklin Gothic Book" panose="020B0503020102020204" pitchFamily="34" charset="0"/>
                <a:ea typeface="Source Sans Pro" panose="020B0503030403020204" pitchFamily="34" charset="0"/>
              </a:rPr>
              <a:t>‹#›</a:t>
            </a:fld>
            <a:endParaRPr lang="en-US" sz="1400" dirty="0">
              <a:solidFill>
                <a:schemeClr val="bg1"/>
              </a:solidFill>
              <a:latin typeface="Franklin Gothic Book" panose="020B0503020102020204" pitchFamily="34" charset="0"/>
              <a:ea typeface="Source Sans Pro" panose="020B0503030403020204" pitchFamily="34" charset="0"/>
            </a:endParaRPr>
          </a:p>
        </p:txBody>
      </p:sp>
      <p:grpSp>
        <p:nvGrpSpPr>
          <p:cNvPr id="9" name="Group 8">
            <a:extLst>
              <a:ext uri="{FF2B5EF4-FFF2-40B4-BE49-F238E27FC236}">
                <a16:creationId xmlns:a16="http://schemas.microsoft.com/office/drawing/2014/main" id="{1F3BE8E8-A2B6-41AA-A733-1464B3704C5D}"/>
              </a:ext>
            </a:extLst>
          </p:cNvPr>
          <p:cNvGrpSpPr/>
          <p:nvPr userDrawn="1"/>
        </p:nvGrpSpPr>
        <p:grpSpPr>
          <a:xfrm>
            <a:off x="11018296" y="6482576"/>
            <a:ext cx="792704" cy="271858"/>
            <a:chOff x="6302199" y="5421675"/>
            <a:chExt cx="3037678" cy="1041774"/>
          </a:xfrm>
          <a:solidFill>
            <a:schemeClr val="bg1"/>
          </a:solidFill>
        </p:grpSpPr>
        <p:sp>
          <p:nvSpPr>
            <p:cNvPr id="11" name="Freeform 5">
              <a:extLst>
                <a:ext uri="{FF2B5EF4-FFF2-40B4-BE49-F238E27FC236}">
                  <a16:creationId xmlns:a16="http://schemas.microsoft.com/office/drawing/2014/main" id="{FE7F036E-7A94-4570-9FE2-D51F5BDC3DA2}"/>
                </a:ext>
              </a:extLst>
            </p:cNvPr>
            <p:cNvSpPr>
              <a:spLocks/>
            </p:cNvSpPr>
            <p:nvPr/>
          </p:nvSpPr>
          <p:spPr bwMode="auto">
            <a:xfrm>
              <a:off x="7914740" y="5421675"/>
              <a:ext cx="641311" cy="136101"/>
            </a:xfrm>
            <a:custGeom>
              <a:avLst/>
              <a:gdLst>
                <a:gd name="T0" fmla="*/ 34 w 900"/>
                <a:gd name="T1" fmla="*/ 0 h 191"/>
                <a:gd name="T2" fmla="*/ 0 w 900"/>
                <a:gd name="T3" fmla="*/ 191 h 191"/>
                <a:gd name="T4" fmla="*/ 4 w 900"/>
                <a:gd name="T5" fmla="*/ 191 h 191"/>
                <a:gd name="T6" fmla="*/ 891 w 900"/>
                <a:gd name="T7" fmla="*/ 191 h 191"/>
                <a:gd name="T8" fmla="*/ 900 w 900"/>
                <a:gd name="T9" fmla="*/ 138 h 191"/>
                <a:gd name="T10" fmla="*/ 787 w 900"/>
                <a:gd name="T11" fmla="*/ 0 h 191"/>
                <a:gd name="T12" fmla="*/ 34 w 900"/>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34" y="0"/>
                  </a:moveTo>
                  <a:lnTo>
                    <a:pt x="0" y="191"/>
                  </a:lnTo>
                  <a:lnTo>
                    <a:pt x="4" y="191"/>
                  </a:lnTo>
                  <a:lnTo>
                    <a:pt x="891" y="191"/>
                  </a:lnTo>
                  <a:lnTo>
                    <a:pt x="900" y="138"/>
                  </a:lnTo>
                  <a:lnTo>
                    <a:pt x="78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E62FE09C-4700-4F40-A5EA-6A7DC4347479}"/>
                </a:ext>
              </a:extLst>
            </p:cNvPr>
            <p:cNvSpPr>
              <a:spLocks/>
            </p:cNvSpPr>
            <p:nvPr/>
          </p:nvSpPr>
          <p:spPr bwMode="auto">
            <a:xfrm>
              <a:off x="7893363" y="5586990"/>
              <a:ext cx="651287" cy="91922"/>
            </a:xfrm>
            <a:custGeom>
              <a:avLst/>
              <a:gdLst>
                <a:gd name="T0" fmla="*/ 17 w 674"/>
                <a:gd name="T1" fmla="*/ 0 h 95"/>
                <a:gd name="T2" fmla="*/ 0 w 674"/>
                <a:gd name="T3" fmla="*/ 95 h 95"/>
                <a:gd name="T4" fmla="*/ 2 w 674"/>
                <a:gd name="T5" fmla="*/ 95 h 95"/>
                <a:gd name="T6" fmla="*/ 297 w 674"/>
                <a:gd name="T7" fmla="*/ 95 h 95"/>
                <a:gd name="T8" fmla="*/ 305 w 674"/>
                <a:gd name="T9" fmla="*/ 50 h 95"/>
                <a:gd name="T10" fmla="*/ 347 w 674"/>
                <a:gd name="T11" fmla="*/ 50 h 95"/>
                <a:gd name="T12" fmla="*/ 375 w 674"/>
                <a:gd name="T13" fmla="*/ 87 h 95"/>
                <a:gd name="T14" fmla="*/ 373 w 674"/>
                <a:gd name="T15" fmla="*/ 95 h 95"/>
                <a:gd name="T16" fmla="*/ 657 w 674"/>
                <a:gd name="T17" fmla="*/ 95 h 95"/>
                <a:gd name="T18" fmla="*/ 674 w 674"/>
                <a:gd name="T19" fmla="*/ 0 h 95"/>
                <a:gd name="T20" fmla="*/ 19 w 674"/>
                <a:gd name="T21" fmla="*/ 0 h 95"/>
                <a:gd name="T22" fmla="*/ 17 w 67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4" h="95">
                  <a:moveTo>
                    <a:pt x="17" y="0"/>
                  </a:moveTo>
                  <a:cubicBezTo>
                    <a:pt x="0" y="95"/>
                    <a:pt x="0" y="95"/>
                    <a:pt x="0" y="95"/>
                  </a:cubicBezTo>
                  <a:cubicBezTo>
                    <a:pt x="2" y="95"/>
                    <a:pt x="2" y="95"/>
                    <a:pt x="2" y="95"/>
                  </a:cubicBezTo>
                  <a:cubicBezTo>
                    <a:pt x="297" y="95"/>
                    <a:pt x="297" y="95"/>
                    <a:pt x="297" y="95"/>
                  </a:cubicBezTo>
                  <a:cubicBezTo>
                    <a:pt x="305" y="50"/>
                    <a:pt x="305" y="50"/>
                    <a:pt x="305" y="50"/>
                  </a:cubicBezTo>
                  <a:cubicBezTo>
                    <a:pt x="347" y="50"/>
                    <a:pt x="347" y="50"/>
                    <a:pt x="347" y="50"/>
                  </a:cubicBezTo>
                  <a:cubicBezTo>
                    <a:pt x="371" y="50"/>
                    <a:pt x="378" y="68"/>
                    <a:pt x="375" y="87"/>
                  </a:cubicBezTo>
                  <a:cubicBezTo>
                    <a:pt x="373" y="95"/>
                    <a:pt x="373" y="95"/>
                    <a:pt x="373" y="95"/>
                  </a:cubicBezTo>
                  <a:cubicBezTo>
                    <a:pt x="657" y="95"/>
                    <a:pt x="657" y="95"/>
                    <a:pt x="657" y="95"/>
                  </a:cubicBezTo>
                  <a:cubicBezTo>
                    <a:pt x="674" y="0"/>
                    <a:pt x="674" y="0"/>
                    <a:pt x="674" y="0"/>
                  </a:cubicBezTo>
                  <a:cubicBezTo>
                    <a:pt x="19" y="0"/>
                    <a:pt x="19" y="0"/>
                    <a:pt x="19"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F1D9D9B9-30EF-47E3-AE74-295467171C36}"/>
                </a:ext>
              </a:extLst>
            </p:cNvPr>
            <p:cNvSpPr>
              <a:spLocks/>
            </p:cNvSpPr>
            <p:nvPr/>
          </p:nvSpPr>
          <p:spPr bwMode="auto">
            <a:xfrm>
              <a:off x="7783628" y="5708839"/>
              <a:ext cx="739646" cy="590719"/>
            </a:xfrm>
            <a:custGeom>
              <a:avLst/>
              <a:gdLst>
                <a:gd name="T0" fmla="*/ 482 w 766"/>
                <a:gd name="T1" fmla="*/ 0 h 613"/>
                <a:gd name="T2" fmla="*/ 439 w 766"/>
                <a:gd name="T3" fmla="*/ 244 h 613"/>
                <a:gd name="T4" fmla="*/ 403 w 766"/>
                <a:gd name="T5" fmla="*/ 283 h 613"/>
                <a:gd name="T6" fmla="*/ 356 w 766"/>
                <a:gd name="T7" fmla="*/ 284 h 613"/>
                <a:gd name="T8" fmla="*/ 395 w 766"/>
                <a:gd name="T9" fmla="*/ 60 h 613"/>
                <a:gd name="T10" fmla="*/ 406 w 766"/>
                <a:gd name="T11" fmla="*/ 0 h 613"/>
                <a:gd name="T12" fmla="*/ 111 w 766"/>
                <a:gd name="T13" fmla="*/ 0 h 613"/>
                <a:gd name="T14" fmla="*/ 108 w 766"/>
                <a:gd name="T15" fmla="*/ 0 h 613"/>
                <a:gd name="T16" fmla="*/ 97 w 766"/>
                <a:gd name="T17" fmla="*/ 62 h 613"/>
                <a:gd name="T18" fmla="*/ 0 w 766"/>
                <a:gd name="T19" fmla="*/ 613 h 613"/>
                <a:gd name="T20" fmla="*/ 3 w 766"/>
                <a:gd name="T21" fmla="*/ 613 h 613"/>
                <a:gd name="T22" fmla="*/ 298 w 766"/>
                <a:gd name="T23" fmla="*/ 613 h 613"/>
                <a:gd name="T24" fmla="*/ 316 w 766"/>
                <a:gd name="T25" fmla="*/ 508 h 613"/>
                <a:gd name="T26" fmla="*/ 574 w 766"/>
                <a:gd name="T27" fmla="*/ 508 h 613"/>
                <a:gd name="T28" fmla="*/ 694 w 766"/>
                <a:gd name="T29" fmla="*/ 405 h 613"/>
                <a:gd name="T30" fmla="*/ 766 w 766"/>
                <a:gd name="T31" fmla="*/ 0 h 613"/>
                <a:gd name="T32" fmla="*/ 482 w 766"/>
                <a:gd name="T3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6" h="613">
                  <a:moveTo>
                    <a:pt x="482" y="0"/>
                  </a:moveTo>
                  <a:cubicBezTo>
                    <a:pt x="439" y="244"/>
                    <a:pt x="439" y="244"/>
                    <a:pt x="439" y="244"/>
                  </a:cubicBezTo>
                  <a:cubicBezTo>
                    <a:pt x="434" y="269"/>
                    <a:pt x="419" y="283"/>
                    <a:pt x="403" y="283"/>
                  </a:cubicBezTo>
                  <a:cubicBezTo>
                    <a:pt x="388" y="283"/>
                    <a:pt x="356" y="284"/>
                    <a:pt x="356" y="284"/>
                  </a:cubicBezTo>
                  <a:cubicBezTo>
                    <a:pt x="395" y="60"/>
                    <a:pt x="395" y="60"/>
                    <a:pt x="395" y="60"/>
                  </a:cubicBezTo>
                  <a:cubicBezTo>
                    <a:pt x="406" y="0"/>
                    <a:pt x="406" y="0"/>
                    <a:pt x="406" y="0"/>
                  </a:cubicBezTo>
                  <a:cubicBezTo>
                    <a:pt x="111" y="0"/>
                    <a:pt x="111" y="0"/>
                    <a:pt x="111" y="0"/>
                  </a:cubicBezTo>
                  <a:cubicBezTo>
                    <a:pt x="108" y="0"/>
                    <a:pt x="108" y="0"/>
                    <a:pt x="108" y="0"/>
                  </a:cubicBezTo>
                  <a:cubicBezTo>
                    <a:pt x="97" y="62"/>
                    <a:pt x="97" y="62"/>
                    <a:pt x="97" y="62"/>
                  </a:cubicBezTo>
                  <a:cubicBezTo>
                    <a:pt x="0" y="613"/>
                    <a:pt x="0" y="613"/>
                    <a:pt x="0" y="613"/>
                  </a:cubicBezTo>
                  <a:cubicBezTo>
                    <a:pt x="3" y="613"/>
                    <a:pt x="3" y="613"/>
                    <a:pt x="3" y="613"/>
                  </a:cubicBezTo>
                  <a:cubicBezTo>
                    <a:pt x="298" y="613"/>
                    <a:pt x="298" y="613"/>
                    <a:pt x="298" y="613"/>
                  </a:cubicBezTo>
                  <a:cubicBezTo>
                    <a:pt x="316" y="508"/>
                    <a:pt x="316" y="508"/>
                    <a:pt x="316" y="508"/>
                  </a:cubicBezTo>
                  <a:cubicBezTo>
                    <a:pt x="574" y="508"/>
                    <a:pt x="574" y="508"/>
                    <a:pt x="574" y="508"/>
                  </a:cubicBezTo>
                  <a:cubicBezTo>
                    <a:pt x="694" y="405"/>
                    <a:pt x="694" y="405"/>
                    <a:pt x="694" y="405"/>
                  </a:cubicBezTo>
                  <a:cubicBezTo>
                    <a:pt x="766" y="0"/>
                    <a:pt x="766" y="0"/>
                    <a:pt x="766" y="0"/>
                  </a:cubicBezTo>
                  <a:lnTo>
                    <a:pt x="4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8">
              <a:extLst>
                <a:ext uri="{FF2B5EF4-FFF2-40B4-BE49-F238E27FC236}">
                  <a16:creationId xmlns:a16="http://schemas.microsoft.com/office/drawing/2014/main" id="{2805D549-EF81-4933-8559-1F6C81E1AB6D}"/>
                </a:ext>
              </a:extLst>
            </p:cNvPr>
            <p:cNvSpPr>
              <a:spLocks/>
            </p:cNvSpPr>
            <p:nvPr/>
          </p:nvSpPr>
          <p:spPr bwMode="auto">
            <a:xfrm>
              <a:off x="7754413" y="6329486"/>
              <a:ext cx="311392" cy="133963"/>
            </a:xfrm>
            <a:custGeom>
              <a:avLst/>
              <a:gdLst>
                <a:gd name="T0" fmla="*/ 34 w 437"/>
                <a:gd name="T1" fmla="*/ 0 h 188"/>
                <a:gd name="T2" fmla="*/ 0 w 437"/>
                <a:gd name="T3" fmla="*/ 188 h 188"/>
                <a:gd name="T4" fmla="*/ 404 w 437"/>
                <a:gd name="T5" fmla="*/ 188 h 188"/>
                <a:gd name="T6" fmla="*/ 437 w 437"/>
                <a:gd name="T7" fmla="*/ 0 h 188"/>
                <a:gd name="T8" fmla="*/ 37 w 437"/>
                <a:gd name="T9" fmla="*/ 0 h 188"/>
                <a:gd name="T10" fmla="*/ 34 w 437"/>
                <a:gd name="T11" fmla="*/ 0 h 188"/>
              </a:gdLst>
              <a:ahLst/>
              <a:cxnLst>
                <a:cxn ang="0">
                  <a:pos x="T0" y="T1"/>
                </a:cxn>
                <a:cxn ang="0">
                  <a:pos x="T2" y="T3"/>
                </a:cxn>
                <a:cxn ang="0">
                  <a:pos x="T4" y="T5"/>
                </a:cxn>
                <a:cxn ang="0">
                  <a:pos x="T6" y="T7"/>
                </a:cxn>
                <a:cxn ang="0">
                  <a:pos x="T8" y="T9"/>
                </a:cxn>
                <a:cxn ang="0">
                  <a:pos x="T10" y="T11"/>
                </a:cxn>
              </a:cxnLst>
              <a:rect l="0" t="0" r="r" b="b"/>
              <a:pathLst>
                <a:path w="437" h="188">
                  <a:moveTo>
                    <a:pt x="34" y="0"/>
                  </a:moveTo>
                  <a:lnTo>
                    <a:pt x="0" y="188"/>
                  </a:lnTo>
                  <a:lnTo>
                    <a:pt x="404" y="188"/>
                  </a:lnTo>
                  <a:lnTo>
                    <a:pt x="437" y="0"/>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9">
              <a:extLst>
                <a:ext uri="{FF2B5EF4-FFF2-40B4-BE49-F238E27FC236}">
                  <a16:creationId xmlns:a16="http://schemas.microsoft.com/office/drawing/2014/main" id="{CDE805C2-4904-4848-A226-A14CFD5653F7}"/>
                </a:ext>
              </a:extLst>
            </p:cNvPr>
            <p:cNvSpPr>
              <a:spLocks/>
            </p:cNvSpPr>
            <p:nvPr/>
          </p:nvSpPr>
          <p:spPr bwMode="auto">
            <a:xfrm>
              <a:off x="7227825" y="5421675"/>
              <a:ext cx="641311" cy="136101"/>
            </a:xfrm>
            <a:custGeom>
              <a:avLst/>
              <a:gdLst>
                <a:gd name="T0" fmla="*/ 877 w 900"/>
                <a:gd name="T1" fmla="*/ 191 h 191"/>
                <a:gd name="T2" fmla="*/ 891 w 900"/>
                <a:gd name="T3" fmla="*/ 191 h 191"/>
                <a:gd name="T4" fmla="*/ 900 w 900"/>
                <a:gd name="T5" fmla="*/ 138 h 191"/>
                <a:gd name="T6" fmla="*/ 785 w 900"/>
                <a:gd name="T7" fmla="*/ 0 h 191"/>
                <a:gd name="T8" fmla="*/ 33 w 900"/>
                <a:gd name="T9" fmla="*/ 0 h 191"/>
                <a:gd name="T10" fmla="*/ 0 w 900"/>
                <a:gd name="T11" fmla="*/ 191 h 191"/>
                <a:gd name="T12" fmla="*/ 877 w 900"/>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877" y="191"/>
                  </a:moveTo>
                  <a:lnTo>
                    <a:pt x="891" y="191"/>
                  </a:lnTo>
                  <a:lnTo>
                    <a:pt x="900" y="138"/>
                  </a:lnTo>
                  <a:lnTo>
                    <a:pt x="785" y="0"/>
                  </a:lnTo>
                  <a:lnTo>
                    <a:pt x="33" y="0"/>
                  </a:lnTo>
                  <a:lnTo>
                    <a:pt x="0" y="191"/>
                  </a:lnTo>
                  <a:lnTo>
                    <a:pt x="87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B8E0F194-746E-463D-8192-CCA6488A1B65}"/>
                </a:ext>
              </a:extLst>
            </p:cNvPr>
            <p:cNvSpPr>
              <a:spLocks/>
            </p:cNvSpPr>
            <p:nvPr/>
          </p:nvSpPr>
          <p:spPr bwMode="auto">
            <a:xfrm>
              <a:off x="7205735" y="5586990"/>
              <a:ext cx="652000" cy="91922"/>
            </a:xfrm>
            <a:custGeom>
              <a:avLst/>
              <a:gdLst>
                <a:gd name="T0" fmla="*/ 17 w 675"/>
                <a:gd name="T1" fmla="*/ 0 h 95"/>
                <a:gd name="T2" fmla="*/ 0 w 675"/>
                <a:gd name="T3" fmla="*/ 95 h 95"/>
                <a:gd name="T4" fmla="*/ 298 w 675"/>
                <a:gd name="T5" fmla="*/ 95 h 95"/>
                <a:gd name="T6" fmla="*/ 306 w 675"/>
                <a:gd name="T7" fmla="*/ 50 h 95"/>
                <a:gd name="T8" fmla="*/ 347 w 675"/>
                <a:gd name="T9" fmla="*/ 50 h 95"/>
                <a:gd name="T10" fmla="*/ 375 w 675"/>
                <a:gd name="T11" fmla="*/ 87 h 95"/>
                <a:gd name="T12" fmla="*/ 374 w 675"/>
                <a:gd name="T13" fmla="*/ 95 h 95"/>
                <a:gd name="T14" fmla="*/ 648 w 675"/>
                <a:gd name="T15" fmla="*/ 95 h 95"/>
                <a:gd name="T16" fmla="*/ 658 w 675"/>
                <a:gd name="T17" fmla="*/ 95 h 95"/>
                <a:gd name="T18" fmla="*/ 675 w 675"/>
                <a:gd name="T19" fmla="*/ 0 h 95"/>
                <a:gd name="T20" fmla="*/ 665 w 675"/>
                <a:gd name="T21" fmla="*/ 0 h 95"/>
                <a:gd name="T22" fmla="*/ 17 w 675"/>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5">
                  <a:moveTo>
                    <a:pt x="17" y="0"/>
                  </a:moveTo>
                  <a:cubicBezTo>
                    <a:pt x="0" y="95"/>
                    <a:pt x="0" y="95"/>
                    <a:pt x="0" y="95"/>
                  </a:cubicBezTo>
                  <a:cubicBezTo>
                    <a:pt x="298" y="95"/>
                    <a:pt x="298" y="95"/>
                    <a:pt x="298" y="95"/>
                  </a:cubicBezTo>
                  <a:cubicBezTo>
                    <a:pt x="306" y="50"/>
                    <a:pt x="306" y="50"/>
                    <a:pt x="306" y="50"/>
                  </a:cubicBezTo>
                  <a:cubicBezTo>
                    <a:pt x="347" y="50"/>
                    <a:pt x="347" y="50"/>
                    <a:pt x="347" y="50"/>
                  </a:cubicBezTo>
                  <a:cubicBezTo>
                    <a:pt x="372" y="50"/>
                    <a:pt x="379" y="68"/>
                    <a:pt x="375" y="87"/>
                  </a:cubicBezTo>
                  <a:cubicBezTo>
                    <a:pt x="374" y="95"/>
                    <a:pt x="374" y="95"/>
                    <a:pt x="374" y="95"/>
                  </a:cubicBezTo>
                  <a:cubicBezTo>
                    <a:pt x="648" y="95"/>
                    <a:pt x="648" y="95"/>
                    <a:pt x="648" y="95"/>
                  </a:cubicBezTo>
                  <a:cubicBezTo>
                    <a:pt x="658" y="95"/>
                    <a:pt x="658" y="95"/>
                    <a:pt x="658" y="95"/>
                  </a:cubicBezTo>
                  <a:cubicBezTo>
                    <a:pt x="675" y="0"/>
                    <a:pt x="675" y="0"/>
                    <a:pt x="675" y="0"/>
                  </a:cubicBezTo>
                  <a:cubicBezTo>
                    <a:pt x="665" y="0"/>
                    <a:pt x="665" y="0"/>
                    <a:pt x="665"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41280314-48CE-4CDB-BD6C-5D4F051A1F2E}"/>
                </a:ext>
              </a:extLst>
            </p:cNvPr>
            <p:cNvSpPr>
              <a:spLocks/>
            </p:cNvSpPr>
            <p:nvPr/>
          </p:nvSpPr>
          <p:spPr bwMode="auto">
            <a:xfrm>
              <a:off x="7096712" y="5708839"/>
              <a:ext cx="738933" cy="590719"/>
            </a:xfrm>
            <a:custGeom>
              <a:avLst/>
              <a:gdLst>
                <a:gd name="T0" fmla="*/ 755 w 765"/>
                <a:gd name="T1" fmla="*/ 0 h 613"/>
                <a:gd name="T2" fmla="*/ 481 w 765"/>
                <a:gd name="T3" fmla="*/ 0 h 613"/>
                <a:gd name="T4" fmla="*/ 438 w 765"/>
                <a:gd name="T5" fmla="*/ 244 h 613"/>
                <a:gd name="T6" fmla="*/ 403 w 765"/>
                <a:gd name="T7" fmla="*/ 283 h 613"/>
                <a:gd name="T8" fmla="*/ 355 w 765"/>
                <a:gd name="T9" fmla="*/ 284 h 613"/>
                <a:gd name="T10" fmla="*/ 395 w 765"/>
                <a:gd name="T11" fmla="*/ 60 h 613"/>
                <a:gd name="T12" fmla="*/ 405 w 765"/>
                <a:gd name="T13" fmla="*/ 0 h 613"/>
                <a:gd name="T14" fmla="*/ 108 w 765"/>
                <a:gd name="T15" fmla="*/ 0 h 613"/>
                <a:gd name="T16" fmla="*/ 97 w 765"/>
                <a:gd name="T17" fmla="*/ 62 h 613"/>
                <a:gd name="T18" fmla="*/ 0 w 765"/>
                <a:gd name="T19" fmla="*/ 613 h 613"/>
                <a:gd name="T20" fmla="*/ 297 w 765"/>
                <a:gd name="T21" fmla="*/ 613 h 613"/>
                <a:gd name="T22" fmla="*/ 316 w 765"/>
                <a:gd name="T23" fmla="*/ 508 h 613"/>
                <a:gd name="T24" fmla="*/ 573 w 765"/>
                <a:gd name="T25" fmla="*/ 508 h 613"/>
                <a:gd name="T26" fmla="*/ 694 w 765"/>
                <a:gd name="T27" fmla="*/ 405 h 613"/>
                <a:gd name="T28" fmla="*/ 765 w 765"/>
                <a:gd name="T29" fmla="*/ 0 h 613"/>
                <a:gd name="T30" fmla="*/ 755 w 765"/>
                <a:gd name="T31"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613">
                  <a:moveTo>
                    <a:pt x="755" y="0"/>
                  </a:moveTo>
                  <a:cubicBezTo>
                    <a:pt x="481" y="0"/>
                    <a:pt x="481" y="0"/>
                    <a:pt x="481" y="0"/>
                  </a:cubicBezTo>
                  <a:cubicBezTo>
                    <a:pt x="438" y="244"/>
                    <a:pt x="438" y="244"/>
                    <a:pt x="438" y="244"/>
                  </a:cubicBezTo>
                  <a:cubicBezTo>
                    <a:pt x="434" y="269"/>
                    <a:pt x="418" y="283"/>
                    <a:pt x="403" y="283"/>
                  </a:cubicBezTo>
                  <a:cubicBezTo>
                    <a:pt x="387" y="283"/>
                    <a:pt x="355" y="284"/>
                    <a:pt x="355" y="284"/>
                  </a:cubicBezTo>
                  <a:cubicBezTo>
                    <a:pt x="395" y="60"/>
                    <a:pt x="395" y="60"/>
                    <a:pt x="395" y="60"/>
                  </a:cubicBezTo>
                  <a:cubicBezTo>
                    <a:pt x="405" y="0"/>
                    <a:pt x="405" y="0"/>
                    <a:pt x="405" y="0"/>
                  </a:cubicBezTo>
                  <a:cubicBezTo>
                    <a:pt x="108" y="0"/>
                    <a:pt x="108" y="0"/>
                    <a:pt x="108" y="0"/>
                  </a:cubicBezTo>
                  <a:cubicBezTo>
                    <a:pt x="97" y="62"/>
                    <a:pt x="97" y="62"/>
                    <a:pt x="97" y="62"/>
                  </a:cubicBezTo>
                  <a:cubicBezTo>
                    <a:pt x="0" y="613"/>
                    <a:pt x="0" y="613"/>
                    <a:pt x="0" y="613"/>
                  </a:cubicBezTo>
                  <a:cubicBezTo>
                    <a:pt x="297" y="613"/>
                    <a:pt x="297" y="613"/>
                    <a:pt x="297" y="613"/>
                  </a:cubicBezTo>
                  <a:cubicBezTo>
                    <a:pt x="316" y="508"/>
                    <a:pt x="316" y="508"/>
                    <a:pt x="316" y="508"/>
                  </a:cubicBezTo>
                  <a:cubicBezTo>
                    <a:pt x="573" y="508"/>
                    <a:pt x="573" y="508"/>
                    <a:pt x="573" y="508"/>
                  </a:cubicBezTo>
                  <a:cubicBezTo>
                    <a:pt x="694" y="405"/>
                    <a:pt x="694" y="405"/>
                    <a:pt x="694" y="405"/>
                  </a:cubicBezTo>
                  <a:cubicBezTo>
                    <a:pt x="765" y="0"/>
                    <a:pt x="765" y="0"/>
                    <a:pt x="765" y="0"/>
                  </a:cubicBezTo>
                  <a:lnTo>
                    <a:pt x="7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FD4EE18C-9921-43AB-8F8A-88DD9AAAAD10}"/>
                </a:ext>
              </a:extLst>
            </p:cNvPr>
            <p:cNvSpPr>
              <a:spLocks/>
            </p:cNvSpPr>
            <p:nvPr/>
          </p:nvSpPr>
          <p:spPr bwMode="auto">
            <a:xfrm>
              <a:off x="7067497" y="6329486"/>
              <a:ext cx="311392" cy="133963"/>
            </a:xfrm>
            <a:custGeom>
              <a:avLst/>
              <a:gdLst>
                <a:gd name="T0" fmla="*/ 0 w 437"/>
                <a:gd name="T1" fmla="*/ 188 h 188"/>
                <a:gd name="T2" fmla="*/ 403 w 437"/>
                <a:gd name="T3" fmla="*/ 188 h 188"/>
                <a:gd name="T4" fmla="*/ 437 w 437"/>
                <a:gd name="T5" fmla="*/ 0 h 188"/>
                <a:gd name="T6" fmla="*/ 33 w 437"/>
                <a:gd name="T7" fmla="*/ 0 h 188"/>
                <a:gd name="T8" fmla="*/ 0 w 437"/>
                <a:gd name="T9" fmla="*/ 188 h 188"/>
              </a:gdLst>
              <a:ahLst/>
              <a:cxnLst>
                <a:cxn ang="0">
                  <a:pos x="T0" y="T1"/>
                </a:cxn>
                <a:cxn ang="0">
                  <a:pos x="T2" y="T3"/>
                </a:cxn>
                <a:cxn ang="0">
                  <a:pos x="T4" y="T5"/>
                </a:cxn>
                <a:cxn ang="0">
                  <a:pos x="T6" y="T7"/>
                </a:cxn>
                <a:cxn ang="0">
                  <a:pos x="T8" y="T9"/>
                </a:cxn>
              </a:cxnLst>
              <a:rect l="0" t="0" r="r" b="b"/>
              <a:pathLst>
                <a:path w="437" h="188">
                  <a:moveTo>
                    <a:pt x="0" y="188"/>
                  </a:moveTo>
                  <a:lnTo>
                    <a:pt x="403" y="188"/>
                  </a:lnTo>
                  <a:lnTo>
                    <a:pt x="437" y="0"/>
                  </a:lnTo>
                  <a:lnTo>
                    <a:pt x="33"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9B3226B6-B2FD-4BCC-8E34-AD181169D9C2}"/>
                </a:ext>
              </a:extLst>
            </p:cNvPr>
            <p:cNvSpPr>
              <a:spLocks/>
            </p:cNvSpPr>
            <p:nvPr/>
          </p:nvSpPr>
          <p:spPr bwMode="auto">
            <a:xfrm>
              <a:off x="6444713" y="5421675"/>
              <a:ext cx="731808" cy="136101"/>
            </a:xfrm>
            <a:custGeom>
              <a:avLst/>
              <a:gdLst>
                <a:gd name="T0" fmla="*/ 1027 w 1027"/>
                <a:gd name="T1" fmla="*/ 138 h 191"/>
                <a:gd name="T2" fmla="*/ 911 w 1027"/>
                <a:gd name="T3" fmla="*/ 0 h 191"/>
                <a:gd name="T4" fmla="*/ 175 w 1027"/>
                <a:gd name="T5" fmla="*/ 0 h 191"/>
                <a:gd name="T6" fmla="*/ 8 w 1027"/>
                <a:gd name="T7" fmla="*/ 141 h 191"/>
                <a:gd name="T8" fmla="*/ 0 w 1027"/>
                <a:gd name="T9" fmla="*/ 191 h 191"/>
                <a:gd name="T10" fmla="*/ 1018 w 1027"/>
                <a:gd name="T11" fmla="*/ 191 h 191"/>
                <a:gd name="T12" fmla="*/ 1027 w 1027"/>
                <a:gd name="T13" fmla="*/ 138 h 191"/>
              </a:gdLst>
              <a:ahLst/>
              <a:cxnLst>
                <a:cxn ang="0">
                  <a:pos x="T0" y="T1"/>
                </a:cxn>
                <a:cxn ang="0">
                  <a:pos x="T2" y="T3"/>
                </a:cxn>
                <a:cxn ang="0">
                  <a:pos x="T4" y="T5"/>
                </a:cxn>
                <a:cxn ang="0">
                  <a:pos x="T6" y="T7"/>
                </a:cxn>
                <a:cxn ang="0">
                  <a:pos x="T8" y="T9"/>
                </a:cxn>
                <a:cxn ang="0">
                  <a:pos x="T10" y="T11"/>
                </a:cxn>
                <a:cxn ang="0">
                  <a:pos x="T12" y="T13"/>
                </a:cxn>
              </a:cxnLst>
              <a:rect l="0" t="0" r="r" b="b"/>
              <a:pathLst>
                <a:path w="1027" h="191">
                  <a:moveTo>
                    <a:pt x="1027" y="138"/>
                  </a:moveTo>
                  <a:lnTo>
                    <a:pt x="911" y="0"/>
                  </a:lnTo>
                  <a:lnTo>
                    <a:pt x="175" y="0"/>
                  </a:lnTo>
                  <a:lnTo>
                    <a:pt x="8" y="141"/>
                  </a:lnTo>
                  <a:lnTo>
                    <a:pt x="0" y="191"/>
                  </a:lnTo>
                  <a:lnTo>
                    <a:pt x="1018" y="191"/>
                  </a:lnTo>
                  <a:lnTo>
                    <a:pt x="1027"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D25077EE-8825-4BCB-8996-4DE76A983FAF}"/>
                </a:ext>
              </a:extLst>
            </p:cNvPr>
            <p:cNvSpPr>
              <a:spLocks/>
            </p:cNvSpPr>
            <p:nvPr/>
          </p:nvSpPr>
          <p:spPr bwMode="auto">
            <a:xfrm>
              <a:off x="6423336" y="5586990"/>
              <a:ext cx="741784" cy="91922"/>
            </a:xfrm>
            <a:custGeom>
              <a:avLst/>
              <a:gdLst>
                <a:gd name="T0" fmla="*/ 334 w 768"/>
                <a:gd name="T1" fmla="*/ 83 h 95"/>
                <a:gd name="T2" fmla="*/ 381 w 768"/>
                <a:gd name="T3" fmla="*/ 43 h 95"/>
                <a:gd name="T4" fmla="*/ 415 w 768"/>
                <a:gd name="T5" fmla="*/ 83 h 95"/>
                <a:gd name="T6" fmla="*/ 413 w 768"/>
                <a:gd name="T7" fmla="*/ 95 h 95"/>
                <a:gd name="T8" fmla="*/ 751 w 768"/>
                <a:gd name="T9" fmla="*/ 95 h 95"/>
                <a:gd name="T10" fmla="*/ 768 w 768"/>
                <a:gd name="T11" fmla="*/ 0 h 95"/>
                <a:gd name="T12" fmla="*/ 16 w 768"/>
                <a:gd name="T13" fmla="*/ 0 h 95"/>
                <a:gd name="T14" fmla="*/ 0 w 768"/>
                <a:gd name="T15" fmla="*/ 95 h 95"/>
                <a:gd name="T16" fmla="*/ 332 w 768"/>
                <a:gd name="T17" fmla="*/ 95 h 95"/>
                <a:gd name="T18" fmla="*/ 334 w 768"/>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95">
                  <a:moveTo>
                    <a:pt x="334" y="83"/>
                  </a:moveTo>
                  <a:cubicBezTo>
                    <a:pt x="338" y="61"/>
                    <a:pt x="359" y="43"/>
                    <a:pt x="381" y="43"/>
                  </a:cubicBezTo>
                  <a:cubicBezTo>
                    <a:pt x="404" y="43"/>
                    <a:pt x="419" y="61"/>
                    <a:pt x="415" y="83"/>
                  </a:cubicBezTo>
                  <a:cubicBezTo>
                    <a:pt x="413" y="95"/>
                    <a:pt x="413" y="95"/>
                    <a:pt x="413" y="95"/>
                  </a:cubicBezTo>
                  <a:cubicBezTo>
                    <a:pt x="751" y="95"/>
                    <a:pt x="751" y="95"/>
                    <a:pt x="751" y="95"/>
                  </a:cubicBezTo>
                  <a:cubicBezTo>
                    <a:pt x="768" y="0"/>
                    <a:pt x="768" y="0"/>
                    <a:pt x="768" y="0"/>
                  </a:cubicBezTo>
                  <a:cubicBezTo>
                    <a:pt x="16" y="0"/>
                    <a:pt x="16" y="0"/>
                    <a:pt x="16" y="0"/>
                  </a:cubicBezTo>
                  <a:cubicBezTo>
                    <a:pt x="0" y="95"/>
                    <a:pt x="0" y="95"/>
                    <a:pt x="0" y="95"/>
                  </a:cubicBezTo>
                  <a:cubicBezTo>
                    <a:pt x="332" y="95"/>
                    <a:pt x="332" y="95"/>
                    <a:pt x="332" y="95"/>
                  </a:cubicBezTo>
                  <a:lnTo>
                    <a:pt x="334"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E4E9E57A-18A2-4CAE-9D8D-F30650F22169}"/>
                </a:ext>
              </a:extLst>
            </p:cNvPr>
            <p:cNvSpPr>
              <a:spLocks/>
            </p:cNvSpPr>
            <p:nvPr/>
          </p:nvSpPr>
          <p:spPr bwMode="auto">
            <a:xfrm>
              <a:off x="6312887" y="5708839"/>
              <a:ext cx="830142" cy="590719"/>
            </a:xfrm>
            <a:custGeom>
              <a:avLst/>
              <a:gdLst>
                <a:gd name="T0" fmla="*/ 521 w 859"/>
                <a:gd name="T1" fmla="*/ 0 h 613"/>
                <a:gd name="T2" fmla="*/ 485 w 859"/>
                <a:gd name="T3" fmla="*/ 206 h 613"/>
                <a:gd name="T4" fmla="*/ 429 w 859"/>
                <a:gd name="T5" fmla="*/ 525 h 613"/>
                <a:gd name="T6" fmla="*/ 381 w 859"/>
                <a:gd name="T7" fmla="*/ 566 h 613"/>
                <a:gd name="T8" fmla="*/ 348 w 859"/>
                <a:gd name="T9" fmla="*/ 525 h 613"/>
                <a:gd name="T10" fmla="*/ 440 w 859"/>
                <a:gd name="T11" fmla="*/ 0 h 613"/>
                <a:gd name="T12" fmla="*/ 108 w 859"/>
                <a:gd name="T13" fmla="*/ 0 h 613"/>
                <a:gd name="T14" fmla="*/ 0 w 859"/>
                <a:gd name="T15" fmla="*/ 613 h 613"/>
                <a:gd name="T16" fmla="*/ 751 w 859"/>
                <a:gd name="T17" fmla="*/ 613 h 613"/>
                <a:gd name="T18" fmla="*/ 823 w 859"/>
                <a:gd name="T19" fmla="*/ 206 h 613"/>
                <a:gd name="T20" fmla="*/ 859 w 859"/>
                <a:gd name="T21" fmla="*/ 0 h 613"/>
                <a:gd name="T22" fmla="*/ 521 w 859"/>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9" h="613">
                  <a:moveTo>
                    <a:pt x="521" y="0"/>
                  </a:moveTo>
                  <a:cubicBezTo>
                    <a:pt x="485" y="206"/>
                    <a:pt x="485" y="206"/>
                    <a:pt x="485" y="206"/>
                  </a:cubicBezTo>
                  <a:cubicBezTo>
                    <a:pt x="429" y="525"/>
                    <a:pt x="429" y="525"/>
                    <a:pt x="429" y="525"/>
                  </a:cubicBezTo>
                  <a:cubicBezTo>
                    <a:pt x="425" y="547"/>
                    <a:pt x="403" y="566"/>
                    <a:pt x="381" y="566"/>
                  </a:cubicBezTo>
                  <a:cubicBezTo>
                    <a:pt x="359" y="566"/>
                    <a:pt x="344" y="547"/>
                    <a:pt x="348" y="525"/>
                  </a:cubicBezTo>
                  <a:cubicBezTo>
                    <a:pt x="440" y="0"/>
                    <a:pt x="440" y="0"/>
                    <a:pt x="440" y="0"/>
                  </a:cubicBezTo>
                  <a:cubicBezTo>
                    <a:pt x="108" y="0"/>
                    <a:pt x="108" y="0"/>
                    <a:pt x="108" y="0"/>
                  </a:cubicBezTo>
                  <a:cubicBezTo>
                    <a:pt x="0" y="613"/>
                    <a:pt x="0" y="613"/>
                    <a:pt x="0" y="613"/>
                  </a:cubicBezTo>
                  <a:cubicBezTo>
                    <a:pt x="751" y="613"/>
                    <a:pt x="751" y="613"/>
                    <a:pt x="751" y="613"/>
                  </a:cubicBezTo>
                  <a:cubicBezTo>
                    <a:pt x="823" y="206"/>
                    <a:pt x="823" y="206"/>
                    <a:pt x="823" y="206"/>
                  </a:cubicBezTo>
                  <a:cubicBezTo>
                    <a:pt x="859" y="0"/>
                    <a:pt x="859" y="0"/>
                    <a:pt x="859" y="0"/>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A328691C-9BA2-4F71-AB9C-6DAE03E97AA7}"/>
                </a:ext>
              </a:extLst>
            </p:cNvPr>
            <p:cNvSpPr>
              <a:spLocks/>
            </p:cNvSpPr>
            <p:nvPr/>
          </p:nvSpPr>
          <p:spPr bwMode="auto">
            <a:xfrm>
              <a:off x="6302199" y="6329486"/>
              <a:ext cx="731808" cy="133963"/>
            </a:xfrm>
            <a:custGeom>
              <a:avLst/>
              <a:gdLst>
                <a:gd name="T0" fmla="*/ 853 w 1027"/>
                <a:gd name="T1" fmla="*/ 188 h 188"/>
                <a:gd name="T2" fmla="*/ 1019 w 1027"/>
                <a:gd name="T3" fmla="*/ 46 h 188"/>
                <a:gd name="T4" fmla="*/ 1027 w 1027"/>
                <a:gd name="T5" fmla="*/ 0 h 188"/>
                <a:gd name="T6" fmla="*/ 9 w 1027"/>
                <a:gd name="T7" fmla="*/ 0 h 188"/>
                <a:gd name="T8" fmla="*/ 0 w 1027"/>
                <a:gd name="T9" fmla="*/ 46 h 188"/>
                <a:gd name="T10" fmla="*/ 117 w 1027"/>
                <a:gd name="T11" fmla="*/ 188 h 188"/>
                <a:gd name="T12" fmla="*/ 853 w 102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027" h="188">
                  <a:moveTo>
                    <a:pt x="853" y="188"/>
                  </a:moveTo>
                  <a:lnTo>
                    <a:pt x="1019" y="46"/>
                  </a:lnTo>
                  <a:lnTo>
                    <a:pt x="1027" y="0"/>
                  </a:lnTo>
                  <a:lnTo>
                    <a:pt x="9" y="0"/>
                  </a:lnTo>
                  <a:lnTo>
                    <a:pt x="0" y="46"/>
                  </a:lnTo>
                  <a:lnTo>
                    <a:pt x="117" y="188"/>
                  </a:lnTo>
                  <a:lnTo>
                    <a:pt x="853"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7">
              <a:extLst>
                <a:ext uri="{FF2B5EF4-FFF2-40B4-BE49-F238E27FC236}">
                  <a16:creationId xmlns:a16="http://schemas.microsoft.com/office/drawing/2014/main" id="{EB8DCA6A-8F90-44C8-BFAA-290130776931}"/>
                </a:ext>
              </a:extLst>
            </p:cNvPr>
            <p:cNvSpPr>
              <a:spLocks/>
            </p:cNvSpPr>
            <p:nvPr/>
          </p:nvSpPr>
          <p:spPr bwMode="auto">
            <a:xfrm>
              <a:off x="8609494" y="5421675"/>
              <a:ext cx="730383" cy="136101"/>
            </a:xfrm>
            <a:custGeom>
              <a:avLst/>
              <a:gdLst>
                <a:gd name="T0" fmla="*/ 1017 w 1025"/>
                <a:gd name="T1" fmla="*/ 191 h 191"/>
                <a:gd name="T2" fmla="*/ 1025 w 1025"/>
                <a:gd name="T3" fmla="*/ 138 h 191"/>
                <a:gd name="T4" fmla="*/ 908 w 1025"/>
                <a:gd name="T5" fmla="*/ 0 h 191"/>
                <a:gd name="T6" fmla="*/ 34 w 1025"/>
                <a:gd name="T7" fmla="*/ 0 h 191"/>
                <a:gd name="T8" fmla="*/ 0 w 1025"/>
                <a:gd name="T9" fmla="*/ 191 h 191"/>
                <a:gd name="T10" fmla="*/ 1017 w 1025"/>
                <a:gd name="T11" fmla="*/ 191 h 191"/>
              </a:gdLst>
              <a:ahLst/>
              <a:cxnLst>
                <a:cxn ang="0">
                  <a:pos x="T0" y="T1"/>
                </a:cxn>
                <a:cxn ang="0">
                  <a:pos x="T2" y="T3"/>
                </a:cxn>
                <a:cxn ang="0">
                  <a:pos x="T4" y="T5"/>
                </a:cxn>
                <a:cxn ang="0">
                  <a:pos x="T6" y="T7"/>
                </a:cxn>
                <a:cxn ang="0">
                  <a:pos x="T8" y="T9"/>
                </a:cxn>
                <a:cxn ang="0">
                  <a:pos x="T10" y="T11"/>
                </a:cxn>
              </a:cxnLst>
              <a:rect l="0" t="0" r="r" b="b"/>
              <a:pathLst>
                <a:path w="1025" h="191">
                  <a:moveTo>
                    <a:pt x="1017" y="191"/>
                  </a:moveTo>
                  <a:lnTo>
                    <a:pt x="1025" y="138"/>
                  </a:lnTo>
                  <a:lnTo>
                    <a:pt x="908" y="0"/>
                  </a:lnTo>
                  <a:lnTo>
                    <a:pt x="34" y="0"/>
                  </a:lnTo>
                  <a:lnTo>
                    <a:pt x="0" y="191"/>
                  </a:lnTo>
                  <a:lnTo>
                    <a:pt x="10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8">
              <a:extLst>
                <a:ext uri="{FF2B5EF4-FFF2-40B4-BE49-F238E27FC236}">
                  <a16:creationId xmlns:a16="http://schemas.microsoft.com/office/drawing/2014/main" id="{C0683369-039D-4958-9A67-D6EE90C71C1D}"/>
                </a:ext>
              </a:extLst>
            </p:cNvPr>
            <p:cNvSpPr>
              <a:spLocks/>
            </p:cNvSpPr>
            <p:nvPr/>
          </p:nvSpPr>
          <p:spPr bwMode="auto">
            <a:xfrm>
              <a:off x="8588117" y="5586990"/>
              <a:ext cx="740358" cy="91922"/>
            </a:xfrm>
            <a:custGeom>
              <a:avLst/>
              <a:gdLst>
                <a:gd name="T0" fmla="*/ 0 w 766"/>
                <a:gd name="T1" fmla="*/ 95 h 95"/>
                <a:gd name="T2" fmla="*/ 331 w 766"/>
                <a:gd name="T3" fmla="*/ 95 h 95"/>
                <a:gd name="T4" fmla="*/ 338 w 766"/>
                <a:gd name="T5" fmla="*/ 51 h 95"/>
                <a:gd name="T6" fmla="*/ 379 w 766"/>
                <a:gd name="T7" fmla="*/ 51 h 95"/>
                <a:gd name="T8" fmla="*/ 412 w 766"/>
                <a:gd name="T9" fmla="*/ 91 h 95"/>
                <a:gd name="T10" fmla="*/ 411 w 766"/>
                <a:gd name="T11" fmla="*/ 95 h 95"/>
                <a:gd name="T12" fmla="*/ 749 w 766"/>
                <a:gd name="T13" fmla="*/ 95 h 95"/>
                <a:gd name="T14" fmla="*/ 766 w 766"/>
                <a:gd name="T15" fmla="*/ 0 h 95"/>
                <a:gd name="T16" fmla="*/ 17 w 766"/>
                <a:gd name="T17" fmla="*/ 0 h 95"/>
                <a:gd name="T18" fmla="*/ 0 w 766"/>
                <a:gd name="T1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6" h="95">
                  <a:moveTo>
                    <a:pt x="0" y="95"/>
                  </a:moveTo>
                  <a:cubicBezTo>
                    <a:pt x="331" y="95"/>
                    <a:pt x="331" y="95"/>
                    <a:pt x="331" y="95"/>
                  </a:cubicBezTo>
                  <a:cubicBezTo>
                    <a:pt x="338" y="51"/>
                    <a:pt x="338" y="51"/>
                    <a:pt x="338" y="51"/>
                  </a:cubicBezTo>
                  <a:cubicBezTo>
                    <a:pt x="379" y="51"/>
                    <a:pt x="379" y="51"/>
                    <a:pt x="379" y="51"/>
                  </a:cubicBezTo>
                  <a:cubicBezTo>
                    <a:pt x="401" y="51"/>
                    <a:pt x="416" y="69"/>
                    <a:pt x="412" y="91"/>
                  </a:cubicBezTo>
                  <a:cubicBezTo>
                    <a:pt x="411" y="95"/>
                    <a:pt x="411" y="95"/>
                    <a:pt x="411" y="95"/>
                  </a:cubicBezTo>
                  <a:cubicBezTo>
                    <a:pt x="749" y="95"/>
                    <a:pt x="749" y="95"/>
                    <a:pt x="749" y="95"/>
                  </a:cubicBezTo>
                  <a:cubicBezTo>
                    <a:pt x="766" y="0"/>
                    <a:pt x="766" y="0"/>
                    <a:pt x="766" y="0"/>
                  </a:cubicBezTo>
                  <a:cubicBezTo>
                    <a:pt x="17" y="0"/>
                    <a:pt x="17" y="0"/>
                    <a:pt x="17"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9">
              <a:extLst>
                <a:ext uri="{FF2B5EF4-FFF2-40B4-BE49-F238E27FC236}">
                  <a16:creationId xmlns:a16="http://schemas.microsoft.com/office/drawing/2014/main" id="{1C1801D1-28D6-42BF-AA43-AA3DC658AFB1}"/>
                </a:ext>
              </a:extLst>
            </p:cNvPr>
            <p:cNvSpPr>
              <a:spLocks/>
            </p:cNvSpPr>
            <p:nvPr/>
          </p:nvSpPr>
          <p:spPr bwMode="auto">
            <a:xfrm>
              <a:off x="8479094" y="5708839"/>
              <a:ext cx="828004" cy="590719"/>
            </a:xfrm>
            <a:custGeom>
              <a:avLst/>
              <a:gdLst>
                <a:gd name="T0" fmla="*/ 519 w 857"/>
                <a:gd name="T1" fmla="*/ 0 h 613"/>
                <a:gd name="T2" fmla="*/ 482 w 857"/>
                <a:gd name="T3" fmla="*/ 206 h 613"/>
                <a:gd name="T4" fmla="*/ 427 w 857"/>
                <a:gd name="T5" fmla="*/ 521 h 613"/>
                <a:gd name="T6" fmla="*/ 380 w 857"/>
                <a:gd name="T7" fmla="*/ 561 h 613"/>
                <a:gd name="T8" fmla="*/ 339 w 857"/>
                <a:gd name="T9" fmla="*/ 560 h 613"/>
                <a:gd name="T10" fmla="*/ 438 w 857"/>
                <a:gd name="T11" fmla="*/ 0 h 613"/>
                <a:gd name="T12" fmla="*/ 108 w 857"/>
                <a:gd name="T13" fmla="*/ 0 h 613"/>
                <a:gd name="T14" fmla="*/ 0 w 857"/>
                <a:gd name="T15" fmla="*/ 613 h 613"/>
                <a:gd name="T16" fmla="*/ 749 w 857"/>
                <a:gd name="T17" fmla="*/ 613 h 613"/>
                <a:gd name="T18" fmla="*/ 820 w 857"/>
                <a:gd name="T19" fmla="*/ 206 h 613"/>
                <a:gd name="T20" fmla="*/ 857 w 857"/>
                <a:gd name="T21" fmla="*/ 0 h 613"/>
                <a:gd name="T22" fmla="*/ 519 w 857"/>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613">
                  <a:moveTo>
                    <a:pt x="519" y="0"/>
                  </a:moveTo>
                  <a:cubicBezTo>
                    <a:pt x="482" y="206"/>
                    <a:pt x="482" y="206"/>
                    <a:pt x="482" y="206"/>
                  </a:cubicBezTo>
                  <a:cubicBezTo>
                    <a:pt x="427" y="521"/>
                    <a:pt x="427" y="521"/>
                    <a:pt x="427" y="521"/>
                  </a:cubicBezTo>
                  <a:cubicBezTo>
                    <a:pt x="423" y="543"/>
                    <a:pt x="402" y="561"/>
                    <a:pt x="380" y="561"/>
                  </a:cubicBezTo>
                  <a:cubicBezTo>
                    <a:pt x="339" y="560"/>
                    <a:pt x="339" y="560"/>
                    <a:pt x="339" y="560"/>
                  </a:cubicBezTo>
                  <a:cubicBezTo>
                    <a:pt x="438" y="0"/>
                    <a:pt x="438" y="0"/>
                    <a:pt x="438" y="0"/>
                  </a:cubicBezTo>
                  <a:cubicBezTo>
                    <a:pt x="108" y="0"/>
                    <a:pt x="108" y="0"/>
                    <a:pt x="108" y="0"/>
                  </a:cubicBezTo>
                  <a:cubicBezTo>
                    <a:pt x="0" y="613"/>
                    <a:pt x="0" y="613"/>
                    <a:pt x="0" y="613"/>
                  </a:cubicBezTo>
                  <a:cubicBezTo>
                    <a:pt x="749" y="613"/>
                    <a:pt x="749" y="613"/>
                    <a:pt x="749" y="613"/>
                  </a:cubicBezTo>
                  <a:cubicBezTo>
                    <a:pt x="820" y="206"/>
                    <a:pt x="820" y="206"/>
                    <a:pt x="820" y="206"/>
                  </a:cubicBezTo>
                  <a:cubicBezTo>
                    <a:pt x="857" y="0"/>
                    <a:pt x="857" y="0"/>
                    <a:pt x="857" y="0"/>
                  </a:cubicBezTo>
                  <a:lnTo>
                    <a:pt x="5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0">
              <a:extLst>
                <a:ext uri="{FF2B5EF4-FFF2-40B4-BE49-F238E27FC236}">
                  <a16:creationId xmlns:a16="http://schemas.microsoft.com/office/drawing/2014/main" id="{A8A8B01D-86E5-4FC8-99FE-ED7F9064EE37}"/>
                </a:ext>
              </a:extLst>
            </p:cNvPr>
            <p:cNvSpPr>
              <a:spLocks/>
            </p:cNvSpPr>
            <p:nvPr/>
          </p:nvSpPr>
          <p:spPr bwMode="auto">
            <a:xfrm>
              <a:off x="8449879" y="6329486"/>
              <a:ext cx="746771" cy="133963"/>
            </a:xfrm>
            <a:custGeom>
              <a:avLst/>
              <a:gdLst>
                <a:gd name="T0" fmla="*/ 0 w 1048"/>
                <a:gd name="T1" fmla="*/ 188 h 188"/>
                <a:gd name="T2" fmla="*/ 875 w 1048"/>
                <a:gd name="T3" fmla="*/ 188 h 188"/>
                <a:gd name="T4" fmla="*/ 1040 w 1048"/>
                <a:gd name="T5" fmla="*/ 50 h 188"/>
                <a:gd name="T6" fmla="*/ 1048 w 1048"/>
                <a:gd name="T7" fmla="*/ 0 h 188"/>
                <a:gd name="T8" fmla="*/ 34 w 1048"/>
                <a:gd name="T9" fmla="*/ 0 h 188"/>
                <a:gd name="T10" fmla="*/ 0 w 1048"/>
                <a:gd name="T11" fmla="*/ 188 h 188"/>
              </a:gdLst>
              <a:ahLst/>
              <a:cxnLst>
                <a:cxn ang="0">
                  <a:pos x="T0" y="T1"/>
                </a:cxn>
                <a:cxn ang="0">
                  <a:pos x="T2" y="T3"/>
                </a:cxn>
                <a:cxn ang="0">
                  <a:pos x="T4" y="T5"/>
                </a:cxn>
                <a:cxn ang="0">
                  <a:pos x="T6" y="T7"/>
                </a:cxn>
                <a:cxn ang="0">
                  <a:pos x="T8" y="T9"/>
                </a:cxn>
                <a:cxn ang="0">
                  <a:pos x="T10" y="T11"/>
                </a:cxn>
              </a:cxnLst>
              <a:rect l="0" t="0" r="r" b="b"/>
              <a:pathLst>
                <a:path w="1048" h="188">
                  <a:moveTo>
                    <a:pt x="0" y="188"/>
                  </a:moveTo>
                  <a:lnTo>
                    <a:pt x="875" y="188"/>
                  </a:lnTo>
                  <a:lnTo>
                    <a:pt x="1040" y="50"/>
                  </a:lnTo>
                  <a:lnTo>
                    <a:pt x="1048" y="0"/>
                  </a:lnTo>
                  <a:lnTo>
                    <a:pt x="34"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67205604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1EE-FE16-452E-BAB2-97C0DFA8939F}"/>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D1284F6-C427-4751-9CE7-795ACE6A2F3B}"/>
              </a:ext>
            </a:extLst>
          </p:cNvPr>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5999A4-1213-4604-BB26-74F2DAF6C51F}"/>
              </a:ext>
            </a:extLst>
          </p:cNvPr>
          <p:cNvSpPr>
            <a:spLocks noGrp="1"/>
          </p:cNvSpPr>
          <p:nvPr>
            <p:ph type="dt" sz="half" idx="10"/>
          </p:nvPr>
        </p:nvSpPr>
        <p:spPr>
          <a:xfrm>
            <a:off x="838200" y="6356350"/>
            <a:ext cx="2743200" cy="365125"/>
          </a:xfrm>
          <a:prstGeom prst="rect">
            <a:avLst/>
          </a:prstGeom>
        </p:spPr>
        <p:txBody>
          <a:bodyPr/>
          <a:lstStyle/>
          <a:p>
            <a:fld id="{DB18A44A-1F9F-4344-90D7-0203EDD304D6}" type="datetimeFigureOut">
              <a:rPr lang="en-US" smtClean="0"/>
              <a:t>2/19/20</a:t>
            </a:fld>
            <a:endParaRPr lang="en-US"/>
          </a:p>
        </p:txBody>
      </p:sp>
      <p:sp>
        <p:nvSpPr>
          <p:cNvPr id="5" name="Footer Placeholder 4">
            <a:extLst>
              <a:ext uri="{FF2B5EF4-FFF2-40B4-BE49-F238E27FC236}">
                <a16:creationId xmlns:a16="http://schemas.microsoft.com/office/drawing/2014/main" id="{AC81FBF3-B686-4888-AE9A-D9C5F3EC05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17A96B-47EC-45DA-9984-F62A0BB0B7E6}"/>
              </a:ext>
            </a:extLst>
          </p:cNvPr>
          <p:cNvSpPr>
            <a:spLocks noGrp="1"/>
          </p:cNvSpPr>
          <p:nvPr>
            <p:ph type="sldNum" sz="quarter" idx="12"/>
          </p:nvPr>
        </p:nvSpPr>
        <p:spPr>
          <a:xfrm>
            <a:off x="8610600" y="6356350"/>
            <a:ext cx="2743200" cy="365125"/>
          </a:xfrm>
          <a:prstGeom prst="rect">
            <a:avLst/>
          </a:prstGeom>
        </p:spPr>
        <p:txBody>
          <a:bodyPr/>
          <a:lstStyle/>
          <a:p>
            <a:fld id="{2482E748-0344-44AA-82D7-CA65ACEC535B}" type="slidenum">
              <a:rPr lang="en-US" smtClean="0"/>
              <a:t>‹#›</a:t>
            </a:fld>
            <a:endParaRPr lang="en-US"/>
          </a:p>
        </p:txBody>
      </p:sp>
    </p:spTree>
    <p:extLst>
      <p:ext uri="{BB962C8B-B14F-4D97-AF65-F5344CB8AC3E}">
        <p14:creationId xmlns:p14="http://schemas.microsoft.com/office/powerpoint/2010/main" val="989860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65803-4D75-4A3A-9411-BF926C7721E2}"/>
              </a:ext>
            </a:extLst>
          </p:cNvPr>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240838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288017"/>
      </p:ext>
    </p:extLst>
  </p:cSld>
  <p:clrMapOvr>
    <a:masterClrMapping/>
  </p:clrMapOvr>
  <p:extLst>
    <p:ext uri="{DCECCB84-F9BA-43D5-87BE-67443E8EF086}">
      <p15:sldGuideLst xmlns:p15="http://schemas.microsoft.com/office/powerpoint/2012/main">
        <p15:guide id="1" orient="horz" pos="400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uiding Principles">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0B3D59E-0BCF-445B-A7EB-5CEFF2F14C74}"/>
              </a:ext>
            </a:extLst>
          </p:cNvPr>
          <p:cNvSpPr/>
          <p:nvPr userDrawn="1"/>
        </p:nvSpPr>
        <p:spPr>
          <a:xfrm>
            <a:off x="4651338" y="926684"/>
            <a:ext cx="7159661" cy="4697829"/>
          </a:xfrm>
          <a:prstGeom prst="roundRect">
            <a:avLst>
              <a:gd name="adj" fmla="val 8314"/>
            </a:avLst>
          </a:prstGeom>
          <a:noFill/>
          <a:ln w="127000">
            <a:solidFill>
              <a:srgbClr val="E46B1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566738"/>
            <a:endParaRPr lang="en-US" dirty="0"/>
          </a:p>
        </p:txBody>
      </p:sp>
      <p:sp>
        <p:nvSpPr>
          <p:cNvPr id="37" name="Rectangle: Rounded Corners 36">
            <a:extLst>
              <a:ext uri="{FF2B5EF4-FFF2-40B4-BE49-F238E27FC236}">
                <a16:creationId xmlns:a16="http://schemas.microsoft.com/office/drawing/2014/main" id="{408064B0-ECE6-44B7-AE11-CA7677354E32}"/>
              </a:ext>
            </a:extLst>
          </p:cNvPr>
          <p:cNvSpPr/>
          <p:nvPr userDrawn="1"/>
        </p:nvSpPr>
        <p:spPr>
          <a:xfrm>
            <a:off x="347283" y="821860"/>
            <a:ext cx="4900302" cy="4900302"/>
          </a:xfrm>
          <a:prstGeom prst="roundRect">
            <a:avLst>
              <a:gd name="adj" fmla="val 8314"/>
            </a:avLst>
          </a:prstGeom>
          <a:gradFill>
            <a:gsLst>
              <a:gs pos="5000">
                <a:schemeClr val="accent1"/>
              </a:gs>
              <a:gs pos="100000">
                <a:schemeClr val="accent2"/>
              </a:gs>
            </a:gsLst>
            <a:lin ang="18900000" scaled="0"/>
          </a:gra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Freeform: Shape 37">
            <a:extLst>
              <a:ext uri="{FF2B5EF4-FFF2-40B4-BE49-F238E27FC236}">
                <a16:creationId xmlns:a16="http://schemas.microsoft.com/office/drawing/2014/main" id="{E61D2CC0-A31A-4A06-9165-E4A670CDBC2D}"/>
              </a:ext>
            </a:extLst>
          </p:cNvPr>
          <p:cNvSpPr/>
          <p:nvPr userDrawn="1"/>
        </p:nvSpPr>
        <p:spPr>
          <a:xfrm>
            <a:off x="347282" y="821859"/>
            <a:ext cx="4900302" cy="4900302"/>
          </a:xfrm>
          <a:custGeom>
            <a:avLst/>
            <a:gdLst>
              <a:gd name="connsiteX0" fmla="*/ 407411 w 4900302"/>
              <a:gd name="connsiteY0" fmla="*/ 0 h 4900302"/>
              <a:gd name="connsiteX1" fmla="*/ 4492891 w 4900302"/>
              <a:gd name="connsiteY1" fmla="*/ 0 h 4900302"/>
              <a:gd name="connsiteX2" fmla="*/ 4900302 w 4900302"/>
              <a:gd name="connsiteY2" fmla="*/ 407411 h 4900302"/>
              <a:gd name="connsiteX3" fmla="*/ 4900302 w 4900302"/>
              <a:gd name="connsiteY3" fmla="*/ 4492891 h 4900302"/>
              <a:gd name="connsiteX4" fmla="*/ 4492891 w 4900302"/>
              <a:gd name="connsiteY4" fmla="*/ 4900302 h 4900302"/>
              <a:gd name="connsiteX5" fmla="*/ 407411 w 4900302"/>
              <a:gd name="connsiteY5" fmla="*/ 4900302 h 4900302"/>
              <a:gd name="connsiteX6" fmla="*/ 0 w 4900302"/>
              <a:gd name="connsiteY6" fmla="*/ 4492891 h 4900302"/>
              <a:gd name="connsiteX7" fmla="*/ 0 w 4900302"/>
              <a:gd name="connsiteY7" fmla="*/ 407411 h 4900302"/>
              <a:gd name="connsiteX8" fmla="*/ 407411 w 4900302"/>
              <a:gd name="connsiteY8" fmla="*/ 0 h 4900302"/>
              <a:gd name="connsiteX9" fmla="*/ 1020233 w 4900302"/>
              <a:gd name="connsiteY9" fmla="*/ 735045 h 4900302"/>
              <a:gd name="connsiteX10" fmla="*/ 735045 w 4900302"/>
              <a:gd name="connsiteY10" fmla="*/ 1020233 h 4900302"/>
              <a:gd name="connsiteX11" fmla="*/ 735045 w 4900302"/>
              <a:gd name="connsiteY11" fmla="*/ 3880068 h 4900302"/>
              <a:gd name="connsiteX12" fmla="*/ 1020233 w 4900302"/>
              <a:gd name="connsiteY12" fmla="*/ 4165256 h 4900302"/>
              <a:gd name="connsiteX13" fmla="*/ 3880068 w 4900302"/>
              <a:gd name="connsiteY13" fmla="*/ 4165256 h 4900302"/>
              <a:gd name="connsiteX14" fmla="*/ 4165256 w 4900302"/>
              <a:gd name="connsiteY14" fmla="*/ 3880068 h 4900302"/>
              <a:gd name="connsiteX15" fmla="*/ 4165256 w 4900302"/>
              <a:gd name="connsiteY15" fmla="*/ 1020233 h 4900302"/>
              <a:gd name="connsiteX16" fmla="*/ 3880068 w 4900302"/>
              <a:gd name="connsiteY16" fmla="*/ 735045 h 4900302"/>
              <a:gd name="connsiteX17" fmla="*/ 1020233 w 4900302"/>
              <a:gd name="connsiteY17" fmla="*/ 735045 h 490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0302" h="4900302">
                <a:moveTo>
                  <a:pt x="407411" y="0"/>
                </a:moveTo>
                <a:lnTo>
                  <a:pt x="4492891" y="0"/>
                </a:lnTo>
                <a:cubicBezTo>
                  <a:pt x="4717898" y="0"/>
                  <a:pt x="4900302" y="182404"/>
                  <a:pt x="4900302" y="407411"/>
                </a:cubicBezTo>
                <a:lnTo>
                  <a:pt x="4900302" y="4492891"/>
                </a:lnTo>
                <a:cubicBezTo>
                  <a:pt x="4900302" y="4717898"/>
                  <a:pt x="4717898" y="4900302"/>
                  <a:pt x="4492891" y="4900302"/>
                </a:cubicBezTo>
                <a:lnTo>
                  <a:pt x="407411" y="4900302"/>
                </a:lnTo>
                <a:cubicBezTo>
                  <a:pt x="182404" y="4900302"/>
                  <a:pt x="0" y="4717898"/>
                  <a:pt x="0" y="4492891"/>
                </a:cubicBezTo>
                <a:lnTo>
                  <a:pt x="0" y="407411"/>
                </a:lnTo>
                <a:cubicBezTo>
                  <a:pt x="0" y="182404"/>
                  <a:pt x="182404" y="0"/>
                  <a:pt x="407411" y="0"/>
                </a:cubicBezTo>
                <a:close/>
                <a:moveTo>
                  <a:pt x="1020233" y="735045"/>
                </a:moveTo>
                <a:cubicBezTo>
                  <a:pt x="862728" y="735045"/>
                  <a:pt x="735045" y="862728"/>
                  <a:pt x="735045" y="1020233"/>
                </a:cubicBezTo>
                <a:lnTo>
                  <a:pt x="735045" y="3880068"/>
                </a:lnTo>
                <a:cubicBezTo>
                  <a:pt x="735045" y="4037573"/>
                  <a:pt x="862728" y="4165256"/>
                  <a:pt x="1020233" y="4165256"/>
                </a:cubicBezTo>
                <a:lnTo>
                  <a:pt x="3880068" y="4165256"/>
                </a:lnTo>
                <a:cubicBezTo>
                  <a:pt x="4037573" y="4165256"/>
                  <a:pt x="4165256" y="4037573"/>
                  <a:pt x="4165256" y="3880068"/>
                </a:cubicBezTo>
                <a:lnTo>
                  <a:pt x="4165256" y="1020233"/>
                </a:lnTo>
                <a:cubicBezTo>
                  <a:pt x="4165256" y="862728"/>
                  <a:pt x="4037573" y="735045"/>
                  <a:pt x="3880068" y="735045"/>
                </a:cubicBezTo>
                <a:lnTo>
                  <a:pt x="1020233" y="735045"/>
                </a:lnTo>
                <a:close/>
              </a:path>
            </a:pathLst>
          </a:custGeom>
          <a:solidFill>
            <a:srgbClr val="D0D2D3"/>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Freeform: Shape 5">
            <a:extLst>
              <a:ext uri="{FF2B5EF4-FFF2-40B4-BE49-F238E27FC236}">
                <a16:creationId xmlns:a16="http://schemas.microsoft.com/office/drawing/2014/main" id="{B3F25C96-BBB7-4A01-8F45-FBBA03B3E014}"/>
              </a:ext>
            </a:extLst>
          </p:cNvPr>
          <p:cNvSpPr/>
          <p:nvPr/>
        </p:nvSpPr>
        <p:spPr>
          <a:xfrm>
            <a:off x="1768371" y="2242948"/>
            <a:ext cx="2058127" cy="686163"/>
          </a:xfrm>
          <a:custGeom>
            <a:avLst/>
            <a:gdLst>
              <a:gd name="connsiteX0" fmla="*/ 171113 w 2058127"/>
              <a:gd name="connsiteY0" fmla="*/ 0 h 686163"/>
              <a:gd name="connsiteX1" fmla="*/ 1887014 w 2058127"/>
              <a:gd name="connsiteY1" fmla="*/ 0 h 686163"/>
              <a:gd name="connsiteX2" fmla="*/ 2058127 w 2058127"/>
              <a:gd name="connsiteY2" fmla="*/ 171113 h 686163"/>
              <a:gd name="connsiteX3" fmla="*/ 2058127 w 2058127"/>
              <a:gd name="connsiteY3" fmla="*/ 686163 h 686163"/>
              <a:gd name="connsiteX4" fmla="*/ 0 w 2058127"/>
              <a:gd name="connsiteY4" fmla="*/ 686163 h 686163"/>
              <a:gd name="connsiteX5" fmla="*/ 0 w 2058127"/>
              <a:gd name="connsiteY5" fmla="*/ 171113 h 686163"/>
              <a:gd name="connsiteX6" fmla="*/ 171113 w 2058127"/>
              <a:gd name="connsiteY6" fmla="*/ 0 h 68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8127" h="686163">
                <a:moveTo>
                  <a:pt x="171113" y="0"/>
                </a:moveTo>
                <a:lnTo>
                  <a:pt x="1887014" y="0"/>
                </a:lnTo>
                <a:cubicBezTo>
                  <a:pt x="1981517" y="0"/>
                  <a:pt x="2058127" y="76610"/>
                  <a:pt x="2058127" y="171113"/>
                </a:cubicBezTo>
                <a:lnTo>
                  <a:pt x="2058127" y="686163"/>
                </a:lnTo>
                <a:lnTo>
                  <a:pt x="0" y="686163"/>
                </a:lnTo>
                <a:lnTo>
                  <a:pt x="0" y="171113"/>
                </a:lnTo>
                <a:cubicBezTo>
                  <a:pt x="0" y="76610"/>
                  <a:pt x="76610" y="0"/>
                  <a:pt x="171113" y="0"/>
                </a:cubicBezTo>
                <a:close/>
              </a:path>
            </a:pathLst>
          </a:custGeom>
          <a:solidFill>
            <a:srgbClr val="D0D2D3"/>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Freeform: Shape 6">
            <a:extLst>
              <a:ext uri="{FF2B5EF4-FFF2-40B4-BE49-F238E27FC236}">
                <a16:creationId xmlns:a16="http://schemas.microsoft.com/office/drawing/2014/main" id="{236F6F31-387B-4179-9A23-2AAB9AB0408F}"/>
              </a:ext>
            </a:extLst>
          </p:cNvPr>
          <p:cNvSpPr/>
          <p:nvPr/>
        </p:nvSpPr>
        <p:spPr>
          <a:xfrm>
            <a:off x="1768371" y="3614911"/>
            <a:ext cx="2058127" cy="686164"/>
          </a:xfrm>
          <a:custGeom>
            <a:avLst/>
            <a:gdLst>
              <a:gd name="connsiteX0" fmla="*/ 0 w 2058127"/>
              <a:gd name="connsiteY0" fmla="*/ 0 h 686164"/>
              <a:gd name="connsiteX1" fmla="*/ 2058127 w 2058127"/>
              <a:gd name="connsiteY1" fmla="*/ 0 h 686164"/>
              <a:gd name="connsiteX2" fmla="*/ 2058127 w 2058127"/>
              <a:gd name="connsiteY2" fmla="*/ 515051 h 686164"/>
              <a:gd name="connsiteX3" fmla="*/ 1887014 w 2058127"/>
              <a:gd name="connsiteY3" fmla="*/ 686164 h 686164"/>
              <a:gd name="connsiteX4" fmla="*/ 171113 w 2058127"/>
              <a:gd name="connsiteY4" fmla="*/ 686164 h 686164"/>
              <a:gd name="connsiteX5" fmla="*/ 0 w 2058127"/>
              <a:gd name="connsiteY5" fmla="*/ 515051 h 686164"/>
              <a:gd name="connsiteX6" fmla="*/ 0 w 2058127"/>
              <a:gd name="connsiteY6" fmla="*/ 0 h 68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8127" h="686164">
                <a:moveTo>
                  <a:pt x="0" y="0"/>
                </a:moveTo>
                <a:lnTo>
                  <a:pt x="2058127" y="0"/>
                </a:lnTo>
                <a:lnTo>
                  <a:pt x="2058127" y="515051"/>
                </a:lnTo>
                <a:cubicBezTo>
                  <a:pt x="2058127" y="609554"/>
                  <a:pt x="1981517" y="686164"/>
                  <a:pt x="1887014" y="686164"/>
                </a:cubicBezTo>
                <a:lnTo>
                  <a:pt x="171113" y="686164"/>
                </a:lnTo>
                <a:cubicBezTo>
                  <a:pt x="76610" y="686164"/>
                  <a:pt x="0" y="609554"/>
                  <a:pt x="0" y="515051"/>
                </a:cubicBezTo>
                <a:lnTo>
                  <a:pt x="0" y="0"/>
                </a:lnTo>
                <a:close/>
              </a:path>
            </a:pathLst>
          </a:custGeom>
          <a:solidFill>
            <a:srgbClr val="D0D2D3"/>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7">
            <a:extLst>
              <a:ext uri="{FF2B5EF4-FFF2-40B4-BE49-F238E27FC236}">
                <a16:creationId xmlns:a16="http://schemas.microsoft.com/office/drawing/2014/main" id="{BB47AEB5-528E-40E8-B91E-52FAAE477536}"/>
              </a:ext>
            </a:extLst>
          </p:cNvPr>
          <p:cNvSpPr/>
          <p:nvPr/>
        </p:nvSpPr>
        <p:spPr>
          <a:xfrm>
            <a:off x="1768369" y="2929111"/>
            <a:ext cx="2058127" cy="685800"/>
          </a:xfrm>
          <a:prstGeom prst="rect">
            <a:avLst/>
          </a:prstGeom>
          <a:solidFill>
            <a:srgbClr val="D0D2D3"/>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Text Placeholder 30">
            <a:extLst>
              <a:ext uri="{FF2B5EF4-FFF2-40B4-BE49-F238E27FC236}">
                <a16:creationId xmlns:a16="http://schemas.microsoft.com/office/drawing/2014/main" id="{A90F0AA0-0BE2-481C-A08C-0736AEE565D0}"/>
              </a:ext>
            </a:extLst>
          </p:cNvPr>
          <p:cNvSpPr>
            <a:spLocks noGrp="1"/>
          </p:cNvSpPr>
          <p:nvPr userDrawn="1">
            <p:ph type="body" sz="quarter" idx="11"/>
          </p:nvPr>
        </p:nvSpPr>
        <p:spPr>
          <a:xfrm>
            <a:off x="5434013" y="1020726"/>
            <a:ext cx="6208712" cy="4603787"/>
          </a:xfrm>
        </p:spPr>
        <p:txBody>
          <a:bodyPr>
            <a:noAutofit/>
          </a:bodyPr>
          <a:lstStyle>
            <a:lvl1pPr marL="0" indent="0">
              <a:buNone/>
              <a:tabLst>
                <a:tab pos="457200" algn="l"/>
              </a:tabLst>
              <a:defRPr sz="1800">
                <a:solidFill>
                  <a:schemeClr val="bg1"/>
                </a:solidFill>
                <a:latin typeface="Franklin Gothic Demi" panose="020B0703020102020204" pitchFamily="34" charset="0"/>
              </a:defRPr>
            </a:lvl1pPr>
            <a:lvl2pPr marL="0" indent="0">
              <a:lnSpc>
                <a:spcPct val="90000"/>
              </a:lnSpc>
              <a:spcBef>
                <a:spcPts val="200"/>
              </a:spcBef>
              <a:spcAft>
                <a:spcPts val="600"/>
              </a:spcAft>
              <a:buNone/>
              <a:defRPr sz="1600" b="1">
                <a:solidFill>
                  <a:schemeClr val="bg1"/>
                </a:solidFill>
              </a:defRPr>
            </a:lvl2pPr>
            <a:lvl3pPr marL="0" indent="0">
              <a:spcBef>
                <a:spcPts val="600"/>
              </a:spcBef>
              <a:spcAft>
                <a:spcPts val="600"/>
              </a:spcAft>
              <a:buNone/>
              <a:defRPr sz="1600">
                <a:solidFill>
                  <a:schemeClr val="bg1"/>
                </a:solidFill>
              </a:defRPr>
            </a:lvl3pPr>
            <a:lvl4pPr marL="174625" indent="-174625">
              <a:spcBef>
                <a:spcPts val="200"/>
              </a:spcBef>
              <a:buFont typeface="Arial" panose="020B0604020202020204" pitchFamily="34" charset="0"/>
              <a:buChar char="•"/>
              <a:defRPr sz="1600">
                <a:solidFill>
                  <a:schemeClr val="bg1"/>
                </a:solidFill>
              </a:defRPr>
            </a:lvl4pPr>
            <a:lvl5pPr marL="509588" indent="-222250">
              <a:buFont typeface="Arial" panose="020B0604020202020204" pitchFamily="34" charset="0"/>
              <a:buChar char="̶"/>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E3EDA320-E2EF-414F-93B1-623CE8DEDD08}"/>
              </a:ext>
            </a:extLst>
          </p:cNvPr>
          <p:cNvGrpSpPr/>
          <p:nvPr userDrawn="1"/>
        </p:nvGrpSpPr>
        <p:grpSpPr>
          <a:xfrm>
            <a:off x="391930" y="349656"/>
            <a:ext cx="1021704" cy="350394"/>
            <a:chOff x="6302199" y="5421675"/>
            <a:chExt cx="3037678" cy="1041774"/>
          </a:xfrm>
          <a:solidFill>
            <a:srgbClr val="D0D2D3"/>
          </a:solidFill>
        </p:grpSpPr>
        <p:sp>
          <p:nvSpPr>
            <p:cNvPr id="10" name="Freeform 5">
              <a:extLst>
                <a:ext uri="{FF2B5EF4-FFF2-40B4-BE49-F238E27FC236}">
                  <a16:creationId xmlns:a16="http://schemas.microsoft.com/office/drawing/2014/main" id="{F7B87BC1-D09A-4DEA-B370-56000AC7CA83}"/>
                </a:ext>
              </a:extLst>
            </p:cNvPr>
            <p:cNvSpPr>
              <a:spLocks/>
            </p:cNvSpPr>
            <p:nvPr/>
          </p:nvSpPr>
          <p:spPr bwMode="auto">
            <a:xfrm>
              <a:off x="7914740" y="5421675"/>
              <a:ext cx="641311" cy="136101"/>
            </a:xfrm>
            <a:custGeom>
              <a:avLst/>
              <a:gdLst>
                <a:gd name="T0" fmla="*/ 34 w 900"/>
                <a:gd name="T1" fmla="*/ 0 h 191"/>
                <a:gd name="T2" fmla="*/ 0 w 900"/>
                <a:gd name="T3" fmla="*/ 191 h 191"/>
                <a:gd name="T4" fmla="*/ 4 w 900"/>
                <a:gd name="T5" fmla="*/ 191 h 191"/>
                <a:gd name="T6" fmla="*/ 891 w 900"/>
                <a:gd name="T7" fmla="*/ 191 h 191"/>
                <a:gd name="T8" fmla="*/ 900 w 900"/>
                <a:gd name="T9" fmla="*/ 138 h 191"/>
                <a:gd name="T10" fmla="*/ 787 w 900"/>
                <a:gd name="T11" fmla="*/ 0 h 191"/>
                <a:gd name="T12" fmla="*/ 34 w 900"/>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34" y="0"/>
                  </a:moveTo>
                  <a:lnTo>
                    <a:pt x="0" y="191"/>
                  </a:lnTo>
                  <a:lnTo>
                    <a:pt x="4" y="191"/>
                  </a:lnTo>
                  <a:lnTo>
                    <a:pt x="891" y="191"/>
                  </a:lnTo>
                  <a:lnTo>
                    <a:pt x="900" y="138"/>
                  </a:lnTo>
                  <a:lnTo>
                    <a:pt x="78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8C0FA389-8B94-4305-8379-F2B87571FD33}"/>
                </a:ext>
              </a:extLst>
            </p:cNvPr>
            <p:cNvSpPr>
              <a:spLocks/>
            </p:cNvSpPr>
            <p:nvPr/>
          </p:nvSpPr>
          <p:spPr bwMode="auto">
            <a:xfrm>
              <a:off x="7893363" y="5586990"/>
              <a:ext cx="651287" cy="91922"/>
            </a:xfrm>
            <a:custGeom>
              <a:avLst/>
              <a:gdLst>
                <a:gd name="T0" fmla="*/ 17 w 674"/>
                <a:gd name="T1" fmla="*/ 0 h 95"/>
                <a:gd name="T2" fmla="*/ 0 w 674"/>
                <a:gd name="T3" fmla="*/ 95 h 95"/>
                <a:gd name="T4" fmla="*/ 2 w 674"/>
                <a:gd name="T5" fmla="*/ 95 h 95"/>
                <a:gd name="T6" fmla="*/ 297 w 674"/>
                <a:gd name="T7" fmla="*/ 95 h 95"/>
                <a:gd name="T8" fmla="*/ 305 w 674"/>
                <a:gd name="T9" fmla="*/ 50 h 95"/>
                <a:gd name="T10" fmla="*/ 347 w 674"/>
                <a:gd name="T11" fmla="*/ 50 h 95"/>
                <a:gd name="T12" fmla="*/ 375 w 674"/>
                <a:gd name="T13" fmla="*/ 87 h 95"/>
                <a:gd name="T14" fmla="*/ 373 w 674"/>
                <a:gd name="T15" fmla="*/ 95 h 95"/>
                <a:gd name="T16" fmla="*/ 657 w 674"/>
                <a:gd name="T17" fmla="*/ 95 h 95"/>
                <a:gd name="T18" fmla="*/ 674 w 674"/>
                <a:gd name="T19" fmla="*/ 0 h 95"/>
                <a:gd name="T20" fmla="*/ 19 w 674"/>
                <a:gd name="T21" fmla="*/ 0 h 95"/>
                <a:gd name="T22" fmla="*/ 17 w 67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4" h="95">
                  <a:moveTo>
                    <a:pt x="17" y="0"/>
                  </a:moveTo>
                  <a:cubicBezTo>
                    <a:pt x="0" y="95"/>
                    <a:pt x="0" y="95"/>
                    <a:pt x="0" y="95"/>
                  </a:cubicBezTo>
                  <a:cubicBezTo>
                    <a:pt x="2" y="95"/>
                    <a:pt x="2" y="95"/>
                    <a:pt x="2" y="95"/>
                  </a:cubicBezTo>
                  <a:cubicBezTo>
                    <a:pt x="297" y="95"/>
                    <a:pt x="297" y="95"/>
                    <a:pt x="297" y="95"/>
                  </a:cubicBezTo>
                  <a:cubicBezTo>
                    <a:pt x="305" y="50"/>
                    <a:pt x="305" y="50"/>
                    <a:pt x="305" y="50"/>
                  </a:cubicBezTo>
                  <a:cubicBezTo>
                    <a:pt x="347" y="50"/>
                    <a:pt x="347" y="50"/>
                    <a:pt x="347" y="50"/>
                  </a:cubicBezTo>
                  <a:cubicBezTo>
                    <a:pt x="371" y="50"/>
                    <a:pt x="378" y="68"/>
                    <a:pt x="375" y="87"/>
                  </a:cubicBezTo>
                  <a:cubicBezTo>
                    <a:pt x="373" y="95"/>
                    <a:pt x="373" y="95"/>
                    <a:pt x="373" y="95"/>
                  </a:cubicBezTo>
                  <a:cubicBezTo>
                    <a:pt x="657" y="95"/>
                    <a:pt x="657" y="95"/>
                    <a:pt x="657" y="95"/>
                  </a:cubicBezTo>
                  <a:cubicBezTo>
                    <a:pt x="674" y="0"/>
                    <a:pt x="674" y="0"/>
                    <a:pt x="674" y="0"/>
                  </a:cubicBezTo>
                  <a:cubicBezTo>
                    <a:pt x="19" y="0"/>
                    <a:pt x="19" y="0"/>
                    <a:pt x="19"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5F037BCB-3580-4876-B3F9-0107A15933D6}"/>
                </a:ext>
              </a:extLst>
            </p:cNvPr>
            <p:cNvSpPr>
              <a:spLocks/>
            </p:cNvSpPr>
            <p:nvPr/>
          </p:nvSpPr>
          <p:spPr bwMode="auto">
            <a:xfrm>
              <a:off x="7783628" y="5708839"/>
              <a:ext cx="739646" cy="590719"/>
            </a:xfrm>
            <a:custGeom>
              <a:avLst/>
              <a:gdLst>
                <a:gd name="T0" fmla="*/ 482 w 766"/>
                <a:gd name="T1" fmla="*/ 0 h 613"/>
                <a:gd name="T2" fmla="*/ 439 w 766"/>
                <a:gd name="T3" fmla="*/ 244 h 613"/>
                <a:gd name="T4" fmla="*/ 403 w 766"/>
                <a:gd name="T5" fmla="*/ 283 h 613"/>
                <a:gd name="T6" fmla="*/ 356 w 766"/>
                <a:gd name="T7" fmla="*/ 284 h 613"/>
                <a:gd name="T8" fmla="*/ 395 w 766"/>
                <a:gd name="T9" fmla="*/ 60 h 613"/>
                <a:gd name="T10" fmla="*/ 406 w 766"/>
                <a:gd name="T11" fmla="*/ 0 h 613"/>
                <a:gd name="T12" fmla="*/ 111 w 766"/>
                <a:gd name="T13" fmla="*/ 0 h 613"/>
                <a:gd name="T14" fmla="*/ 108 w 766"/>
                <a:gd name="T15" fmla="*/ 0 h 613"/>
                <a:gd name="T16" fmla="*/ 97 w 766"/>
                <a:gd name="T17" fmla="*/ 62 h 613"/>
                <a:gd name="T18" fmla="*/ 0 w 766"/>
                <a:gd name="T19" fmla="*/ 613 h 613"/>
                <a:gd name="T20" fmla="*/ 3 w 766"/>
                <a:gd name="T21" fmla="*/ 613 h 613"/>
                <a:gd name="T22" fmla="*/ 298 w 766"/>
                <a:gd name="T23" fmla="*/ 613 h 613"/>
                <a:gd name="T24" fmla="*/ 316 w 766"/>
                <a:gd name="T25" fmla="*/ 508 h 613"/>
                <a:gd name="T26" fmla="*/ 574 w 766"/>
                <a:gd name="T27" fmla="*/ 508 h 613"/>
                <a:gd name="T28" fmla="*/ 694 w 766"/>
                <a:gd name="T29" fmla="*/ 405 h 613"/>
                <a:gd name="T30" fmla="*/ 766 w 766"/>
                <a:gd name="T31" fmla="*/ 0 h 613"/>
                <a:gd name="T32" fmla="*/ 482 w 766"/>
                <a:gd name="T3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6" h="613">
                  <a:moveTo>
                    <a:pt x="482" y="0"/>
                  </a:moveTo>
                  <a:cubicBezTo>
                    <a:pt x="439" y="244"/>
                    <a:pt x="439" y="244"/>
                    <a:pt x="439" y="244"/>
                  </a:cubicBezTo>
                  <a:cubicBezTo>
                    <a:pt x="434" y="269"/>
                    <a:pt x="419" y="283"/>
                    <a:pt x="403" y="283"/>
                  </a:cubicBezTo>
                  <a:cubicBezTo>
                    <a:pt x="388" y="283"/>
                    <a:pt x="356" y="284"/>
                    <a:pt x="356" y="284"/>
                  </a:cubicBezTo>
                  <a:cubicBezTo>
                    <a:pt x="395" y="60"/>
                    <a:pt x="395" y="60"/>
                    <a:pt x="395" y="60"/>
                  </a:cubicBezTo>
                  <a:cubicBezTo>
                    <a:pt x="406" y="0"/>
                    <a:pt x="406" y="0"/>
                    <a:pt x="406" y="0"/>
                  </a:cubicBezTo>
                  <a:cubicBezTo>
                    <a:pt x="111" y="0"/>
                    <a:pt x="111" y="0"/>
                    <a:pt x="111" y="0"/>
                  </a:cubicBezTo>
                  <a:cubicBezTo>
                    <a:pt x="108" y="0"/>
                    <a:pt x="108" y="0"/>
                    <a:pt x="108" y="0"/>
                  </a:cubicBezTo>
                  <a:cubicBezTo>
                    <a:pt x="97" y="62"/>
                    <a:pt x="97" y="62"/>
                    <a:pt x="97" y="62"/>
                  </a:cubicBezTo>
                  <a:cubicBezTo>
                    <a:pt x="0" y="613"/>
                    <a:pt x="0" y="613"/>
                    <a:pt x="0" y="613"/>
                  </a:cubicBezTo>
                  <a:cubicBezTo>
                    <a:pt x="3" y="613"/>
                    <a:pt x="3" y="613"/>
                    <a:pt x="3" y="613"/>
                  </a:cubicBezTo>
                  <a:cubicBezTo>
                    <a:pt x="298" y="613"/>
                    <a:pt x="298" y="613"/>
                    <a:pt x="298" y="613"/>
                  </a:cubicBezTo>
                  <a:cubicBezTo>
                    <a:pt x="316" y="508"/>
                    <a:pt x="316" y="508"/>
                    <a:pt x="316" y="508"/>
                  </a:cubicBezTo>
                  <a:cubicBezTo>
                    <a:pt x="574" y="508"/>
                    <a:pt x="574" y="508"/>
                    <a:pt x="574" y="508"/>
                  </a:cubicBezTo>
                  <a:cubicBezTo>
                    <a:pt x="694" y="405"/>
                    <a:pt x="694" y="405"/>
                    <a:pt x="694" y="405"/>
                  </a:cubicBezTo>
                  <a:cubicBezTo>
                    <a:pt x="766" y="0"/>
                    <a:pt x="766" y="0"/>
                    <a:pt x="766" y="0"/>
                  </a:cubicBezTo>
                  <a:lnTo>
                    <a:pt x="4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a:extLst>
                <a:ext uri="{FF2B5EF4-FFF2-40B4-BE49-F238E27FC236}">
                  <a16:creationId xmlns:a16="http://schemas.microsoft.com/office/drawing/2014/main" id="{BD70A3D0-D0B4-4B36-BF47-DA4226F259DC}"/>
                </a:ext>
              </a:extLst>
            </p:cNvPr>
            <p:cNvSpPr>
              <a:spLocks/>
            </p:cNvSpPr>
            <p:nvPr/>
          </p:nvSpPr>
          <p:spPr bwMode="auto">
            <a:xfrm>
              <a:off x="7754413" y="6329486"/>
              <a:ext cx="311392" cy="133963"/>
            </a:xfrm>
            <a:custGeom>
              <a:avLst/>
              <a:gdLst>
                <a:gd name="T0" fmla="*/ 34 w 437"/>
                <a:gd name="T1" fmla="*/ 0 h 188"/>
                <a:gd name="T2" fmla="*/ 0 w 437"/>
                <a:gd name="T3" fmla="*/ 188 h 188"/>
                <a:gd name="T4" fmla="*/ 404 w 437"/>
                <a:gd name="T5" fmla="*/ 188 h 188"/>
                <a:gd name="T6" fmla="*/ 437 w 437"/>
                <a:gd name="T7" fmla="*/ 0 h 188"/>
                <a:gd name="T8" fmla="*/ 37 w 437"/>
                <a:gd name="T9" fmla="*/ 0 h 188"/>
                <a:gd name="T10" fmla="*/ 34 w 437"/>
                <a:gd name="T11" fmla="*/ 0 h 188"/>
              </a:gdLst>
              <a:ahLst/>
              <a:cxnLst>
                <a:cxn ang="0">
                  <a:pos x="T0" y="T1"/>
                </a:cxn>
                <a:cxn ang="0">
                  <a:pos x="T2" y="T3"/>
                </a:cxn>
                <a:cxn ang="0">
                  <a:pos x="T4" y="T5"/>
                </a:cxn>
                <a:cxn ang="0">
                  <a:pos x="T6" y="T7"/>
                </a:cxn>
                <a:cxn ang="0">
                  <a:pos x="T8" y="T9"/>
                </a:cxn>
                <a:cxn ang="0">
                  <a:pos x="T10" y="T11"/>
                </a:cxn>
              </a:cxnLst>
              <a:rect l="0" t="0" r="r" b="b"/>
              <a:pathLst>
                <a:path w="437" h="188">
                  <a:moveTo>
                    <a:pt x="34" y="0"/>
                  </a:moveTo>
                  <a:lnTo>
                    <a:pt x="0" y="188"/>
                  </a:lnTo>
                  <a:lnTo>
                    <a:pt x="404" y="188"/>
                  </a:lnTo>
                  <a:lnTo>
                    <a:pt x="437" y="0"/>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a:extLst>
                <a:ext uri="{FF2B5EF4-FFF2-40B4-BE49-F238E27FC236}">
                  <a16:creationId xmlns:a16="http://schemas.microsoft.com/office/drawing/2014/main" id="{C5676D79-2D88-4F8C-8D2B-475C0897D9C1}"/>
                </a:ext>
              </a:extLst>
            </p:cNvPr>
            <p:cNvSpPr>
              <a:spLocks/>
            </p:cNvSpPr>
            <p:nvPr/>
          </p:nvSpPr>
          <p:spPr bwMode="auto">
            <a:xfrm>
              <a:off x="7227825" y="5421675"/>
              <a:ext cx="641311" cy="136101"/>
            </a:xfrm>
            <a:custGeom>
              <a:avLst/>
              <a:gdLst>
                <a:gd name="T0" fmla="*/ 877 w 900"/>
                <a:gd name="T1" fmla="*/ 191 h 191"/>
                <a:gd name="T2" fmla="*/ 891 w 900"/>
                <a:gd name="T3" fmla="*/ 191 h 191"/>
                <a:gd name="T4" fmla="*/ 900 w 900"/>
                <a:gd name="T5" fmla="*/ 138 h 191"/>
                <a:gd name="T6" fmla="*/ 785 w 900"/>
                <a:gd name="T7" fmla="*/ 0 h 191"/>
                <a:gd name="T8" fmla="*/ 33 w 900"/>
                <a:gd name="T9" fmla="*/ 0 h 191"/>
                <a:gd name="T10" fmla="*/ 0 w 900"/>
                <a:gd name="T11" fmla="*/ 191 h 191"/>
                <a:gd name="T12" fmla="*/ 877 w 900"/>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877" y="191"/>
                  </a:moveTo>
                  <a:lnTo>
                    <a:pt x="891" y="191"/>
                  </a:lnTo>
                  <a:lnTo>
                    <a:pt x="900" y="138"/>
                  </a:lnTo>
                  <a:lnTo>
                    <a:pt x="785" y="0"/>
                  </a:lnTo>
                  <a:lnTo>
                    <a:pt x="33" y="0"/>
                  </a:lnTo>
                  <a:lnTo>
                    <a:pt x="0" y="191"/>
                  </a:lnTo>
                  <a:lnTo>
                    <a:pt x="87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801A4032-AFCB-4C8E-A746-2F49EAD5EB3D}"/>
                </a:ext>
              </a:extLst>
            </p:cNvPr>
            <p:cNvSpPr>
              <a:spLocks/>
            </p:cNvSpPr>
            <p:nvPr/>
          </p:nvSpPr>
          <p:spPr bwMode="auto">
            <a:xfrm>
              <a:off x="7205735" y="5586990"/>
              <a:ext cx="652000" cy="91922"/>
            </a:xfrm>
            <a:custGeom>
              <a:avLst/>
              <a:gdLst>
                <a:gd name="T0" fmla="*/ 17 w 675"/>
                <a:gd name="T1" fmla="*/ 0 h 95"/>
                <a:gd name="T2" fmla="*/ 0 w 675"/>
                <a:gd name="T3" fmla="*/ 95 h 95"/>
                <a:gd name="T4" fmla="*/ 298 w 675"/>
                <a:gd name="T5" fmla="*/ 95 h 95"/>
                <a:gd name="T6" fmla="*/ 306 w 675"/>
                <a:gd name="T7" fmla="*/ 50 h 95"/>
                <a:gd name="T8" fmla="*/ 347 w 675"/>
                <a:gd name="T9" fmla="*/ 50 h 95"/>
                <a:gd name="T10" fmla="*/ 375 w 675"/>
                <a:gd name="T11" fmla="*/ 87 h 95"/>
                <a:gd name="T12" fmla="*/ 374 w 675"/>
                <a:gd name="T13" fmla="*/ 95 h 95"/>
                <a:gd name="T14" fmla="*/ 648 w 675"/>
                <a:gd name="T15" fmla="*/ 95 h 95"/>
                <a:gd name="T16" fmla="*/ 658 w 675"/>
                <a:gd name="T17" fmla="*/ 95 h 95"/>
                <a:gd name="T18" fmla="*/ 675 w 675"/>
                <a:gd name="T19" fmla="*/ 0 h 95"/>
                <a:gd name="T20" fmla="*/ 665 w 675"/>
                <a:gd name="T21" fmla="*/ 0 h 95"/>
                <a:gd name="T22" fmla="*/ 17 w 675"/>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5">
                  <a:moveTo>
                    <a:pt x="17" y="0"/>
                  </a:moveTo>
                  <a:cubicBezTo>
                    <a:pt x="0" y="95"/>
                    <a:pt x="0" y="95"/>
                    <a:pt x="0" y="95"/>
                  </a:cubicBezTo>
                  <a:cubicBezTo>
                    <a:pt x="298" y="95"/>
                    <a:pt x="298" y="95"/>
                    <a:pt x="298" y="95"/>
                  </a:cubicBezTo>
                  <a:cubicBezTo>
                    <a:pt x="306" y="50"/>
                    <a:pt x="306" y="50"/>
                    <a:pt x="306" y="50"/>
                  </a:cubicBezTo>
                  <a:cubicBezTo>
                    <a:pt x="347" y="50"/>
                    <a:pt x="347" y="50"/>
                    <a:pt x="347" y="50"/>
                  </a:cubicBezTo>
                  <a:cubicBezTo>
                    <a:pt x="372" y="50"/>
                    <a:pt x="379" y="68"/>
                    <a:pt x="375" y="87"/>
                  </a:cubicBezTo>
                  <a:cubicBezTo>
                    <a:pt x="374" y="95"/>
                    <a:pt x="374" y="95"/>
                    <a:pt x="374" y="95"/>
                  </a:cubicBezTo>
                  <a:cubicBezTo>
                    <a:pt x="648" y="95"/>
                    <a:pt x="648" y="95"/>
                    <a:pt x="648" y="95"/>
                  </a:cubicBezTo>
                  <a:cubicBezTo>
                    <a:pt x="658" y="95"/>
                    <a:pt x="658" y="95"/>
                    <a:pt x="658" y="95"/>
                  </a:cubicBezTo>
                  <a:cubicBezTo>
                    <a:pt x="675" y="0"/>
                    <a:pt x="675" y="0"/>
                    <a:pt x="675" y="0"/>
                  </a:cubicBezTo>
                  <a:cubicBezTo>
                    <a:pt x="665" y="0"/>
                    <a:pt x="665" y="0"/>
                    <a:pt x="665"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ED7F19A6-57DF-41BD-83CD-14C20C17D25B}"/>
                </a:ext>
              </a:extLst>
            </p:cNvPr>
            <p:cNvSpPr>
              <a:spLocks/>
            </p:cNvSpPr>
            <p:nvPr/>
          </p:nvSpPr>
          <p:spPr bwMode="auto">
            <a:xfrm>
              <a:off x="7096712" y="5708839"/>
              <a:ext cx="738933" cy="590719"/>
            </a:xfrm>
            <a:custGeom>
              <a:avLst/>
              <a:gdLst>
                <a:gd name="T0" fmla="*/ 755 w 765"/>
                <a:gd name="T1" fmla="*/ 0 h 613"/>
                <a:gd name="T2" fmla="*/ 481 w 765"/>
                <a:gd name="T3" fmla="*/ 0 h 613"/>
                <a:gd name="T4" fmla="*/ 438 w 765"/>
                <a:gd name="T5" fmla="*/ 244 h 613"/>
                <a:gd name="T6" fmla="*/ 403 w 765"/>
                <a:gd name="T7" fmla="*/ 283 h 613"/>
                <a:gd name="T8" fmla="*/ 355 w 765"/>
                <a:gd name="T9" fmla="*/ 284 h 613"/>
                <a:gd name="T10" fmla="*/ 395 w 765"/>
                <a:gd name="T11" fmla="*/ 60 h 613"/>
                <a:gd name="T12" fmla="*/ 405 w 765"/>
                <a:gd name="T13" fmla="*/ 0 h 613"/>
                <a:gd name="T14" fmla="*/ 108 w 765"/>
                <a:gd name="T15" fmla="*/ 0 h 613"/>
                <a:gd name="T16" fmla="*/ 97 w 765"/>
                <a:gd name="T17" fmla="*/ 62 h 613"/>
                <a:gd name="T18" fmla="*/ 0 w 765"/>
                <a:gd name="T19" fmla="*/ 613 h 613"/>
                <a:gd name="T20" fmla="*/ 297 w 765"/>
                <a:gd name="T21" fmla="*/ 613 h 613"/>
                <a:gd name="T22" fmla="*/ 316 w 765"/>
                <a:gd name="T23" fmla="*/ 508 h 613"/>
                <a:gd name="T24" fmla="*/ 573 w 765"/>
                <a:gd name="T25" fmla="*/ 508 h 613"/>
                <a:gd name="T26" fmla="*/ 694 w 765"/>
                <a:gd name="T27" fmla="*/ 405 h 613"/>
                <a:gd name="T28" fmla="*/ 765 w 765"/>
                <a:gd name="T29" fmla="*/ 0 h 613"/>
                <a:gd name="T30" fmla="*/ 755 w 765"/>
                <a:gd name="T31"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613">
                  <a:moveTo>
                    <a:pt x="755" y="0"/>
                  </a:moveTo>
                  <a:cubicBezTo>
                    <a:pt x="481" y="0"/>
                    <a:pt x="481" y="0"/>
                    <a:pt x="481" y="0"/>
                  </a:cubicBezTo>
                  <a:cubicBezTo>
                    <a:pt x="438" y="244"/>
                    <a:pt x="438" y="244"/>
                    <a:pt x="438" y="244"/>
                  </a:cubicBezTo>
                  <a:cubicBezTo>
                    <a:pt x="434" y="269"/>
                    <a:pt x="418" y="283"/>
                    <a:pt x="403" y="283"/>
                  </a:cubicBezTo>
                  <a:cubicBezTo>
                    <a:pt x="387" y="283"/>
                    <a:pt x="355" y="284"/>
                    <a:pt x="355" y="284"/>
                  </a:cubicBezTo>
                  <a:cubicBezTo>
                    <a:pt x="395" y="60"/>
                    <a:pt x="395" y="60"/>
                    <a:pt x="395" y="60"/>
                  </a:cubicBezTo>
                  <a:cubicBezTo>
                    <a:pt x="405" y="0"/>
                    <a:pt x="405" y="0"/>
                    <a:pt x="405" y="0"/>
                  </a:cubicBezTo>
                  <a:cubicBezTo>
                    <a:pt x="108" y="0"/>
                    <a:pt x="108" y="0"/>
                    <a:pt x="108" y="0"/>
                  </a:cubicBezTo>
                  <a:cubicBezTo>
                    <a:pt x="97" y="62"/>
                    <a:pt x="97" y="62"/>
                    <a:pt x="97" y="62"/>
                  </a:cubicBezTo>
                  <a:cubicBezTo>
                    <a:pt x="0" y="613"/>
                    <a:pt x="0" y="613"/>
                    <a:pt x="0" y="613"/>
                  </a:cubicBezTo>
                  <a:cubicBezTo>
                    <a:pt x="297" y="613"/>
                    <a:pt x="297" y="613"/>
                    <a:pt x="297" y="613"/>
                  </a:cubicBezTo>
                  <a:cubicBezTo>
                    <a:pt x="316" y="508"/>
                    <a:pt x="316" y="508"/>
                    <a:pt x="316" y="508"/>
                  </a:cubicBezTo>
                  <a:cubicBezTo>
                    <a:pt x="573" y="508"/>
                    <a:pt x="573" y="508"/>
                    <a:pt x="573" y="508"/>
                  </a:cubicBezTo>
                  <a:cubicBezTo>
                    <a:pt x="694" y="405"/>
                    <a:pt x="694" y="405"/>
                    <a:pt x="694" y="405"/>
                  </a:cubicBezTo>
                  <a:cubicBezTo>
                    <a:pt x="765" y="0"/>
                    <a:pt x="765" y="0"/>
                    <a:pt x="765" y="0"/>
                  </a:cubicBezTo>
                  <a:lnTo>
                    <a:pt x="7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2">
              <a:extLst>
                <a:ext uri="{FF2B5EF4-FFF2-40B4-BE49-F238E27FC236}">
                  <a16:creationId xmlns:a16="http://schemas.microsoft.com/office/drawing/2014/main" id="{847B8D0B-C087-4F45-A154-2D403F6AE54B}"/>
                </a:ext>
              </a:extLst>
            </p:cNvPr>
            <p:cNvSpPr>
              <a:spLocks/>
            </p:cNvSpPr>
            <p:nvPr/>
          </p:nvSpPr>
          <p:spPr bwMode="auto">
            <a:xfrm>
              <a:off x="7067497" y="6329486"/>
              <a:ext cx="311392" cy="133963"/>
            </a:xfrm>
            <a:custGeom>
              <a:avLst/>
              <a:gdLst>
                <a:gd name="T0" fmla="*/ 0 w 437"/>
                <a:gd name="T1" fmla="*/ 188 h 188"/>
                <a:gd name="T2" fmla="*/ 403 w 437"/>
                <a:gd name="T3" fmla="*/ 188 h 188"/>
                <a:gd name="T4" fmla="*/ 437 w 437"/>
                <a:gd name="T5" fmla="*/ 0 h 188"/>
                <a:gd name="T6" fmla="*/ 33 w 437"/>
                <a:gd name="T7" fmla="*/ 0 h 188"/>
                <a:gd name="T8" fmla="*/ 0 w 437"/>
                <a:gd name="T9" fmla="*/ 188 h 188"/>
              </a:gdLst>
              <a:ahLst/>
              <a:cxnLst>
                <a:cxn ang="0">
                  <a:pos x="T0" y="T1"/>
                </a:cxn>
                <a:cxn ang="0">
                  <a:pos x="T2" y="T3"/>
                </a:cxn>
                <a:cxn ang="0">
                  <a:pos x="T4" y="T5"/>
                </a:cxn>
                <a:cxn ang="0">
                  <a:pos x="T6" y="T7"/>
                </a:cxn>
                <a:cxn ang="0">
                  <a:pos x="T8" y="T9"/>
                </a:cxn>
              </a:cxnLst>
              <a:rect l="0" t="0" r="r" b="b"/>
              <a:pathLst>
                <a:path w="437" h="188">
                  <a:moveTo>
                    <a:pt x="0" y="188"/>
                  </a:moveTo>
                  <a:lnTo>
                    <a:pt x="403" y="188"/>
                  </a:lnTo>
                  <a:lnTo>
                    <a:pt x="437" y="0"/>
                  </a:lnTo>
                  <a:lnTo>
                    <a:pt x="33"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55503A81-7088-4FF5-A888-7D7C8BAF430A}"/>
                </a:ext>
              </a:extLst>
            </p:cNvPr>
            <p:cNvSpPr>
              <a:spLocks/>
            </p:cNvSpPr>
            <p:nvPr/>
          </p:nvSpPr>
          <p:spPr bwMode="auto">
            <a:xfrm>
              <a:off x="6444713" y="5421675"/>
              <a:ext cx="731808" cy="136101"/>
            </a:xfrm>
            <a:custGeom>
              <a:avLst/>
              <a:gdLst>
                <a:gd name="T0" fmla="*/ 1027 w 1027"/>
                <a:gd name="T1" fmla="*/ 138 h 191"/>
                <a:gd name="T2" fmla="*/ 911 w 1027"/>
                <a:gd name="T3" fmla="*/ 0 h 191"/>
                <a:gd name="T4" fmla="*/ 175 w 1027"/>
                <a:gd name="T5" fmla="*/ 0 h 191"/>
                <a:gd name="T6" fmla="*/ 8 w 1027"/>
                <a:gd name="T7" fmla="*/ 141 h 191"/>
                <a:gd name="T8" fmla="*/ 0 w 1027"/>
                <a:gd name="T9" fmla="*/ 191 h 191"/>
                <a:gd name="T10" fmla="*/ 1018 w 1027"/>
                <a:gd name="T11" fmla="*/ 191 h 191"/>
                <a:gd name="T12" fmla="*/ 1027 w 1027"/>
                <a:gd name="T13" fmla="*/ 138 h 191"/>
              </a:gdLst>
              <a:ahLst/>
              <a:cxnLst>
                <a:cxn ang="0">
                  <a:pos x="T0" y="T1"/>
                </a:cxn>
                <a:cxn ang="0">
                  <a:pos x="T2" y="T3"/>
                </a:cxn>
                <a:cxn ang="0">
                  <a:pos x="T4" y="T5"/>
                </a:cxn>
                <a:cxn ang="0">
                  <a:pos x="T6" y="T7"/>
                </a:cxn>
                <a:cxn ang="0">
                  <a:pos x="T8" y="T9"/>
                </a:cxn>
                <a:cxn ang="0">
                  <a:pos x="T10" y="T11"/>
                </a:cxn>
                <a:cxn ang="0">
                  <a:pos x="T12" y="T13"/>
                </a:cxn>
              </a:cxnLst>
              <a:rect l="0" t="0" r="r" b="b"/>
              <a:pathLst>
                <a:path w="1027" h="191">
                  <a:moveTo>
                    <a:pt x="1027" y="138"/>
                  </a:moveTo>
                  <a:lnTo>
                    <a:pt x="911" y="0"/>
                  </a:lnTo>
                  <a:lnTo>
                    <a:pt x="175" y="0"/>
                  </a:lnTo>
                  <a:lnTo>
                    <a:pt x="8" y="141"/>
                  </a:lnTo>
                  <a:lnTo>
                    <a:pt x="0" y="191"/>
                  </a:lnTo>
                  <a:lnTo>
                    <a:pt x="1018" y="191"/>
                  </a:lnTo>
                  <a:lnTo>
                    <a:pt x="1027"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4">
              <a:extLst>
                <a:ext uri="{FF2B5EF4-FFF2-40B4-BE49-F238E27FC236}">
                  <a16:creationId xmlns:a16="http://schemas.microsoft.com/office/drawing/2014/main" id="{DB2C6822-1162-4D44-9340-058F2A2F0B23}"/>
                </a:ext>
              </a:extLst>
            </p:cNvPr>
            <p:cNvSpPr>
              <a:spLocks/>
            </p:cNvSpPr>
            <p:nvPr/>
          </p:nvSpPr>
          <p:spPr bwMode="auto">
            <a:xfrm>
              <a:off x="6423336" y="5586990"/>
              <a:ext cx="741784" cy="91922"/>
            </a:xfrm>
            <a:custGeom>
              <a:avLst/>
              <a:gdLst>
                <a:gd name="T0" fmla="*/ 334 w 768"/>
                <a:gd name="T1" fmla="*/ 83 h 95"/>
                <a:gd name="T2" fmla="*/ 381 w 768"/>
                <a:gd name="T3" fmla="*/ 43 h 95"/>
                <a:gd name="T4" fmla="*/ 415 w 768"/>
                <a:gd name="T5" fmla="*/ 83 h 95"/>
                <a:gd name="T6" fmla="*/ 413 w 768"/>
                <a:gd name="T7" fmla="*/ 95 h 95"/>
                <a:gd name="T8" fmla="*/ 751 w 768"/>
                <a:gd name="T9" fmla="*/ 95 h 95"/>
                <a:gd name="T10" fmla="*/ 768 w 768"/>
                <a:gd name="T11" fmla="*/ 0 h 95"/>
                <a:gd name="T12" fmla="*/ 16 w 768"/>
                <a:gd name="T13" fmla="*/ 0 h 95"/>
                <a:gd name="T14" fmla="*/ 0 w 768"/>
                <a:gd name="T15" fmla="*/ 95 h 95"/>
                <a:gd name="T16" fmla="*/ 332 w 768"/>
                <a:gd name="T17" fmla="*/ 95 h 95"/>
                <a:gd name="T18" fmla="*/ 334 w 768"/>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95">
                  <a:moveTo>
                    <a:pt x="334" y="83"/>
                  </a:moveTo>
                  <a:cubicBezTo>
                    <a:pt x="338" y="61"/>
                    <a:pt x="359" y="43"/>
                    <a:pt x="381" y="43"/>
                  </a:cubicBezTo>
                  <a:cubicBezTo>
                    <a:pt x="404" y="43"/>
                    <a:pt x="419" y="61"/>
                    <a:pt x="415" y="83"/>
                  </a:cubicBezTo>
                  <a:cubicBezTo>
                    <a:pt x="413" y="95"/>
                    <a:pt x="413" y="95"/>
                    <a:pt x="413" y="95"/>
                  </a:cubicBezTo>
                  <a:cubicBezTo>
                    <a:pt x="751" y="95"/>
                    <a:pt x="751" y="95"/>
                    <a:pt x="751" y="95"/>
                  </a:cubicBezTo>
                  <a:cubicBezTo>
                    <a:pt x="768" y="0"/>
                    <a:pt x="768" y="0"/>
                    <a:pt x="768" y="0"/>
                  </a:cubicBezTo>
                  <a:cubicBezTo>
                    <a:pt x="16" y="0"/>
                    <a:pt x="16" y="0"/>
                    <a:pt x="16" y="0"/>
                  </a:cubicBezTo>
                  <a:cubicBezTo>
                    <a:pt x="0" y="95"/>
                    <a:pt x="0" y="95"/>
                    <a:pt x="0" y="95"/>
                  </a:cubicBezTo>
                  <a:cubicBezTo>
                    <a:pt x="332" y="95"/>
                    <a:pt x="332" y="95"/>
                    <a:pt x="332" y="95"/>
                  </a:cubicBezTo>
                  <a:lnTo>
                    <a:pt x="334"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5">
              <a:extLst>
                <a:ext uri="{FF2B5EF4-FFF2-40B4-BE49-F238E27FC236}">
                  <a16:creationId xmlns:a16="http://schemas.microsoft.com/office/drawing/2014/main" id="{7B6DE0F1-9637-4AAD-B18A-173945C80A44}"/>
                </a:ext>
              </a:extLst>
            </p:cNvPr>
            <p:cNvSpPr>
              <a:spLocks/>
            </p:cNvSpPr>
            <p:nvPr/>
          </p:nvSpPr>
          <p:spPr bwMode="auto">
            <a:xfrm>
              <a:off x="6312887" y="5708839"/>
              <a:ext cx="830142" cy="590719"/>
            </a:xfrm>
            <a:custGeom>
              <a:avLst/>
              <a:gdLst>
                <a:gd name="T0" fmla="*/ 521 w 859"/>
                <a:gd name="T1" fmla="*/ 0 h 613"/>
                <a:gd name="T2" fmla="*/ 485 w 859"/>
                <a:gd name="T3" fmla="*/ 206 h 613"/>
                <a:gd name="T4" fmla="*/ 429 w 859"/>
                <a:gd name="T5" fmla="*/ 525 h 613"/>
                <a:gd name="T6" fmla="*/ 381 w 859"/>
                <a:gd name="T7" fmla="*/ 566 h 613"/>
                <a:gd name="T8" fmla="*/ 348 w 859"/>
                <a:gd name="T9" fmla="*/ 525 h 613"/>
                <a:gd name="T10" fmla="*/ 440 w 859"/>
                <a:gd name="T11" fmla="*/ 0 h 613"/>
                <a:gd name="T12" fmla="*/ 108 w 859"/>
                <a:gd name="T13" fmla="*/ 0 h 613"/>
                <a:gd name="T14" fmla="*/ 0 w 859"/>
                <a:gd name="T15" fmla="*/ 613 h 613"/>
                <a:gd name="T16" fmla="*/ 751 w 859"/>
                <a:gd name="T17" fmla="*/ 613 h 613"/>
                <a:gd name="T18" fmla="*/ 823 w 859"/>
                <a:gd name="T19" fmla="*/ 206 h 613"/>
                <a:gd name="T20" fmla="*/ 859 w 859"/>
                <a:gd name="T21" fmla="*/ 0 h 613"/>
                <a:gd name="T22" fmla="*/ 521 w 859"/>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9" h="613">
                  <a:moveTo>
                    <a:pt x="521" y="0"/>
                  </a:moveTo>
                  <a:cubicBezTo>
                    <a:pt x="485" y="206"/>
                    <a:pt x="485" y="206"/>
                    <a:pt x="485" y="206"/>
                  </a:cubicBezTo>
                  <a:cubicBezTo>
                    <a:pt x="429" y="525"/>
                    <a:pt x="429" y="525"/>
                    <a:pt x="429" y="525"/>
                  </a:cubicBezTo>
                  <a:cubicBezTo>
                    <a:pt x="425" y="547"/>
                    <a:pt x="403" y="566"/>
                    <a:pt x="381" y="566"/>
                  </a:cubicBezTo>
                  <a:cubicBezTo>
                    <a:pt x="359" y="566"/>
                    <a:pt x="344" y="547"/>
                    <a:pt x="348" y="525"/>
                  </a:cubicBezTo>
                  <a:cubicBezTo>
                    <a:pt x="440" y="0"/>
                    <a:pt x="440" y="0"/>
                    <a:pt x="440" y="0"/>
                  </a:cubicBezTo>
                  <a:cubicBezTo>
                    <a:pt x="108" y="0"/>
                    <a:pt x="108" y="0"/>
                    <a:pt x="108" y="0"/>
                  </a:cubicBezTo>
                  <a:cubicBezTo>
                    <a:pt x="0" y="613"/>
                    <a:pt x="0" y="613"/>
                    <a:pt x="0" y="613"/>
                  </a:cubicBezTo>
                  <a:cubicBezTo>
                    <a:pt x="751" y="613"/>
                    <a:pt x="751" y="613"/>
                    <a:pt x="751" y="613"/>
                  </a:cubicBezTo>
                  <a:cubicBezTo>
                    <a:pt x="823" y="206"/>
                    <a:pt x="823" y="206"/>
                    <a:pt x="823" y="206"/>
                  </a:cubicBezTo>
                  <a:cubicBezTo>
                    <a:pt x="859" y="0"/>
                    <a:pt x="859" y="0"/>
                    <a:pt x="859" y="0"/>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6">
              <a:extLst>
                <a:ext uri="{FF2B5EF4-FFF2-40B4-BE49-F238E27FC236}">
                  <a16:creationId xmlns:a16="http://schemas.microsoft.com/office/drawing/2014/main" id="{98214B2C-9735-4184-86D9-34C7B77D5F83}"/>
                </a:ext>
              </a:extLst>
            </p:cNvPr>
            <p:cNvSpPr>
              <a:spLocks/>
            </p:cNvSpPr>
            <p:nvPr/>
          </p:nvSpPr>
          <p:spPr bwMode="auto">
            <a:xfrm>
              <a:off x="6302199" y="6329486"/>
              <a:ext cx="731808" cy="133963"/>
            </a:xfrm>
            <a:custGeom>
              <a:avLst/>
              <a:gdLst>
                <a:gd name="T0" fmla="*/ 853 w 1027"/>
                <a:gd name="T1" fmla="*/ 188 h 188"/>
                <a:gd name="T2" fmla="*/ 1019 w 1027"/>
                <a:gd name="T3" fmla="*/ 46 h 188"/>
                <a:gd name="T4" fmla="*/ 1027 w 1027"/>
                <a:gd name="T5" fmla="*/ 0 h 188"/>
                <a:gd name="T6" fmla="*/ 9 w 1027"/>
                <a:gd name="T7" fmla="*/ 0 h 188"/>
                <a:gd name="T8" fmla="*/ 0 w 1027"/>
                <a:gd name="T9" fmla="*/ 46 h 188"/>
                <a:gd name="T10" fmla="*/ 117 w 1027"/>
                <a:gd name="T11" fmla="*/ 188 h 188"/>
                <a:gd name="T12" fmla="*/ 853 w 102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027" h="188">
                  <a:moveTo>
                    <a:pt x="853" y="188"/>
                  </a:moveTo>
                  <a:lnTo>
                    <a:pt x="1019" y="46"/>
                  </a:lnTo>
                  <a:lnTo>
                    <a:pt x="1027" y="0"/>
                  </a:lnTo>
                  <a:lnTo>
                    <a:pt x="9" y="0"/>
                  </a:lnTo>
                  <a:lnTo>
                    <a:pt x="0" y="46"/>
                  </a:lnTo>
                  <a:lnTo>
                    <a:pt x="117" y="188"/>
                  </a:lnTo>
                  <a:lnTo>
                    <a:pt x="853"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7">
              <a:extLst>
                <a:ext uri="{FF2B5EF4-FFF2-40B4-BE49-F238E27FC236}">
                  <a16:creationId xmlns:a16="http://schemas.microsoft.com/office/drawing/2014/main" id="{B42A7777-A8DB-4C66-88C2-0EF9C04E3435}"/>
                </a:ext>
              </a:extLst>
            </p:cNvPr>
            <p:cNvSpPr>
              <a:spLocks/>
            </p:cNvSpPr>
            <p:nvPr/>
          </p:nvSpPr>
          <p:spPr bwMode="auto">
            <a:xfrm>
              <a:off x="8609494" y="5421675"/>
              <a:ext cx="730383" cy="136101"/>
            </a:xfrm>
            <a:custGeom>
              <a:avLst/>
              <a:gdLst>
                <a:gd name="T0" fmla="*/ 1017 w 1025"/>
                <a:gd name="T1" fmla="*/ 191 h 191"/>
                <a:gd name="T2" fmla="*/ 1025 w 1025"/>
                <a:gd name="T3" fmla="*/ 138 h 191"/>
                <a:gd name="T4" fmla="*/ 908 w 1025"/>
                <a:gd name="T5" fmla="*/ 0 h 191"/>
                <a:gd name="T6" fmla="*/ 34 w 1025"/>
                <a:gd name="T7" fmla="*/ 0 h 191"/>
                <a:gd name="T8" fmla="*/ 0 w 1025"/>
                <a:gd name="T9" fmla="*/ 191 h 191"/>
                <a:gd name="T10" fmla="*/ 1017 w 1025"/>
                <a:gd name="T11" fmla="*/ 191 h 191"/>
              </a:gdLst>
              <a:ahLst/>
              <a:cxnLst>
                <a:cxn ang="0">
                  <a:pos x="T0" y="T1"/>
                </a:cxn>
                <a:cxn ang="0">
                  <a:pos x="T2" y="T3"/>
                </a:cxn>
                <a:cxn ang="0">
                  <a:pos x="T4" y="T5"/>
                </a:cxn>
                <a:cxn ang="0">
                  <a:pos x="T6" y="T7"/>
                </a:cxn>
                <a:cxn ang="0">
                  <a:pos x="T8" y="T9"/>
                </a:cxn>
                <a:cxn ang="0">
                  <a:pos x="T10" y="T11"/>
                </a:cxn>
              </a:cxnLst>
              <a:rect l="0" t="0" r="r" b="b"/>
              <a:pathLst>
                <a:path w="1025" h="191">
                  <a:moveTo>
                    <a:pt x="1017" y="191"/>
                  </a:moveTo>
                  <a:lnTo>
                    <a:pt x="1025" y="138"/>
                  </a:lnTo>
                  <a:lnTo>
                    <a:pt x="908" y="0"/>
                  </a:lnTo>
                  <a:lnTo>
                    <a:pt x="34" y="0"/>
                  </a:lnTo>
                  <a:lnTo>
                    <a:pt x="0" y="191"/>
                  </a:lnTo>
                  <a:lnTo>
                    <a:pt x="10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8">
              <a:extLst>
                <a:ext uri="{FF2B5EF4-FFF2-40B4-BE49-F238E27FC236}">
                  <a16:creationId xmlns:a16="http://schemas.microsoft.com/office/drawing/2014/main" id="{D061B3A7-17AC-4F0F-BB8A-2A3A9A6486F3}"/>
                </a:ext>
              </a:extLst>
            </p:cNvPr>
            <p:cNvSpPr>
              <a:spLocks/>
            </p:cNvSpPr>
            <p:nvPr/>
          </p:nvSpPr>
          <p:spPr bwMode="auto">
            <a:xfrm>
              <a:off x="8588117" y="5586990"/>
              <a:ext cx="740358" cy="91922"/>
            </a:xfrm>
            <a:custGeom>
              <a:avLst/>
              <a:gdLst>
                <a:gd name="T0" fmla="*/ 0 w 766"/>
                <a:gd name="T1" fmla="*/ 95 h 95"/>
                <a:gd name="T2" fmla="*/ 331 w 766"/>
                <a:gd name="T3" fmla="*/ 95 h 95"/>
                <a:gd name="T4" fmla="*/ 338 w 766"/>
                <a:gd name="T5" fmla="*/ 51 h 95"/>
                <a:gd name="T6" fmla="*/ 379 w 766"/>
                <a:gd name="T7" fmla="*/ 51 h 95"/>
                <a:gd name="T8" fmla="*/ 412 w 766"/>
                <a:gd name="T9" fmla="*/ 91 h 95"/>
                <a:gd name="T10" fmla="*/ 411 w 766"/>
                <a:gd name="T11" fmla="*/ 95 h 95"/>
                <a:gd name="T12" fmla="*/ 749 w 766"/>
                <a:gd name="T13" fmla="*/ 95 h 95"/>
                <a:gd name="T14" fmla="*/ 766 w 766"/>
                <a:gd name="T15" fmla="*/ 0 h 95"/>
                <a:gd name="T16" fmla="*/ 17 w 766"/>
                <a:gd name="T17" fmla="*/ 0 h 95"/>
                <a:gd name="T18" fmla="*/ 0 w 766"/>
                <a:gd name="T1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6" h="95">
                  <a:moveTo>
                    <a:pt x="0" y="95"/>
                  </a:moveTo>
                  <a:cubicBezTo>
                    <a:pt x="331" y="95"/>
                    <a:pt x="331" y="95"/>
                    <a:pt x="331" y="95"/>
                  </a:cubicBezTo>
                  <a:cubicBezTo>
                    <a:pt x="338" y="51"/>
                    <a:pt x="338" y="51"/>
                    <a:pt x="338" y="51"/>
                  </a:cubicBezTo>
                  <a:cubicBezTo>
                    <a:pt x="379" y="51"/>
                    <a:pt x="379" y="51"/>
                    <a:pt x="379" y="51"/>
                  </a:cubicBezTo>
                  <a:cubicBezTo>
                    <a:pt x="401" y="51"/>
                    <a:pt x="416" y="69"/>
                    <a:pt x="412" y="91"/>
                  </a:cubicBezTo>
                  <a:cubicBezTo>
                    <a:pt x="411" y="95"/>
                    <a:pt x="411" y="95"/>
                    <a:pt x="411" y="95"/>
                  </a:cubicBezTo>
                  <a:cubicBezTo>
                    <a:pt x="749" y="95"/>
                    <a:pt x="749" y="95"/>
                    <a:pt x="749" y="95"/>
                  </a:cubicBezTo>
                  <a:cubicBezTo>
                    <a:pt x="766" y="0"/>
                    <a:pt x="766" y="0"/>
                    <a:pt x="766" y="0"/>
                  </a:cubicBezTo>
                  <a:cubicBezTo>
                    <a:pt x="17" y="0"/>
                    <a:pt x="17" y="0"/>
                    <a:pt x="17"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9">
              <a:extLst>
                <a:ext uri="{FF2B5EF4-FFF2-40B4-BE49-F238E27FC236}">
                  <a16:creationId xmlns:a16="http://schemas.microsoft.com/office/drawing/2014/main" id="{555984E8-E9EE-421D-9A27-E9336B34B2CB}"/>
                </a:ext>
              </a:extLst>
            </p:cNvPr>
            <p:cNvSpPr>
              <a:spLocks/>
            </p:cNvSpPr>
            <p:nvPr/>
          </p:nvSpPr>
          <p:spPr bwMode="auto">
            <a:xfrm>
              <a:off x="8479094" y="5708839"/>
              <a:ext cx="828004" cy="590719"/>
            </a:xfrm>
            <a:custGeom>
              <a:avLst/>
              <a:gdLst>
                <a:gd name="T0" fmla="*/ 519 w 857"/>
                <a:gd name="T1" fmla="*/ 0 h 613"/>
                <a:gd name="T2" fmla="*/ 482 w 857"/>
                <a:gd name="T3" fmla="*/ 206 h 613"/>
                <a:gd name="T4" fmla="*/ 427 w 857"/>
                <a:gd name="T5" fmla="*/ 521 h 613"/>
                <a:gd name="T6" fmla="*/ 380 w 857"/>
                <a:gd name="T7" fmla="*/ 561 h 613"/>
                <a:gd name="T8" fmla="*/ 339 w 857"/>
                <a:gd name="T9" fmla="*/ 560 h 613"/>
                <a:gd name="T10" fmla="*/ 438 w 857"/>
                <a:gd name="T11" fmla="*/ 0 h 613"/>
                <a:gd name="T12" fmla="*/ 108 w 857"/>
                <a:gd name="T13" fmla="*/ 0 h 613"/>
                <a:gd name="T14" fmla="*/ 0 w 857"/>
                <a:gd name="T15" fmla="*/ 613 h 613"/>
                <a:gd name="T16" fmla="*/ 749 w 857"/>
                <a:gd name="T17" fmla="*/ 613 h 613"/>
                <a:gd name="T18" fmla="*/ 820 w 857"/>
                <a:gd name="T19" fmla="*/ 206 h 613"/>
                <a:gd name="T20" fmla="*/ 857 w 857"/>
                <a:gd name="T21" fmla="*/ 0 h 613"/>
                <a:gd name="T22" fmla="*/ 519 w 857"/>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613">
                  <a:moveTo>
                    <a:pt x="519" y="0"/>
                  </a:moveTo>
                  <a:cubicBezTo>
                    <a:pt x="482" y="206"/>
                    <a:pt x="482" y="206"/>
                    <a:pt x="482" y="206"/>
                  </a:cubicBezTo>
                  <a:cubicBezTo>
                    <a:pt x="427" y="521"/>
                    <a:pt x="427" y="521"/>
                    <a:pt x="427" y="521"/>
                  </a:cubicBezTo>
                  <a:cubicBezTo>
                    <a:pt x="423" y="543"/>
                    <a:pt x="402" y="561"/>
                    <a:pt x="380" y="561"/>
                  </a:cubicBezTo>
                  <a:cubicBezTo>
                    <a:pt x="339" y="560"/>
                    <a:pt x="339" y="560"/>
                    <a:pt x="339" y="560"/>
                  </a:cubicBezTo>
                  <a:cubicBezTo>
                    <a:pt x="438" y="0"/>
                    <a:pt x="438" y="0"/>
                    <a:pt x="438" y="0"/>
                  </a:cubicBezTo>
                  <a:cubicBezTo>
                    <a:pt x="108" y="0"/>
                    <a:pt x="108" y="0"/>
                    <a:pt x="108" y="0"/>
                  </a:cubicBezTo>
                  <a:cubicBezTo>
                    <a:pt x="0" y="613"/>
                    <a:pt x="0" y="613"/>
                    <a:pt x="0" y="613"/>
                  </a:cubicBezTo>
                  <a:cubicBezTo>
                    <a:pt x="749" y="613"/>
                    <a:pt x="749" y="613"/>
                    <a:pt x="749" y="613"/>
                  </a:cubicBezTo>
                  <a:cubicBezTo>
                    <a:pt x="820" y="206"/>
                    <a:pt x="820" y="206"/>
                    <a:pt x="820" y="206"/>
                  </a:cubicBezTo>
                  <a:cubicBezTo>
                    <a:pt x="857" y="0"/>
                    <a:pt x="857" y="0"/>
                    <a:pt x="857" y="0"/>
                  </a:cubicBezTo>
                  <a:lnTo>
                    <a:pt x="5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0">
              <a:extLst>
                <a:ext uri="{FF2B5EF4-FFF2-40B4-BE49-F238E27FC236}">
                  <a16:creationId xmlns:a16="http://schemas.microsoft.com/office/drawing/2014/main" id="{1C68A46B-C461-41B4-BC6F-3E442B3EA8E2}"/>
                </a:ext>
              </a:extLst>
            </p:cNvPr>
            <p:cNvSpPr>
              <a:spLocks/>
            </p:cNvSpPr>
            <p:nvPr/>
          </p:nvSpPr>
          <p:spPr bwMode="auto">
            <a:xfrm>
              <a:off x="8449879" y="6329486"/>
              <a:ext cx="746771" cy="133963"/>
            </a:xfrm>
            <a:custGeom>
              <a:avLst/>
              <a:gdLst>
                <a:gd name="T0" fmla="*/ 0 w 1048"/>
                <a:gd name="T1" fmla="*/ 188 h 188"/>
                <a:gd name="T2" fmla="*/ 875 w 1048"/>
                <a:gd name="T3" fmla="*/ 188 h 188"/>
                <a:gd name="T4" fmla="*/ 1040 w 1048"/>
                <a:gd name="T5" fmla="*/ 50 h 188"/>
                <a:gd name="T6" fmla="*/ 1048 w 1048"/>
                <a:gd name="T7" fmla="*/ 0 h 188"/>
                <a:gd name="T8" fmla="*/ 34 w 1048"/>
                <a:gd name="T9" fmla="*/ 0 h 188"/>
                <a:gd name="T10" fmla="*/ 0 w 1048"/>
                <a:gd name="T11" fmla="*/ 188 h 188"/>
              </a:gdLst>
              <a:ahLst/>
              <a:cxnLst>
                <a:cxn ang="0">
                  <a:pos x="T0" y="T1"/>
                </a:cxn>
                <a:cxn ang="0">
                  <a:pos x="T2" y="T3"/>
                </a:cxn>
                <a:cxn ang="0">
                  <a:pos x="T4" y="T5"/>
                </a:cxn>
                <a:cxn ang="0">
                  <a:pos x="T6" y="T7"/>
                </a:cxn>
                <a:cxn ang="0">
                  <a:pos x="T8" y="T9"/>
                </a:cxn>
                <a:cxn ang="0">
                  <a:pos x="T10" y="T11"/>
                </a:cxn>
              </a:cxnLst>
              <a:rect l="0" t="0" r="r" b="b"/>
              <a:pathLst>
                <a:path w="1048" h="188">
                  <a:moveTo>
                    <a:pt x="0" y="188"/>
                  </a:moveTo>
                  <a:lnTo>
                    <a:pt x="875" y="188"/>
                  </a:lnTo>
                  <a:lnTo>
                    <a:pt x="1040" y="50"/>
                  </a:lnTo>
                  <a:lnTo>
                    <a:pt x="1048" y="0"/>
                  </a:lnTo>
                  <a:lnTo>
                    <a:pt x="34"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TextBox 25">
            <a:extLst>
              <a:ext uri="{FF2B5EF4-FFF2-40B4-BE49-F238E27FC236}">
                <a16:creationId xmlns:a16="http://schemas.microsoft.com/office/drawing/2014/main" id="{7F02A63A-FD33-44A1-B20B-80CB4F349103}"/>
              </a:ext>
            </a:extLst>
          </p:cNvPr>
          <p:cNvSpPr txBox="1"/>
          <p:nvPr userDrawn="1"/>
        </p:nvSpPr>
        <p:spPr>
          <a:xfrm>
            <a:off x="1516583" y="198453"/>
            <a:ext cx="3582391" cy="615553"/>
          </a:xfrm>
          <a:prstGeom prst="rect">
            <a:avLst/>
          </a:prstGeom>
          <a:noFill/>
        </p:spPr>
        <p:txBody>
          <a:bodyPr wrap="none" lIns="0" tIns="0" rIns="0" bIns="0" rtlCol="0">
            <a:spAutoFit/>
          </a:bodyPr>
          <a:lstStyle/>
          <a:p>
            <a:r>
              <a:rPr lang="en-US" sz="4000" b="1" dirty="0">
                <a:solidFill>
                  <a:srgbClr val="D0D2D3"/>
                </a:solidFill>
                <a:latin typeface="Franklin Gothic Demi" panose="020B0703020102020204" pitchFamily="34" charset="0"/>
              </a:rPr>
              <a:t>Brand Structure</a:t>
            </a:r>
          </a:p>
        </p:txBody>
      </p:sp>
      <p:sp>
        <p:nvSpPr>
          <p:cNvPr id="29" name="Text Placeholder 28">
            <a:extLst>
              <a:ext uri="{FF2B5EF4-FFF2-40B4-BE49-F238E27FC236}">
                <a16:creationId xmlns:a16="http://schemas.microsoft.com/office/drawing/2014/main" id="{58BBE69A-3EC8-4819-8DF2-61F1E0783754}"/>
              </a:ext>
            </a:extLst>
          </p:cNvPr>
          <p:cNvSpPr>
            <a:spLocks noGrp="1"/>
          </p:cNvSpPr>
          <p:nvPr userDrawn="1">
            <p:ph type="body" sz="quarter" idx="10" hasCustomPrompt="1"/>
          </p:nvPr>
        </p:nvSpPr>
        <p:spPr>
          <a:xfrm>
            <a:off x="4986669" y="5834840"/>
            <a:ext cx="6824329" cy="676275"/>
          </a:xfrm>
        </p:spPr>
        <p:txBody>
          <a:bodyPr>
            <a:noAutofit/>
          </a:bodyPr>
          <a:lstStyle>
            <a:lvl1pPr marL="0" indent="0" algn="r">
              <a:buNone/>
              <a:defRPr lang="en-US" sz="3200" b="1" kern="1200" dirty="0" smtClean="0">
                <a:solidFill>
                  <a:schemeClr val="accent1"/>
                </a:solidFill>
                <a:latin typeface="Franklin Gothic Demi" panose="020B0703020102020204" pitchFamily="34" charset="0"/>
                <a:ea typeface="+mn-ea"/>
                <a:cs typeface="+mn-cs"/>
              </a:defRPr>
            </a:lvl1pPr>
            <a:lvl2pPr>
              <a:defRPr lang="en-US" sz="3200" b="1" kern="1200" dirty="0" smtClean="0">
                <a:solidFill>
                  <a:schemeClr val="accent1"/>
                </a:solidFill>
                <a:latin typeface="Franklin Gothic Demi" panose="020B0703020102020204" pitchFamily="34" charset="0"/>
                <a:ea typeface="+mn-ea"/>
                <a:cs typeface="+mn-cs"/>
              </a:defRPr>
            </a:lvl2pPr>
            <a:lvl3pPr>
              <a:defRPr lang="en-US" sz="3200" b="1" kern="1200" dirty="0" smtClean="0">
                <a:solidFill>
                  <a:schemeClr val="accent1"/>
                </a:solidFill>
                <a:latin typeface="Franklin Gothic Demi" panose="020B0703020102020204" pitchFamily="34" charset="0"/>
                <a:ea typeface="+mn-ea"/>
                <a:cs typeface="+mn-cs"/>
              </a:defRPr>
            </a:lvl3pPr>
            <a:lvl4pPr>
              <a:defRPr lang="en-US" sz="3200" b="1" kern="1200" dirty="0" smtClean="0">
                <a:solidFill>
                  <a:schemeClr val="accent1"/>
                </a:solidFill>
                <a:latin typeface="Franklin Gothic Demi" panose="020B0703020102020204" pitchFamily="34" charset="0"/>
                <a:ea typeface="+mn-ea"/>
                <a:cs typeface="+mn-cs"/>
              </a:defRPr>
            </a:lvl4pPr>
            <a:lvl5pPr>
              <a:defRPr lang="en-US" sz="3200" b="1" kern="1200" dirty="0">
                <a:solidFill>
                  <a:schemeClr val="accent1"/>
                </a:solidFill>
                <a:latin typeface="Franklin Gothic Demi" panose="020B0703020102020204" pitchFamily="34" charset="0"/>
                <a:ea typeface="+mn-ea"/>
                <a:cs typeface="+mn-cs"/>
              </a:defRPr>
            </a:lvl5pPr>
          </a:lstStyle>
          <a:p>
            <a:pPr lvl="0"/>
            <a:r>
              <a:rPr lang="en-US" dirty="0"/>
              <a:t>EDIT MASTER TEXT STYLES</a:t>
            </a:r>
          </a:p>
        </p:txBody>
      </p:sp>
      <p:sp>
        <p:nvSpPr>
          <p:cNvPr id="32" name="TextBox 31">
            <a:extLst>
              <a:ext uri="{FF2B5EF4-FFF2-40B4-BE49-F238E27FC236}">
                <a16:creationId xmlns:a16="http://schemas.microsoft.com/office/drawing/2014/main" id="{EB0CD489-9AFA-43A3-A0BB-4826C30040B0}"/>
              </a:ext>
            </a:extLst>
          </p:cNvPr>
          <p:cNvSpPr txBox="1"/>
          <p:nvPr userDrawn="1"/>
        </p:nvSpPr>
        <p:spPr>
          <a:xfrm>
            <a:off x="1949019" y="1002181"/>
            <a:ext cx="1694118" cy="400110"/>
          </a:xfrm>
          <a:prstGeom prst="rect">
            <a:avLst/>
          </a:prstGeom>
          <a:noFill/>
        </p:spPr>
        <p:txBody>
          <a:bodyPr wrap="none" lIns="0" tIns="0" rIns="0" bIns="0" rtlCol="0">
            <a:spAutoFit/>
          </a:bodyPr>
          <a:lstStyle/>
          <a:p>
            <a:r>
              <a:rPr lang="en-US" sz="2600" b="1" dirty="0">
                <a:solidFill>
                  <a:schemeClr val="bg1"/>
                </a:solidFill>
                <a:latin typeface="Franklin Gothic Demi" panose="020B0703020102020204" pitchFamily="34" charset="0"/>
              </a:rPr>
              <a:t>OUR STORY</a:t>
            </a:r>
          </a:p>
        </p:txBody>
      </p:sp>
      <p:sp>
        <p:nvSpPr>
          <p:cNvPr id="33" name="TextBox 32">
            <a:extLst>
              <a:ext uri="{FF2B5EF4-FFF2-40B4-BE49-F238E27FC236}">
                <a16:creationId xmlns:a16="http://schemas.microsoft.com/office/drawing/2014/main" id="{B6F7C0C9-E7F3-4D9B-AEF9-46912B5195F5}"/>
              </a:ext>
            </a:extLst>
          </p:cNvPr>
          <p:cNvSpPr txBox="1"/>
          <p:nvPr userDrawn="1"/>
        </p:nvSpPr>
        <p:spPr>
          <a:xfrm>
            <a:off x="1221128" y="1693349"/>
            <a:ext cx="3149901" cy="400110"/>
          </a:xfrm>
          <a:prstGeom prst="rect">
            <a:avLst/>
          </a:prstGeom>
          <a:noFill/>
        </p:spPr>
        <p:txBody>
          <a:bodyPr wrap="none" lIns="0" tIns="0" rIns="0" bIns="0" rtlCol="0">
            <a:spAutoFit/>
          </a:bodyPr>
          <a:lstStyle/>
          <a:p>
            <a:r>
              <a:rPr lang="en-US" sz="2600" b="1" dirty="0">
                <a:solidFill>
                  <a:schemeClr val="bg1"/>
                </a:solidFill>
                <a:latin typeface="Franklin Gothic Demi" panose="020B0703020102020204" pitchFamily="34" charset="0"/>
              </a:rPr>
              <a:t>GUIDING PRINCIPLES</a:t>
            </a:r>
          </a:p>
        </p:txBody>
      </p:sp>
      <p:sp>
        <p:nvSpPr>
          <p:cNvPr id="34" name="TextBox 33">
            <a:extLst>
              <a:ext uri="{FF2B5EF4-FFF2-40B4-BE49-F238E27FC236}">
                <a16:creationId xmlns:a16="http://schemas.microsoft.com/office/drawing/2014/main" id="{87C3D07E-D6BF-4419-BEF5-1741A46E666C}"/>
              </a:ext>
            </a:extLst>
          </p:cNvPr>
          <p:cNvSpPr txBox="1"/>
          <p:nvPr userDrawn="1"/>
        </p:nvSpPr>
        <p:spPr>
          <a:xfrm>
            <a:off x="2295941" y="2384517"/>
            <a:ext cx="1000274" cy="400110"/>
          </a:xfrm>
          <a:prstGeom prst="rect">
            <a:avLst/>
          </a:prstGeom>
          <a:noFill/>
        </p:spPr>
        <p:txBody>
          <a:bodyPr wrap="none" lIns="0" tIns="0" rIns="0" bIns="0" rtlCol="0">
            <a:spAutoFit/>
          </a:bodyPr>
          <a:lstStyle/>
          <a:p>
            <a:r>
              <a:rPr lang="en-US" sz="2600" dirty="0">
                <a:solidFill>
                  <a:schemeClr val="bg1"/>
                </a:solidFill>
                <a:latin typeface="Franklin Gothic Demi" panose="020B0703020102020204" pitchFamily="34" charset="0"/>
              </a:rPr>
              <a:t>VISION</a:t>
            </a:r>
          </a:p>
        </p:txBody>
      </p:sp>
      <p:sp>
        <p:nvSpPr>
          <p:cNvPr id="35" name="TextBox 34">
            <a:extLst>
              <a:ext uri="{FF2B5EF4-FFF2-40B4-BE49-F238E27FC236}">
                <a16:creationId xmlns:a16="http://schemas.microsoft.com/office/drawing/2014/main" id="{AD9118A4-3095-4B06-A193-70C909802117}"/>
              </a:ext>
            </a:extLst>
          </p:cNvPr>
          <p:cNvSpPr txBox="1"/>
          <p:nvPr userDrawn="1"/>
        </p:nvSpPr>
        <p:spPr>
          <a:xfrm>
            <a:off x="2148465" y="3075685"/>
            <a:ext cx="1295226" cy="400110"/>
          </a:xfrm>
          <a:prstGeom prst="rect">
            <a:avLst/>
          </a:prstGeom>
          <a:noFill/>
        </p:spPr>
        <p:txBody>
          <a:bodyPr wrap="none" lIns="0" tIns="0" rIns="0" bIns="0" rtlCol="0">
            <a:spAutoFit/>
          </a:bodyPr>
          <a:lstStyle/>
          <a:p>
            <a:r>
              <a:rPr lang="en-US" sz="2600" dirty="0">
                <a:solidFill>
                  <a:schemeClr val="bg1"/>
                </a:solidFill>
                <a:latin typeface="Franklin Gothic Demi" panose="020B0703020102020204" pitchFamily="34" charset="0"/>
              </a:rPr>
              <a:t>MISSION</a:t>
            </a:r>
          </a:p>
        </p:txBody>
      </p:sp>
      <p:sp>
        <p:nvSpPr>
          <p:cNvPr id="36" name="TextBox 35">
            <a:extLst>
              <a:ext uri="{FF2B5EF4-FFF2-40B4-BE49-F238E27FC236}">
                <a16:creationId xmlns:a16="http://schemas.microsoft.com/office/drawing/2014/main" id="{1A88763A-1B69-4080-A621-160A217BDD52}"/>
              </a:ext>
            </a:extLst>
          </p:cNvPr>
          <p:cNvSpPr txBox="1"/>
          <p:nvPr userDrawn="1"/>
        </p:nvSpPr>
        <p:spPr>
          <a:xfrm>
            <a:off x="2223678" y="3766855"/>
            <a:ext cx="1144801" cy="400110"/>
          </a:xfrm>
          <a:prstGeom prst="rect">
            <a:avLst/>
          </a:prstGeom>
          <a:noFill/>
        </p:spPr>
        <p:txBody>
          <a:bodyPr wrap="none" lIns="0" tIns="0" rIns="0" bIns="0" rtlCol="0">
            <a:spAutoFit/>
          </a:bodyPr>
          <a:lstStyle/>
          <a:p>
            <a:r>
              <a:rPr lang="en-US" sz="2600" dirty="0">
                <a:solidFill>
                  <a:schemeClr val="bg1"/>
                </a:solidFill>
                <a:latin typeface="Franklin Gothic Demi" panose="020B0703020102020204" pitchFamily="34" charset="0"/>
              </a:rPr>
              <a:t>VALUES</a:t>
            </a:r>
          </a:p>
        </p:txBody>
      </p:sp>
    </p:spTree>
    <p:extLst>
      <p:ext uri="{BB962C8B-B14F-4D97-AF65-F5344CB8AC3E}">
        <p14:creationId xmlns:p14="http://schemas.microsoft.com/office/powerpoint/2010/main" val="1728726417"/>
      </p:ext>
    </p:extLst>
  </p:cSld>
  <p:clrMapOvr>
    <a:masterClrMapping/>
  </p:clrMapOvr>
  <p:extLst>
    <p:ext uri="{DCECCB84-F9BA-43D5-87BE-67443E8EF086}">
      <p15:sldGuideLst xmlns:p15="http://schemas.microsoft.com/office/powerpoint/2012/main">
        <p15:guide id="1" orient="horz" pos="400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7826-DA64-4632-9E04-94D4DC7FCA97}"/>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667E609-8392-4214-9FBB-866D645B19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13B4E5-4A86-4B8F-B6D1-3A1B4A51B3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3E03D2-4798-4B8B-B262-9C71232887F2}"/>
              </a:ext>
            </a:extLst>
          </p:cNvPr>
          <p:cNvSpPr>
            <a:spLocks noGrp="1"/>
          </p:cNvSpPr>
          <p:nvPr>
            <p:ph type="dt" sz="half" idx="10"/>
          </p:nvPr>
        </p:nvSpPr>
        <p:spPr>
          <a:xfrm>
            <a:off x="838200" y="6356350"/>
            <a:ext cx="2743200" cy="365125"/>
          </a:xfrm>
          <a:prstGeom prst="rect">
            <a:avLst/>
          </a:prstGeom>
        </p:spPr>
        <p:txBody>
          <a:bodyPr/>
          <a:lstStyle/>
          <a:p>
            <a:fld id="{DB18A44A-1F9F-4344-90D7-0203EDD304D6}" type="datetimeFigureOut">
              <a:rPr lang="en-US" smtClean="0"/>
              <a:t>2/19/20</a:t>
            </a:fld>
            <a:endParaRPr lang="en-US"/>
          </a:p>
        </p:txBody>
      </p:sp>
      <p:sp>
        <p:nvSpPr>
          <p:cNvPr id="6" name="Footer Placeholder 5">
            <a:extLst>
              <a:ext uri="{FF2B5EF4-FFF2-40B4-BE49-F238E27FC236}">
                <a16:creationId xmlns:a16="http://schemas.microsoft.com/office/drawing/2014/main" id="{F088316B-26BB-4952-80E8-9FFF824701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AC1DFD-EFAC-448C-A193-3E5064EC1115}"/>
              </a:ext>
            </a:extLst>
          </p:cNvPr>
          <p:cNvSpPr>
            <a:spLocks noGrp="1"/>
          </p:cNvSpPr>
          <p:nvPr>
            <p:ph type="sldNum" sz="quarter" idx="12"/>
          </p:nvPr>
        </p:nvSpPr>
        <p:spPr>
          <a:xfrm>
            <a:off x="8610600" y="6356350"/>
            <a:ext cx="2743200" cy="365125"/>
          </a:xfrm>
          <a:prstGeom prst="rect">
            <a:avLst/>
          </a:prstGeom>
        </p:spPr>
        <p:txBody>
          <a:bodyPr/>
          <a:lstStyle/>
          <a:p>
            <a:fld id="{2482E748-0344-44AA-82D7-CA65ACEC535B}" type="slidenum">
              <a:rPr lang="en-US" smtClean="0"/>
              <a:t>‹#›</a:t>
            </a:fld>
            <a:endParaRPr lang="en-US"/>
          </a:p>
        </p:txBody>
      </p:sp>
    </p:spTree>
    <p:extLst>
      <p:ext uri="{BB962C8B-B14F-4D97-AF65-F5344CB8AC3E}">
        <p14:creationId xmlns:p14="http://schemas.microsoft.com/office/powerpoint/2010/main" val="4136335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E843-B6D0-4D01-9DFD-C12542DE17BB}"/>
              </a:ext>
            </a:extLst>
          </p:cNvPr>
          <p:cNvSpPr>
            <a:spLocks noGrp="1"/>
          </p:cNvSpPr>
          <p:nvPr>
            <p:ph type="title"/>
          </p:nvPr>
        </p:nvSpPr>
        <p:spPr>
          <a:xfrm>
            <a:off x="839788" y="365125"/>
            <a:ext cx="10515600" cy="1325563"/>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EC72D0F-D65F-4058-B156-5A426552A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99BF9D-5EF3-4177-8741-E3052766A5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B7D089-31EF-4DFE-86DE-1C84A62CA4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160A01-B9EF-4E60-839C-C197B68050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BAD988-18AB-4AD3-B686-58CDACCA67AD}"/>
              </a:ext>
            </a:extLst>
          </p:cNvPr>
          <p:cNvSpPr>
            <a:spLocks noGrp="1"/>
          </p:cNvSpPr>
          <p:nvPr>
            <p:ph type="dt" sz="half" idx="10"/>
          </p:nvPr>
        </p:nvSpPr>
        <p:spPr>
          <a:xfrm>
            <a:off x="838200" y="6356350"/>
            <a:ext cx="2743200" cy="365125"/>
          </a:xfrm>
          <a:prstGeom prst="rect">
            <a:avLst/>
          </a:prstGeom>
        </p:spPr>
        <p:txBody>
          <a:bodyPr/>
          <a:lstStyle/>
          <a:p>
            <a:fld id="{DB18A44A-1F9F-4344-90D7-0203EDD304D6}" type="datetimeFigureOut">
              <a:rPr lang="en-US" smtClean="0"/>
              <a:t>2/19/20</a:t>
            </a:fld>
            <a:endParaRPr lang="en-US"/>
          </a:p>
        </p:txBody>
      </p:sp>
      <p:sp>
        <p:nvSpPr>
          <p:cNvPr id="8" name="Footer Placeholder 7">
            <a:extLst>
              <a:ext uri="{FF2B5EF4-FFF2-40B4-BE49-F238E27FC236}">
                <a16:creationId xmlns:a16="http://schemas.microsoft.com/office/drawing/2014/main" id="{AEB6EB2D-10FA-4934-B7DE-2A72C7B54D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2BC7CA2-45C4-41FE-8253-2C403778663D}"/>
              </a:ext>
            </a:extLst>
          </p:cNvPr>
          <p:cNvSpPr>
            <a:spLocks noGrp="1"/>
          </p:cNvSpPr>
          <p:nvPr>
            <p:ph type="sldNum" sz="quarter" idx="12"/>
          </p:nvPr>
        </p:nvSpPr>
        <p:spPr>
          <a:xfrm>
            <a:off x="8610600" y="6356350"/>
            <a:ext cx="2743200" cy="365125"/>
          </a:xfrm>
          <a:prstGeom prst="rect">
            <a:avLst/>
          </a:prstGeom>
        </p:spPr>
        <p:txBody>
          <a:bodyPr/>
          <a:lstStyle/>
          <a:p>
            <a:fld id="{2482E748-0344-44AA-82D7-CA65ACEC535B}" type="slidenum">
              <a:rPr lang="en-US" smtClean="0"/>
              <a:t>‹#›</a:t>
            </a:fld>
            <a:endParaRPr lang="en-US"/>
          </a:p>
        </p:txBody>
      </p:sp>
    </p:spTree>
    <p:extLst>
      <p:ext uri="{BB962C8B-B14F-4D97-AF65-F5344CB8AC3E}">
        <p14:creationId xmlns:p14="http://schemas.microsoft.com/office/powerpoint/2010/main" val="1684565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450E-8182-4FF4-BF54-6BBC115068AC}"/>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855E84AD-F40C-4594-A23C-CA57F7CBE316}"/>
              </a:ext>
            </a:extLst>
          </p:cNvPr>
          <p:cNvSpPr>
            <a:spLocks noGrp="1"/>
          </p:cNvSpPr>
          <p:nvPr>
            <p:ph type="dt" sz="half" idx="10"/>
          </p:nvPr>
        </p:nvSpPr>
        <p:spPr>
          <a:xfrm>
            <a:off x="838200" y="6356350"/>
            <a:ext cx="2743200" cy="365125"/>
          </a:xfrm>
          <a:prstGeom prst="rect">
            <a:avLst/>
          </a:prstGeom>
        </p:spPr>
        <p:txBody>
          <a:bodyPr/>
          <a:lstStyle/>
          <a:p>
            <a:fld id="{DB18A44A-1F9F-4344-90D7-0203EDD304D6}" type="datetimeFigureOut">
              <a:rPr lang="en-US" smtClean="0"/>
              <a:t>2/19/20</a:t>
            </a:fld>
            <a:endParaRPr lang="en-US"/>
          </a:p>
        </p:txBody>
      </p:sp>
      <p:sp>
        <p:nvSpPr>
          <p:cNvPr id="4" name="Footer Placeholder 3">
            <a:extLst>
              <a:ext uri="{FF2B5EF4-FFF2-40B4-BE49-F238E27FC236}">
                <a16:creationId xmlns:a16="http://schemas.microsoft.com/office/drawing/2014/main" id="{717A45C1-83ED-4FDD-BD64-32F8ECFAE2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4EDAAF-BFBC-46F2-B5F8-4174391A13DA}"/>
              </a:ext>
            </a:extLst>
          </p:cNvPr>
          <p:cNvSpPr>
            <a:spLocks noGrp="1"/>
          </p:cNvSpPr>
          <p:nvPr>
            <p:ph type="sldNum" sz="quarter" idx="12"/>
          </p:nvPr>
        </p:nvSpPr>
        <p:spPr>
          <a:xfrm>
            <a:off x="8610600" y="6356350"/>
            <a:ext cx="2743200" cy="365125"/>
          </a:xfrm>
          <a:prstGeom prst="rect">
            <a:avLst/>
          </a:prstGeom>
        </p:spPr>
        <p:txBody>
          <a:bodyPr/>
          <a:lstStyle/>
          <a:p>
            <a:fld id="{2482E748-0344-44AA-82D7-CA65ACEC535B}" type="slidenum">
              <a:rPr lang="en-US" smtClean="0"/>
              <a:t>‹#›</a:t>
            </a:fld>
            <a:endParaRPr lang="en-US"/>
          </a:p>
        </p:txBody>
      </p:sp>
    </p:spTree>
    <p:extLst>
      <p:ext uri="{BB962C8B-B14F-4D97-AF65-F5344CB8AC3E}">
        <p14:creationId xmlns:p14="http://schemas.microsoft.com/office/powerpoint/2010/main" val="2756062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4E9B25-E970-4099-95AE-09097DC722F3}"/>
              </a:ext>
            </a:extLst>
          </p:cNvPr>
          <p:cNvSpPr>
            <a:spLocks noGrp="1"/>
          </p:cNvSpPr>
          <p:nvPr>
            <p:ph type="dt" sz="half" idx="10"/>
          </p:nvPr>
        </p:nvSpPr>
        <p:spPr>
          <a:xfrm>
            <a:off x="838200" y="6356350"/>
            <a:ext cx="2743200" cy="365125"/>
          </a:xfrm>
          <a:prstGeom prst="rect">
            <a:avLst/>
          </a:prstGeom>
        </p:spPr>
        <p:txBody>
          <a:bodyPr/>
          <a:lstStyle/>
          <a:p>
            <a:fld id="{DB18A44A-1F9F-4344-90D7-0203EDD304D6}" type="datetimeFigureOut">
              <a:rPr lang="en-US" smtClean="0"/>
              <a:t>2/19/20</a:t>
            </a:fld>
            <a:endParaRPr lang="en-US"/>
          </a:p>
        </p:txBody>
      </p:sp>
      <p:sp>
        <p:nvSpPr>
          <p:cNvPr id="3" name="Footer Placeholder 2">
            <a:extLst>
              <a:ext uri="{FF2B5EF4-FFF2-40B4-BE49-F238E27FC236}">
                <a16:creationId xmlns:a16="http://schemas.microsoft.com/office/drawing/2014/main" id="{92523D0F-70D3-4D7D-8B51-0F35FA7416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2D18E2-08D0-4D66-9C8D-FF1725E0A6AD}"/>
              </a:ext>
            </a:extLst>
          </p:cNvPr>
          <p:cNvSpPr>
            <a:spLocks noGrp="1"/>
          </p:cNvSpPr>
          <p:nvPr>
            <p:ph type="sldNum" sz="quarter" idx="12"/>
          </p:nvPr>
        </p:nvSpPr>
        <p:spPr>
          <a:xfrm>
            <a:off x="8610600" y="6356350"/>
            <a:ext cx="2743200" cy="365125"/>
          </a:xfrm>
          <a:prstGeom prst="rect">
            <a:avLst/>
          </a:prstGeom>
        </p:spPr>
        <p:txBody>
          <a:bodyPr/>
          <a:lstStyle/>
          <a:p>
            <a:fld id="{2482E748-0344-44AA-82D7-CA65ACEC535B}" type="slidenum">
              <a:rPr lang="en-US" smtClean="0"/>
              <a:t>‹#›</a:t>
            </a:fld>
            <a:endParaRPr lang="en-US"/>
          </a:p>
        </p:txBody>
      </p:sp>
    </p:spTree>
    <p:extLst>
      <p:ext uri="{BB962C8B-B14F-4D97-AF65-F5344CB8AC3E}">
        <p14:creationId xmlns:p14="http://schemas.microsoft.com/office/powerpoint/2010/main" val="93955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93906"/>
          </a:xfrm>
          <a:prstGeom prst="rect">
            <a:avLst/>
          </a:prstGeom>
        </p:spPr>
      </p:pic>
      <p:sp>
        <p:nvSpPr>
          <p:cNvPr id="3" name="Subtitle 2"/>
          <p:cNvSpPr>
            <a:spLocks noGrp="1"/>
          </p:cNvSpPr>
          <p:nvPr>
            <p:ph type="subTitle" idx="1"/>
          </p:nvPr>
        </p:nvSpPr>
        <p:spPr>
          <a:xfrm>
            <a:off x="838200" y="4628255"/>
            <a:ext cx="10380260" cy="530599"/>
          </a:xfrm>
          <a:prstGeom prst="rect">
            <a:avLst/>
          </a:prstGeom>
        </p:spPr>
        <p:txBody>
          <a:bodyPr>
            <a:normAutofit/>
          </a:bodyPr>
          <a:lstStyle>
            <a:lvl1pPr marL="0" indent="0" algn="l">
              <a:buNone/>
              <a:defRPr sz="2400" b="0" i="0">
                <a:solidFill>
                  <a:schemeClr val="bg1"/>
                </a:solidFill>
                <a:latin typeface="Franklin Gothic Book" panose="020B0503020102020204" pitchFamily="34" charset="0"/>
                <a:ea typeface="Source Sans Pro" panose="020B0503030403020204" pitchFamily="34" charset="77"/>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itle 3">
            <a:extLst>
              <a:ext uri="{FF2B5EF4-FFF2-40B4-BE49-F238E27FC236}">
                <a16:creationId xmlns:a16="http://schemas.microsoft.com/office/drawing/2014/main" id="{817B939A-7F43-45ED-B17B-31818B0CB018}"/>
              </a:ext>
            </a:extLst>
          </p:cNvPr>
          <p:cNvSpPr>
            <a:spLocks noGrp="1"/>
          </p:cNvSpPr>
          <p:nvPr>
            <p:ph type="title"/>
          </p:nvPr>
        </p:nvSpPr>
        <p:spPr>
          <a:xfrm>
            <a:off x="838200" y="3018629"/>
            <a:ext cx="10380260" cy="820741"/>
          </a:xfrm>
        </p:spPr>
        <p:txBody>
          <a:bodyPr>
            <a:normAutofit/>
          </a:bodyPr>
          <a:lstStyle>
            <a:lvl1pPr>
              <a:defRPr sz="5400">
                <a:solidFill>
                  <a:schemeClr val="bg1"/>
                </a:solidFill>
              </a:defRPr>
            </a:lvl1pPr>
          </a:lstStyle>
          <a:p>
            <a:r>
              <a:rPr lang="en-US" dirty="0"/>
              <a:t>Click to edit Master title style</a:t>
            </a:r>
          </a:p>
        </p:txBody>
      </p:sp>
      <p:grpSp>
        <p:nvGrpSpPr>
          <p:cNvPr id="54" name="Group 53">
            <a:extLst>
              <a:ext uri="{FF2B5EF4-FFF2-40B4-BE49-F238E27FC236}">
                <a16:creationId xmlns:a16="http://schemas.microsoft.com/office/drawing/2014/main" id="{45868821-AE96-4934-8B06-B07745BAAC43}"/>
              </a:ext>
            </a:extLst>
          </p:cNvPr>
          <p:cNvGrpSpPr/>
          <p:nvPr userDrawn="1"/>
        </p:nvGrpSpPr>
        <p:grpSpPr>
          <a:xfrm>
            <a:off x="851136" y="406772"/>
            <a:ext cx="1451868" cy="629943"/>
            <a:chOff x="3205163" y="-769937"/>
            <a:chExt cx="6915151" cy="3000375"/>
          </a:xfrm>
          <a:solidFill>
            <a:schemeClr val="bg1"/>
          </a:solidFill>
        </p:grpSpPr>
        <p:sp>
          <p:nvSpPr>
            <p:cNvPr id="9" name="Freeform 5">
              <a:extLst>
                <a:ext uri="{FF2B5EF4-FFF2-40B4-BE49-F238E27FC236}">
                  <a16:creationId xmlns:a16="http://schemas.microsoft.com/office/drawing/2014/main" id="{A92FB2FD-0BE4-4C43-AB9D-BA5ADA9D14B4}"/>
                </a:ext>
              </a:extLst>
            </p:cNvPr>
            <p:cNvSpPr>
              <a:spLocks/>
            </p:cNvSpPr>
            <p:nvPr userDrawn="1"/>
          </p:nvSpPr>
          <p:spPr bwMode="auto">
            <a:xfrm>
              <a:off x="6945313" y="-769937"/>
              <a:ext cx="1428750" cy="303213"/>
            </a:xfrm>
            <a:custGeom>
              <a:avLst/>
              <a:gdLst>
                <a:gd name="T0" fmla="*/ 34 w 900"/>
                <a:gd name="T1" fmla="*/ 0 h 191"/>
                <a:gd name="T2" fmla="*/ 0 w 900"/>
                <a:gd name="T3" fmla="*/ 191 h 191"/>
                <a:gd name="T4" fmla="*/ 4 w 900"/>
                <a:gd name="T5" fmla="*/ 191 h 191"/>
                <a:gd name="T6" fmla="*/ 891 w 900"/>
                <a:gd name="T7" fmla="*/ 191 h 191"/>
                <a:gd name="T8" fmla="*/ 900 w 900"/>
                <a:gd name="T9" fmla="*/ 138 h 191"/>
                <a:gd name="T10" fmla="*/ 787 w 900"/>
                <a:gd name="T11" fmla="*/ 0 h 191"/>
                <a:gd name="T12" fmla="*/ 34 w 900"/>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34" y="0"/>
                  </a:moveTo>
                  <a:lnTo>
                    <a:pt x="0" y="191"/>
                  </a:lnTo>
                  <a:lnTo>
                    <a:pt x="4" y="191"/>
                  </a:lnTo>
                  <a:lnTo>
                    <a:pt x="891" y="191"/>
                  </a:lnTo>
                  <a:lnTo>
                    <a:pt x="900" y="138"/>
                  </a:lnTo>
                  <a:lnTo>
                    <a:pt x="78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5CBA31BE-E790-43C2-81EA-5BAEA3E6E897}"/>
                </a:ext>
              </a:extLst>
            </p:cNvPr>
            <p:cNvSpPr>
              <a:spLocks/>
            </p:cNvSpPr>
            <p:nvPr userDrawn="1"/>
          </p:nvSpPr>
          <p:spPr bwMode="auto">
            <a:xfrm>
              <a:off x="6897688" y="-400050"/>
              <a:ext cx="1450975" cy="203200"/>
            </a:xfrm>
            <a:custGeom>
              <a:avLst/>
              <a:gdLst>
                <a:gd name="T0" fmla="*/ 17 w 674"/>
                <a:gd name="T1" fmla="*/ 0 h 95"/>
                <a:gd name="T2" fmla="*/ 0 w 674"/>
                <a:gd name="T3" fmla="*/ 95 h 95"/>
                <a:gd name="T4" fmla="*/ 2 w 674"/>
                <a:gd name="T5" fmla="*/ 95 h 95"/>
                <a:gd name="T6" fmla="*/ 297 w 674"/>
                <a:gd name="T7" fmla="*/ 95 h 95"/>
                <a:gd name="T8" fmla="*/ 305 w 674"/>
                <a:gd name="T9" fmla="*/ 50 h 95"/>
                <a:gd name="T10" fmla="*/ 347 w 674"/>
                <a:gd name="T11" fmla="*/ 50 h 95"/>
                <a:gd name="T12" fmla="*/ 375 w 674"/>
                <a:gd name="T13" fmla="*/ 87 h 95"/>
                <a:gd name="T14" fmla="*/ 373 w 674"/>
                <a:gd name="T15" fmla="*/ 95 h 95"/>
                <a:gd name="T16" fmla="*/ 657 w 674"/>
                <a:gd name="T17" fmla="*/ 95 h 95"/>
                <a:gd name="T18" fmla="*/ 674 w 674"/>
                <a:gd name="T19" fmla="*/ 0 h 95"/>
                <a:gd name="T20" fmla="*/ 19 w 674"/>
                <a:gd name="T21" fmla="*/ 0 h 95"/>
                <a:gd name="T22" fmla="*/ 17 w 67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4" h="95">
                  <a:moveTo>
                    <a:pt x="17" y="0"/>
                  </a:moveTo>
                  <a:cubicBezTo>
                    <a:pt x="0" y="95"/>
                    <a:pt x="0" y="95"/>
                    <a:pt x="0" y="95"/>
                  </a:cubicBezTo>
                  <a:cubicBezTo>
                    <a:pt x="2" y="95"/>
                    <a:pt x="2" y="95"/>
                    <a:pt x="2" y="95"/>
                  </a:cubicBezTo>
                  <a:cubicBezTo>
                    <a:pt x="297" y="95"/>
                    <a:pt x="297" y="95"/>
                    <a:pt x="297" y="95"/>
                  </a:cubicBezTo>
                  <a:cubicBezTo>
                    <a:pt x="305" y="50"/>
                    <a:pt x="305" y="50"/>
                    <a:pt x="305" y="50"/>
                  </a:cubicBezTo>
                  <a:cubicBezTo>
                    <a:pt x="347" y="50"/>
                    <a:pt x="347" y="50"/>
                    <a:pt x="347" y="50"/>
                  </a:cubicBezTo>
                  <a:cubicBezTo>
                    <a:pt x="371" y="50"/>
                    <a:pt x="378" y="68"/>
                    <a:pt x="375" y="87"/>
                  </a:cubicBezTo>
                  <a:cubicBezTo>
                    <a:pt x="373" y="95"/>
                    <a:pt x="373" y="95"/>
                    <a:pt x="373" y="95"/>
                  </a:cubicBezTo>
                  <a:cubicBezTo>
                    <a:pt x="657" y="95"/>
                    <a:pt x="657" y="95"/>
                    <a:pt x="657" y="95"/>
                  </a:cubicBezTo>
                  <a:cubicBezTo>
                    <a:pt x="674" y="0"/>
                    <a:pt x="674" y="0"/>
                    <a:pt x="674" y="0"/>
                  </a:cubicBezTo>
                  <a:cubicBezTo>
                    <a:pt x="19" y="0"/>
                    <a:pt x="19" y="0"/>
                    <a:pt x="19"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519E02B5-73D3-440E-8D0E-DE9A6C1A075D}"/>
                </a:ext>
              </a:extLst>
            </p:cNvPr>
            <p:cNvSpPr>
              <a:spLocks/>
            </p:cNvSpPr>
            <p:nvPr userDrawn="1"/>
          </p:nvSpPr>
          <p:spPr bwMode="auto">
            <a:xfrm>
              <a:off x="6653213" y="-130175"/>
              <a:ext cx="1647825" cy="1317625"/>
            </a:xfrm>
            <a:custGeom>
              <a:avLst/>
              <a:gdLst>
                <a:gd name="T0" fmla="*/ 482 w 766"/>
                <a:gd name="T1" fmla="*/ 0 h 613"/>
                <a:gd name="T2" fmla="*/ 439 w 766"/>
                <a:gd name="T3" fmla="*/ 244 h 613"/>
                <a:gd name="T4" fmla="*/ 403 w 766"/>
                <a:gd name="T5" fmla="*/ 283 h 613"/>
                <a:gd name="T6" fmla="*/ 356 w 766"/>
                <a:gd name="T7" fmla="*/ 284 h 613"/>
                <a:gd name="T8" fmla="*/ 395 w 766"/>
                <a:gd name="T9" fmla="*/ 60 h 613"/>
                <a:gd name="T10" fmla="*/ 406 w 766"/>
                <a:gd name="T11" fmla="*/ 0 h 613"/>
                <a:gd name="T12" fmla="*/ 111 w 766"/>
                <a:gd name="T13" fmla="*/ 0 h 613"/>
                <a:gd name="T14" fmla="*/ 108 w 766"/>
                <a:gd name="T15" fmla="*/ 0 h 613"/>
                <a:gd name="T16" fmla="*/ 97 w 766"/>
                <a:gd name="T17" fmla="*/ 62 h 613"/>
                <a:gd name="T18" fmla="*/ 0 w 766"/>
                <a:gd name="T19" fmla="*/ 613 h 613"/>
                <a:gd name="T20" fmla="*/ 3 w 766"/>
                <a:gd name="T21" fmla="*/ 613 h 613"/>
                <a:gd name="T22" fmla="*/ 298 w 766"/>
                <a:gd name="T23" fmla="*/ 613 h 613"/>
                <a:gd name="T24" fmla="*/ 316 w 766"/>
                <a:gd name="T25" fmla="*/ 508 h 613"/>
                <a:gd name="T26" fmla="*/ 574 w 766"/>
                <a:gd name="T27" fmla="*/ 508 h 613"/>
                <a:gd name="T28" fmla="*/ 694 w 766"/>
                <a:gd name="T29" fmla="*/ 405 h 613"/>
                <a:gd name="T30" fmla="*/ 766 w 766"/>
                <a:gd name="T31" fmla="*/ 0 h 613"/>
                <a:gd name="T32" fmla="*/ 482 w 766"/>
                <a:gd name="T3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6" h="613">
                  <a:moveTo>
                    <a:pt x="482" y="0"/>
                  </a:moveTo>
                  <a:cubicBezTo>
                    <a:pt x="439" y="244"/>
                    <a:pt x="439" y="244"/>
                    <a:pt x="439" y="244"/>
                  </a:cubicBezTo>
                  <a:cubicBezTo>
                    <a:pt x="434" y="269"/>
                    <a:pt x="419" y="283"/>
                    <a:pt x="403" y="283"/>
                  </a:cubicBezTo>
                  <a:cubicBezTo>
                    <a:pt x="388" y="283"/>
                    <a:pt x="356" y="284"/>
                    <a:pt x="356" y="284"/>
                  </a:cubicBezTo>
                  <a:cubicBezTo>
                    <a:pt x="395" y="60"/>
                    <a:pt x="395" y="60"/>
                    <a:pt x="395" y="60"/>
                  </a:cubicBezTo>
                  <a:cubicBezTo>
                    <a:pt x="406" y="0"/>
                    <a:pt x="406" y="0"/>
                    <a:pt x="406" y="0"/>
                  </a:cubicBezTo>
                  <a:cubicBezTo>
                    <a:pt x="111" y="0"/>
                    <a:pt x="111" y="0"/>
                    <a:pt x="111" y="0"/>
                  </a:cubicBezTo>
                  <a:cubicBezTo>
                    <a:pt x="108" y="0"/>
                    <a:pt x="108" y="0"/>
                    <a:pt x="108" y="0"/>
                  </a:cubicBezTo>
                  <a:cubicBezTo>
                    <a:pt x="97" y="62"/>
                    <a:pt x="97" y="62"/>
                    <a:pt x="97" y="62"/>
                  </a:cubicBezTo>
                  <a:cubicBezTo>
                    <a:pt x="0" y="613"/>
                    <a:pt x="0" y="613"/>
                    <a:pt x="0" y="613"/>
                  </a:cubicBezTo>
                  <a:cubicBezTo>
                    <a:pt x="3" y="613"/>
                    <a:pt x="3" y="613"/>
                    <a:pt x="3" y="613"/>
                  </a:cubicBezTo>
                  <a:cubicBezTo>
                    <a:pt x="298" y="613"/>
                    <a:pt x="298" y="613"/>
                    <a:pt x="298" y="613"/>
                  </a:cubicBezTo>
                  <a:cubicBezTo>
                    <a:pt x="316" y="508"/>
                    <a:pt x="316" y="508"/>
                    <a:pt x="316" y="508"/>
                  </a:cubicBezTo>
                  <a:cubicBezTo>
                    <a:pt x="574" y="508"/>
                    <a:pt x="574" y="508"/>
                    <a:pt x="574" y="508"/>
                  </a:cubicBezTo>
                  <a:cubicBezTo>
                    <a:pt x="694" y="405"/>
                    <a:pt x="694" y="405"/>
                    <a:pt x="694" y="405"/>
                  </a:cubicBezTo>
                  <a:cubicBezTo>
                    <a:pt x="766" y="0"/>
                    <a:pt x="766" y="0"/>
                    <a:pt x="766" y="0"/>
                  </a:cubicBezTo>
                  <a:lnTo>
                    <a:pt x="4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3FF61735-07FF-4311-A1F8-8DFC16F865FD}"/>
                </a:ext>
              </a:extLst>
            </p:cNvPr>
            <p:cNvSpPr>
              <a:spLocks/>
            </p:cNvSpPr>
            <p:nvPr userDrawn="1"/>
          </p:nvSpPr>
          <p:spPr bwMode="auto">
            <a:xfrm>
              <a:off x="6588126" y="1254125"/>
              <a:ext cx="693738" cy="298450"/>
            </a:xfrm>
            <a:custGeom>
              <a:avLst/>
              <a:gdLst>
                <a:gd name="T0" fmla="*/ 34 w 437"/>
                <a:gd name="T1" fmla="*/ 0 h 188"/>
                <a:gd name="T2" fmla="*/ 0 w 437"/>
                <a:gd name="T3" fmla="*/ 188 h 188"/>
                <a:gd name="T4" fmla="*/ 404 w 437"/>
                <a:gd name="T5" fmla="*/ 188 h 188"/>
                <a:gd name="T6" fmla="*/ 437 w 437"/>
                <a:gd name="T7" fmla="*/ 0 h 188"/>
                <a:gd name="T8" fmla="*/ 37 w 437"/>
                <a:gd name="T9" fmla="*/ 0 h 188"/>
                <a:gd name="T10" fmla="*/ 34 w 437"/>
                <a:gd name="T11" fmla="*/ 0 h 188"/>
              </a:gdLst>
              <a:ahLst/>
              <a:cxnLst>
                <a:cxn ang="0">
                  <a:pos x="T0" y="T1"/>
                </a:cxn>
                <a:cxn ang="0">
                  <a:pos x="T2" y="T3"/>
                </a:cxn>
                <a:cxn ang="0">
                  <a:pos x="T4" y="T5"/>
                </a:cxn>
                <a:cxn ang="0">
                  <a:pos x="T6" y="T7"/>
                </a:cxn>
                <a:cxn ang="0">
                  <a:pos x="T8" y="T9"/>
                </a:cxn>
                <a:cxn ang="0">
                  <a:pos x="T10" y="T11"/>
                </a:cxn>
              </a:cxnLst>
              <a:rect l="0" t="0" r="r" b="b"/>
              <a:pathLst>
                <a:path w="437" h="188">
                  <a:moveTo>
                    <a:pt x="34" y="0"/>
                  </a:moveTo>
                  <a:lnTo>
                    <a:pt x="0" y="188"/>
                  </a:lnTo>
                  <a:lnTo>
                    <a:pt x="404" y="188"/>
                  </a:lnTo>
                  <a:lnTo>
                    <a:pt x="437" y="0"/>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a:extLst>
                <a:ext uri="{FF2B5EF4-FFF2-40B4-BE49-F238E27FC236}">
                  <a16:creationId xmlns:a16="http://schemas.microsoft.com/office/drawing/2014/main" id="{1C7D27FB-497D-4012-ABD5-6B476A453C9A}"/>
                </a:ext>
              </a:extLst>
            </p:cNvPr>
            <p:cNvSpPr>
              <a:spLocks/>
            </p:cNvSpPr>
            <p:nvPr userDrawn="1"/>
          </p:nvSpPr>
          <p:spPr bwMode="auto">
            <a:xfrm>
              <a:off x="5414963" y="-769937"/>
              <a:ext cx="1428750" cy="303213"/>
            </a:xfrm>
            <a:custGeom>
              <a:avLst/>
              <a:gdLst>
                <a:gd name="T0" fmla="*/ 877 w 900"/>
                <a:gd name="T1" fmla="*/ 191 h 191"/>
                <a:gd name="T2" fmla="*/ 891 w 900"/>
                <a:gd name="T3" fmla="*/ 191 h 191"/>
                <a:gd name="T4" fmla="*/ 900 w 900"/>
                <a:gd name="T5" fmla="*/ 138 h 191"/>
                <a:gd name="T6" fmla="*/ 785 w 900"/>
                <a:gd name="T7" fmla="*/ 0 h 191"/>
                <a:gd name="T8" fmla="*/ 33 w 900"/>
                <a:gd name="T9" fmla="*/ 0 h 191"/>
                <a:gd name="T10" fmla="*/ 0 w 900"/>
                <a:gd name="T11" fmla="*/ 191 h 191"/>
                <a:gd name="T12" fmla="*/ 877 w 900"/>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877" y="191"/>
                  </a:moveTo>
                  <a:lnTo>
                    <a:pt x="891" y="191"/>
                  </a:lnTo>
                  <a:lnTo>
                    <a:pt x="900" y="138"/>
                  </a:lnTo>
                  <a:lnTo>
                    <a:pt x="785" y="0"/>
                  </a:lnTo>
                  <a:lnTo>
                    <a:pt x="33" y="0"/>
                  </a:lnTo>
                  <a:lnTo>
                    <a:pt x="0" y="191"/>
                  </a:lnTo>
                  <a:lnTo>
                    <a:pt x="87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7B6453F2-50DB-49AD-B0CC-6BEC543C28E4}"/>
                </a:ext>
              </a:extLst>
            </p:cNvPr>
            <p:cNvSpPr>
              <a:spLocks/>
            </p:cNvSpPr>
            <p:nvPr userDrawn="1"/>
          </p:nvSpPr>
          <p:spPr bwMode="auto">
            <a:xfrm>
              <a:off x="5365751" y="-400050"/>
              <a:ext cx="1452563" cy="203200"/>
            </a:xfrm>
            <a:custGeom>
              <a:avLst/>
              <a:gdLst>
                <a:gd name="T0" fmla="*/ 17 w 675"/>
                <a:gd name="T1" fmla="*/ 0 h 95"/>
                <a:gd name="T2" fmla="*/ 0 w 675"/>
                <a:gd name="T3" fmla="*/ 95 h 95"/>
                <a:gd name="T4" fmla="*/ 298 w 675"/>
                <a:gd name="T5" fmla="*/ 95 h 95"/>
                <a:gd name="T6" fmla="*/ 306 w 675"/>
                <a:gd name="T7" fmla="*/ 50 h 95"/>
                <a:gd name="T8" fmla="*/ 347 w 675"/>
                <a:gd name="T9" fmla="*/ 50 h 95"/>
                <a:gd name="T10" fmla="*/ 375 w 675"/>
                <a:gd name="T11" fmla="*/ 87 h 95"/>
                <a:gd name="T12" fmla="*/ 374 w 675"/>
                <a:gd name="T13" fmla="*/ 95 h 95"/>
                <a:gd name="T14" fmla="*/ 648 w 675"/>
                <a:gd name="T15" fmla="*/ 95 h 95"/>
                <a:gd name="T16" fmla="*/ 658 w 675"/>
                <a:gd name="T17" fmla="*/ 95 h 95"/>
                <a:gd name="T18" fmla="*/ 675 w 675"/>
                <a:gd name="T19" fmla="*/ 0 h 95"/>
                <a:gd name="T20" fmla="*/ 665 w 675"/>
                <a:gd name="T21" fmla="*/ 0 h 95"/>
                <a:gd name="T22" fmla="*/ 17 w 675"/>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5">
                  <a:moveTo>
                    <a:pt x="17" y="0"/>
                  </a:moveTo>
                  <a:cubicBezTo>
                    <a:pt x="0" y="95"/>
                    <a:pt x="0" y="95"/>
                    <a:pt x="0" y="95"/>
                  </a:cubicBezTo>
                  <a:cubicBezTo>
                    <a:pt x="298" y="95"/>
                    <a:pt x="298" y="95"/>
                    <a:pt x="298" y="95"/>
                  </a:cubicBezTo>
                  <a:cubicBezTo>
                    <a:pt x="306" y="50"/>
                    <a:pt x="306" y="50"/>
                    <a:pt x="306" y="50"/>
                  </a:cubicBezTo>
                  <a:cubicBezTo>
                    <a:pt x="347" y="50"/>
                    <a:pt x="347" y="50"/>
                    <a:pt x="347" y="50"/>
                  </a:cubicBezTo>
                  <a:cubicBezTo>
                    <a:pt x="372" y="50"/>
                    <a:pt x="379" y="68"/>
                    <a:pt x="375" y="87"/>
                  </a:cubicBezTo>
                  <a:cubicBezTo>
                    <a:pt x="374" y="95"/>
                    <a:pt x="374" y="95"/>
                    <a:pt x="374" y="95"/>
                  </a:cubicBezTo>
                  <a:cubicBezTo>
                    <a:pt x="648" y="95"/>
                    <a:pt x="648" y="95"/>
                    <a:pt x="648" y="95"/>
                  </a:cubicBezTo>
                  <a:cubicBezTo>
                    <a:pt x="658" y="95"/>
                    <a:pt x="658" y="95"/>
                    <a:pt x="658" y="95"/>
                  </a:cubicBezTo>
                  <a:cubicBezTo>
                    <a:pt x="675" y="0"/>
                    <a:pt x="675" y="0"/>
                    <a:pt x="675" y="0"/>
                  </a:cubicBezTo>
                  <a:cubicBezTo>
                    <a:pt x="665" y="0"/>
                    <a:pt x="665" y="0"/>
                    <a:pt x="665"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116D8257-82F4-431D-A43D-4382BE41CD7C}"/>
                </a:ext>
              </a:extLst>
            </p:cNvPr>
            <p:cNvSpPr>
              <a:spLocks/>
            </p:cNvSpPr>
            <p:nvPr userDrawn="1"/>
          </p:nvSpPr>
          <p:spPr bwMode="auto">
            <a:xfrm>
              <a:off x="5122863" y="-130175"/>
              <a:ext cx="1646238" cy="1317625"/>
            </a:xfrm>
            <a:custGeom>
              <a:avLst/>
              <a:gdLst>
                <a:gd name="T0" fmla="*/ 755 w 765"/>
                <a:gd name="T1" fmla="*/ 0 h 613"/>
                <a:gd name="T2" fmla="*/ 481 w 765"/>
                <a:gd name="T3" fmla="*/ 0 h 613"/>
                <a:gd name="T4" fmla="*/ 438 w 765"/>
                <a:gd name="T5" fmla="*/ 244 h 613"/>
                <a:gd name="T6" fmla="*/ 403 w 765"/>
                <a:gd name="T7" fmla="*/ 283 h 613"/>
                <a:gd name="T8" fmla="*/ 355 w 765"/>
                <a:gd name="T9" fmla="*/ 284 h 613"/>
                <a:gd name="T10" fmla="*/ 395 w 765"/>
                <a:gd name="T11" fmla="*/ 60 h 613"/>
                <a:gd name="T12" fmla="*/ 405 w 765"/>
                <a:gd name="T13" fmla="*/ 0 h 613"/>
                <a:gd name="T14" fmla="*/ 108 w 765"/>
                <a:gd name="T15" fmla="*/ 0 h 613"/>
                <a:gd name="T16" fmla="*/ 97 w 765"/>
                <a:gd name="T17" fmla="*/ 62 h 613"/>
                <a:gd name="T18" fmla="*/ 0 w 765"/>
                <a:gd name="T19" fmla="*/ 613 h 613"/>
                <a:gd name="T20" fmla="*/ 297 w 765"/>
                <a:gd name="T21" fmla="*/ 613 h 613"/>
                <a:gd name="T22" fmla="*/ 316 w 765"/>
                <a:gd name="T23" fmla="*/ 508 h 613"/>
                <a:gd name="T24" fmla="*/ 573 w 765"/>
                <a:gd name="T25" fmla="*/ 508 h 613"/>
                <a:gd name="T26" fmla="*/ 694 w 765"/>
                <a:gd name="T27" fmla="*/ 405 h 613"/>
                <a:gd name="T28" fmla="*/ 765 w 765"/>
                <a:gd name="T29" fmla="*/ 0 h 613"/>
                <a:gd name="T30" fmla="*/ 755 w 765"/>
                <a:gd name="T31"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613">
                  <a:moveTo>
                    <a:pt x="755" y="0"/>
                  </a:moveTo>
                  <a:cubicBezTo>
                    <a:pt x="481" y="0"/>
                    <a:pt x="481" y="0"/>
                    <a:pt x="481" y="0"/>
                  </a:cubicBezTo>
                  <a:cubicBezTo>
                    <a:pt x="438" y="244"/>
                    <a:pt x="438" y="244"/>
                    <a:pt x="438" y="244"/>
                  </a:cubicBezTo>
                  <a:cubicBezTo>
                    <a:pt x="434" y="269"/>
                    <a:pt x="418" y="283"/>
                    <a:pt x="403" y="283"/>
                  </a:cubicBezTo>
                  <a:cubicBezTo>
                    <a:pt x="387" y="283"/>
                    <a:pt x="355" y="284"/>
                    <a:pt x="355" y="284"/>
                  </a:cubicBezTo>
                  <a:cubicBezTo>
                    <a:pt x="395" y="60"/>
                    <a:pt x="395" y="60"/>
                    <a:pt x="395" y="60"/>
                  </a:cubicBezTo>
                  <a:cubicBezTo>
                    <a:pt x="405" y="0"/>
                    <a:pt x="405" y="0"/>
                    <a:pt x="405" y="0"/>
                  </a:cubicBezTo>
                  <a:cubicBezTo>
                    <a:pt x="108" y="0"/>
                    <a:pt x="108" y="0"/>
                    <a:pt x="108" y="0"/>
                  </a:cubicBezTo>
                  <a:cubicBezTo>
                    <a:pt x="97" y="62"/>
                    <a:pt x="97" y="62"/>
                    <a:pt x="97" y="62"/>
                  </a:cubicBezTo>
                  <a:cubicBezTo>
                    <a:pt x="0" y="613"/>
                    <a:pt x="0" y="613"/>
                    <a:pt x="0" y="613"/>
                  </a:cubicBezTo>
                  <a:cubicBezTo>
                    <a:pt x="297" y="613"/>
                    <a:pt x="297" y="613"/>
                    <a:pt x="297" y="613"/>
                  </a:cubicBezTo>
                  <a:cubicBezTo>
                    <a:pt x="316" y="508"/>
                    <a:pt x="316" y="508"/>
                    <a:pt x="316" y="508"/>
                  </a:cubicBezTo>
                  <a:cubicBezTo>
                    <a:pt x="573" y="508"/>
                    <a:pt x="573" y="508"/>
                    <a:pt x="573" y="508"/>
                  </a:cubicBezTo>
                  <a:cubicBezTo>
                    <a:pt x="694" y="405"/>
                    <a:pt x="694" y="405"/>
                    <a:pt x="694" y="405"/>
                  </a:cubicBezTo>
                  <a:cubicBezTo>
                    <a:pt x="765" y="0"/>
                    <a:pt x="765" y="0"/>
                    <a:pt x="765" y="0"/>
                  </a:cubicBezTo>
                  <a:lnTo>
                    <a:pt x="7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2">
              <a:extLst>
                <a:ext uri="{FF2B5EF4-FFF2-40B4-BE49-F238E27FC236}">
                  <a16:creationId xmlns:a16="http://schemas.microsoft.com/office/drawing/2014/main" id="{B21DDD8B-6720-4E08-A2B4-14A304711057}"/>
                </a:ext>
              </a:extLst>
            </p:cNvPr>
            <p:cNvSpPr>
              <a:spLocks/>
            </p:cNvSpPr>
            <p:nvPr userDrawn="1"/>
          </p:nvSpPr>
          <p:spPr bwMode="auto">
            <a:xfrm>
              <a:off x="5057776" y="1254125"/>
              <a:ext cx="693738" cy="298450"/>
            </a:xfrm>
            <a:custGeom>
              <a:avLst/>
              <a:gdLst>
                <a:gd name="T0" fmla="*/ 0 w 437"/>
                <a:gd name="T1" fmla="*/ 188 h 188"/>
                <a:gd name="T2" fmla="*/ 403 w 437"/>
                <a:gd name="T3" fmla="*/ 188 h 188"/>
                <a:gd name="T4" fmla="*/ 437 w 437"/>
                <a:gd name="T5" fmla="*/ 0 h 188"/>
                <a:gd name="T6" fmla="*/ 33 w 437"/>
                <a:gd name="T7" fmla="*/ 0 h 188"/>
                <a:gd name="T8" fmla="*/ 0 w 437"/>
                <a:gd name="T9" fmla="*/ 188 h 188"/>
              </a:gdLst>
              <a:ahLst/>
              <a:cxnLst>
                <a:cxn ang="0">
                  <a:pos x="T0" y="T1"/>
                </a:cxn>
                <a:cxn ang="0">
                  <a:pos x="T2" y="T3"/>
                </a:cxn>
                <a:cxn ang="0">
                  <a:pos x="T4" y="T5"/>
                </a:cxn>
                <a:cxn ang="0">
                  <a:pos x="T6" y="T7"/>
                </a:cxn>
                <a:cxn ang="0">
                  <a:pos x="T8" y="T9"/>
                </a:cxn>
              </a:cxnLst>
              <a:rect l="0" t="0" r="r" b="b"/>
              <a:pathLst>
                <a:path w="437" h="188">
                  <a:moveTo>
                    <a:pt x="0" y="188"/>
                  </a:moveTo>
                  <a:lnTo>
                    <a:pt x="403" y="188"/>
                  </a:lnTo>
                  <a:lnTo>
                    <a:pt x="437" y="0"/>
                  </a:lnTo>
                  <a:lnTo>
                    <a:pt x="33"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9B5600FD-444B-4A54-B0F7-76A01B24BA72}"/>
                </a:ext>
              </a:extLst>
            </p:cNvPr>
            <p:cNvSpPr>
              <a:spLocks/>
            </p:cNvSpPr>
            <p:nvPr userDrawn="1"/>
          </p:nvSpPr>
          <p:spPr bwMode="auto">
            <a:xfrm>
              <a:off x="3670301" y="-769937"/>
              <a:ext cx="1630363" cy="303213"/>
            </a:xfrm>
            <a:custGeom>
              <a:avLst/>
              <a:gdLst>
                <a:gd name="T0" fmla="*/ 1027 w 1027"/>
                <a:gd name="T1" fmla="*/ 138 h 191"/>
                <a:gd name="T2" fmla="*/ 911 w 1027"/>
                <a:gd name="T3" fmla="*/ 0 h 191"/>
                <a:gd name="T4" fmla="*/ 175 w 1027"/>
                <a:gd name="T5" fmla="*/ 0 h 191"/>
                <a:gd name="T6" fmla="*/ 8 w 1027"/>
                <a:gd name="T7" fmla="*/ 141 h 191"/>
                <a:gd name="T8" fmla="*/ 0 w 1027"/>
                <a:gd name="T9" fmla="*/ 191 h 191"/>
                <a:gd name="T10" fmla="*/ 1018 w 1027"/>
                <a:gd name="T11" fmla="*/ 191 h 191"/>
                <a:gd name="T12" fmla="*/ 1027 w 1027"/>
                <a:gd name="T13" fmla="*/ 138 h 191"/>
              </a:gdLst>
              <a:ahLst/>
              <a:cxnLst>
                <a:cxn ang="0">
                  <a:pos x="T0" y="T1"/>
                </a:cxn>
                <a:cxn ang="0">
                  <a:pos x="T2" y="T3"/>
                </a:cxn>
                <a:cxn ang="0">
                  <a:pos x="T4" y="T5"/>
                </a:cxn>
                <a:cxn ang="0">
                  <a:pos x="T6" y="T7"/>
                </a:cxn>
                <a:cxn ang="0">
                  <a:pos x="T8" y="T9"/>
                </a:cxn>
                <a:cxn ang="0">
                  <a:pos x="T10" y="T11"/>
                </a:cxn>
                <a:cxn ang="0">
                  <a:pos x="T12" y="T13"/>
                </a:cxn>
              </a:cxnLst>
              <a:rect l="0" t="0" r="r" b="b"/>
              <a:pathLst>
                <a:path w="1027" h="191">
                  <a:moveTo>
                    <a:pt x="1027" y="138"/>
                  </a:moveTo>
                  <a:lnTo>
                    <a:pt x="911" y="0"/>
                  </a:lnTo>
                  <a:lnTo>
                    <a:pt x="175" y="0"/>
                  </a:lnTo>
                  <a:lnTo>
                    <a:pt x="8" y="141"/>
                  </a:lnTo>
                  <a:lnTo>
                    <a:pt x="0" y="191"/>
                  </a:lnTo>
                  <a:lnTo>
                    <a:pt x="1018" y="191"/>
                  </a:lnTo>
                  <a:lnTo>
                    <a:pt x="1027"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4">
              <a:extLst>
                <a:ext uri="{FF2B5EF4-FFF2-40B4-BE49-F238E27FC236}">
                  <a16:creationId xmlns:a16="http://schemas.microsoft.com/office/drawing/2014/main" id="{F7F20CF9-D77E-4F2F-A77E-ED3CFF5CFDA7}"/>
                </a:ext>
              </a:extLst>
            </p:cNvPr>
            <p:cNvSpPr>
              <a:spLocks/>
            </p:cNvSpPr>
            <p:nvPr userDrawn="1"/>
          </p:nvSpPr>
          <p:spPr bwMode="auto">
            <a:xfrm>
              <a:off x="3622676" y="-400050"/>
              <a:ext cx="1652588" cy="203200"/>
            </a:xfrm>
            <a:custGeom>
              <a:avLst/>
              <a:gdLst>
                <a:gd name="T0" fmla="*/ 334 w 768"/>
                <a:gd name="T1" fmla="*/ 83 h 95"/>
                <a:gd name="T2" fmla="*/ 381 w 768"/>
                <a:gd name="T3" fmla="*/ 43 h 95"/>
                <a:gd name="T4" fmla="*/ 415 w 768"/>
                <a:gd name="T5" fmla="*/ 83 h 95"/>
                <a:gd name="T6" fmla="*/ 413 w 768"/>
                <a:gd name="T7" fmla="*/ 95 h 95"/>
                <a:gd name="T8" fmla="*/ 751 w 768"/>
                <a:gd name="T9" fmla="*/ 95 h 95"/>
                <a:gd name="T10" fmla="*/ 768 w 768"/>
                <a:gd name="T11" fmla="*/ 0 h 95"/>
                <a:gd name="T12" fmla="*/ 16 w 768"/>
                <a:gd name="T13" fmla="*/ 0 h 95"/>
                <a:gd name="T14" fmla="*/ 0 w 768"/>
                <a:gd name="T15" fmla="*/ 95 h 95"/>
                <a:gd name="T16" fmla="*/ 332 w 768"/>
                <a:gd name="T17" fmla="*/ 95 h 95"/>
                <a:gd name="T18" fmla="*/ 334 w 768"/>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95">
                  <a:moveTo>
                    <a:pt x="334" y="83"/>
                  </a:moveTo>
                  <a:cubicBezTo>
                    <a:pt x="338" y="61"/>
                    <a:pt x="359" y="43"/>
                    <a:pt x="381" y="43"/>
                  </a:cubicBezTo>
                  <a:cubicBezTo>
                    <a:pt x="404" y="43"/>
                    <a:pt x="419" y="61"/>
                    <a:pt x="415" y="83"/>
                  </a:cubicBezTo>
                  <a:cubicBezTo>
                    <a:pt x="413" y="95"/>
                    <a:pt x="413" y="95"/>
                    <a:pt x="413" y="95"/>
                  </a:cubicBezTo>
                  <a:cubicBezTo>
                    <a:pt x="751" y="95"/>
                    <a:pt x="751" y="95"/>
                    <a:pt x="751" y="95"/>
                  </a:cubicBezTo>
                  <a:cubicBezTo>
                    <a:pt x="768" y="0"/>
                    <a:pt x="768" y="0"/>
                    <a:pt x="768" y="0"/>
                  </a:cubicBezTo>
                  <a:cubicBezTo>
                    <a:pt x="16" y="0"/>
                    <a:pt x="16" y="0"/>
                    <a:pt x="16" y="0"/>
                  </a:cubicBezTo>
                  <a:cubicBezTo>
                    <a:pt x="0" y="95"/>
                    <a:pt x="0" y="95"/>
                    <a:pt x="0" y="95"/>
                  </a:cubicBezTo>
                  <a:cubicBezTo>
                    <a:pt x="332" y="95"/>
                    <a:pt x="332" y="95"/>
                    <a:pt x="332" y="95"/>
                  </a:cubicBezTo>
                  <a:lnTo>
                    <a:pt x="334"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5">
              <a:extLst>
                <a:ext uri="{FF2B5EF4-FFF2-40B4-BE49-F238E27FC236}">
                  <a16:creationId xmlns:a16="http://schemas.microsoft.com/office/drawing/2014/main" id="{618A7309-E12C-414F-8A0C-CA0C14338D7B}"/>
                </a:ext>
              </a:extLst>
            </p:cNvPr>
            <p:cNvSpPr>
              <a:spLocks/>
            </p:cNvSpPr>
            <p:nvPr userDrawn="1"/>
          </p:nvSpPr>
          <p:spPr bwMode="auto">
            <a:xfrm>
              <a:off x="3376613" y="-130175"/>
              <a:ext cx="1849438" cy="1317625"/>
            </a:xfrm>
            <a:custGeom>
              <a:avLst/>
              <a:gdLst>
                <a:gd name="T0" fmla="*/ 521 w 859"/>
                <a:gd name="T1" fmla="*/ 0 h 613"/>
                <a:gd name="T2" fmla="*/ 485 w 859"/>
                <a:gd name="T3" fmla="*/ 206 h 613"/>
                <a:gd name="T4" fmla="*/ 429 w 859"/>
                <a:gd name="T5" fmla="*/ 525 h 613"/>
                <a:gd name="T6" fmla="*/ 381 w 859"/>
                <a:gd name="T7" fmla="*/ 566 h 613"/>
                <a:gd name="T8" fmla="*/ 348 w 859"/>
                <a:gd name="T9" fmla="*/ 525 h 613"/>
                <a:gd name="T10" fmla="*/ 440 w 859"/>
                <a:gd name="T11" fmla="*/ 0 h 613"/>
                <a:gd name="T12" fmla="*/ 108 w 859"/>
                <a:gd name="T13" fmla="*/ 0 h 613"/>
                <a:gd name="T14" fmla="*/ 0 w 859"/>
                <a:gd name="T15" fmla="*/ 613 h 613"/>
                <a:gd name="T16" fmla="*/ 751 w 859"/>
                <a:gd name="T17" fmla="*/ 613 h 613"/>
                <a:gd name="T18" fmla="*/ 823 w 859"/>
                <a:gd name="T19" fmla="*/ 206 h 613"/>
                <a:gd name="T20" fmla="*/ 859 w 859"/>
                <a:gd name="T21" fmla="*/ 0 h 613"/>
                <a:gd name="T22" fmla="*/ 521 w 859"/>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9" h="613">
                  <a:moveTo>
                    <a:pt x="521" y="0"/>
                  </a:moveTo>
                  <a:cubicBezTo>
                    <a:pt x="485" y="206"/>
                    <a:pt x="485" y="206"/>
                    <a:pt x="485" y="206"/>
                  </a:cubicBezTo>
                  <a:cubicBezTo>
                    <a:pt x="429" y="525"/>
                    <a:pt x="429" y="525"/>
                    <a:pt x="429" y="525"/>
                  </a:cubicBezTo>
                  <a:cubicBezTo>
                    <a:pt x="425" y="547"/>
                    <a:pt x="403" y="566"/>
                    <a:pt x="381" y="566"/>
                  </a:cubicBezTo>
                  <a:cubicBezTo>
                    <a:pt x="359" y="566"/>
                    <a:pt x="344" y="547"/>
                    <a:pt x="348" y="525"/>
                  </a:cubicBezTo>
                  <a:cubicBezTo>
                    <a:pt x="440" y="0"/>
                    <a:pt x="440" y="0"/>
                    <a:pt x="440" y="0"/>
                  </a:cubicBezTo>
                  <a:cubicBezTo>
                    <a:pt x="108" y="0"/>
                    <a:pt x="108" y="0"/>
                    <a:pt x="108" y="0"/>
                  </a:cubicBezTo>
                  <a:cubicBezTo>
                    <a:pt x="0" y="613"/>
                    <a:pt x="0" y="613"/>
                    <a:pt x="0" y="613"/>
                  </a:cubicBezTo>
                  <a:cubicBezTo>
                    <a:pt x="751" y="613"/>
                    <a:pt x="751" y="613"/>
                    <a:pt x="751" y="613"/>
                  </a:cubicBezTo>
                  <a:cubicBezTo>
                    <a:pt x="823" y="206"/>
                    <a:pt x="823" y="206"/>
                    <a:pt x="823" y="206"/>
                  </a:cubicBezTo>
                  <a:cubicBezTo>
                    <a:pt x="859" y="0"/>
                    <a:pt x="859" y="0"/>
                    <a:pt x="859" y="0"/>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6">
              <a:extLst>
                <a:ext uri="{FF2B5EF4-FFF2-40B4-BE49-F238E27FC236}">
                  <a16:creationId xmlns:a16="http://schemas.microsoft.com/office/drawing/2014/main" id="{36ADBACD-45E6-40FF-B1A0-6ABB45A32AA8}"/>
                </a:ext>
              </a:extLst>
            </p:cNvPr>
            <p:cNvSpPr>
              <a:spLocks/>
            </p:cNvSpPr>
            <p:nvPr userDrawn="1"/>
          </p:nvSpPr>
          <p:spPr bwMode="auto">
            <a:xfrm>
              <a:off x="3352801" y="1254125"/>
              <a:ext cx="1630363" cy="298450"/>
            </a:xfrm>
            <a:custGeom>
              <a:avLst/>
              <a:gdLst>
                <a:gd name="T0" fmla="*/ 853 w 1027"/>
                <a:gd name="T1" fmla="*/ 188 h 188"/>
                <a:gd name="T2" fmla="*/ 1019 w 1027"/>
                <a:gd name="T3" fmla="*/ 46 h 188"/>
                <a:gd name="T4" fmla="*/ 1027 w 1027"/>
                <a:gd name="T5" fmla="*/ 0 h 188"/>
                <a:gd name="T6" fmla="*/ 9 w 1027"/>
                <a:gd name="T7" fmla="*/ 0 h 188"/>
                <a:gd name="T8" fmla="*/ 0 w 1027"/>
                <a:gd name="T9" fmla="*/ 46 h 188"/>
                <a:gd name="T10" fmla="*/ 117 w 1027"/>
                <a:gd name="T11" fmla="*/ 188 h 188"/>
                <a:gd name="T12" fmla="*/ 853 w 102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027" h="188">
                  <a:moveTo>
                    <a:pt x="853" y="188"/>
                  </a:moveTo>
                  <a:lnTo>
                    <a:pt x="1019" y="46"/>
                  </a:lnTo>
                  <a:lnTo>
                    <a:pt x="1027" y="0"/>
                  </a:lnTo>
                  <a:lnTo>
                    <a:pt x="9" y="0"/>
                  </a:lnTo>
                  <a:lnTo>
                    <a:pt x="0" y="46"/>
                  </a:lnTo>
                  <a:lnTo>
                    <a:pt x="117" y="188"/>
                  </a:lnTo>
                  <a:lnTo>
                    <a:pt x="853"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7">
              <a:extLst>
                <a:ext uri="{FF2B5EF4-FFF2-40B4-BE49-F238E27FC236}">
                  <a16:creationId xmlns:a16="http://schemas.microsoft.com/office/drawing/2014/main" id="{3FA612F8-FE9E-4FBA-AFC1-B58FFA72B911}"/>
                </a:ext>
              </a:extLst>
            </p:cNvPr>
            <p:cNvSpPr>
              <a:spLocks/>
            </p:cNvSpPr>
            <p:nvPr userDrawn="1"/>
          </p:nvSpPr>
          <p:spPr bwMode="auto">
            <a:xfrm>
              <a:off x="8493126" y="-769937"/>
              <a:ext cx="1627188" cy="303213"/>
            </a:xfrm>
            <a:custGeom>
              <a:avLst/>
              <a:gdLst>
                <a:gd name="T0" fmla="*/ 1017 w 1025"/>
                <a:gd name="T1" fmla="*/ 191 h 191"/>
                <a:gd name="T2" fmla="*/ 1025 w 1025"/>
                <a:gd name="T3" fmla="*/ 138 h 191"/>
                <a:gd name="T4" fmla="*/ 908 w 1025"/>
                <a:gd name="T5" fmla="*/ 0 h 191"/>
                <a:gd name="T6" fmla="*/ 34 w 1025"/>
                <a:gd name="T7" fmla="*/ 0 h 191"/>
                <a:gd name="T8" fmla="*/ 0 w 1025"/>
                <a:gd name="T9" fmla="*/ 191 h 191"/>
                <a:gd name="T10" fmla="*/ 1017 w 1025"/>
                <a:gd name="T11" fmla="*/ 191 h 191"/>
              </a:gdLst>
              <a:ahLst/>
              <a:cxnLst>
                <a:cxn ang="0">
                  <a:pos x="T0" y="T1"/>
                </a:cxn>
                <a:cxn ang="0">
                  <a:pos x="T2" y="T3"/>
                </a:cxn>
                <a:cxn ang="0">
                  <a:pos x="T4" y="T5"/>
                </a:cxn>
                <a:cxn ang="0">
                  <a:pos x="T6" y="T7"/>
                </a:cxn>
                <a:cxn ang="0">
                  <a:pos x="T8" y="T9"/>
                </a:cxn>
                <a:cxn ang="0">
                  <a:pos x="T10" y="T11"/>
                </a:cxn>
              </a:cxnLst>
              <a:rect l="0" t="0" r="r" b="b"/>
              <a:pathLst>
                <a:path w="1025" h="191">
                  <a:moveTo>
                    <a:pt x="1017" y="191"/>
                  </a:moveTo>
                  <a:lnTo>
                    <a:pt x="1025" y="138"/>
                  </a:lnTo>
                  <a:lnTo>
                    <a:pt x="908" y="0"/>
                  </a:lnTo>
                  <a:lnTo>
                    <a:pt x="34" y="0"/>
                  </a:lnTo>
                  <a:lnTo>
                    <a:pt x="0" y="191"/>
                  </a:lnTo>
                  <a:lnTo>
                    <a:pt x="10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8">
              <a:extLst>
                <a:ext uri="{FF2B5EF4-FFF2-40B4-BE49-F238E27FC236}">
                  <a16:creationId xmlns:a16="http://schemas.microsoft.com/office/drawing/2014/main" id="{066CA61D-5695-4549-BBEE-8E07576F52D3}"/>
                </a:ext>
              </a:extLst>
            </p:cNvPr>
            <p:cNvSpPr>
              <a:spLocks/>
            </p:cNvSpPr>
            <p:nvPr userDrawn="1"/>
          </p:nvSpPr>
          <p:spPr bwMode="auto">
            <a:xfrm>
              <a:off x="8445501" y="-400050"/>
              <a:ext cx="1649413" cy="203200"/>
            </a:xfrm>
            <a:custGeom>
              <a:avLst/>
              <a:gdLst>
                <a:gd name="T0" fmla="*/ 0 w 766"/>
                <a:gd name="T1" fmla="*/ 95 h 95"/>
                <a:gd name="T2" fmla="*/ 331 w 766"/>
                <a:gd name="T3" fmla="*/ 95 h 95"/>
                <a:gd name="T4" fmla="*/ 338 w 766"/>
                <a:gd name="T5" fmla="*/ 51 h 95"/>
                <a:gd name="T6" fmla="*/ 379 w 766"/>
                <a:gd name="T7" fmla="*/ 51 h 95"/>
                <a:gd name="T8" fmla="*/ 412 w 766"/>
                <a:gd name="T9" fmla="*/ 91 h 95"/>
                <a:gd name="T10" fmla="*/ 411 w 766"/>
                <a:gd name="T11" fmla="*/ 95 h 95"/>
                <a:gd name="T12" fmla="*/ 749 w 766"/>
                <a:gd name="T13" fmla="*/ 95 h 95"/>
                <a:gd name="T14" fmla="*/ 766 w 766"/>
                <a:gd name="T15" fmla="*/ 0 h 95"/>
                <a:gd name="T16" fmla="*/ 17 w 766"/>
                <a:gd name="T17" fmla="*/ 0 h 95"/>
                <a:gd name="T18" fmla="*/ 0 w 766"/>
                <a:gd name="T1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6" h="95">
                  <a:moveTo>
                    <a:pt x="0" y="95"/>
                  </a:moveTo>
                  <a:cubicBezTo>
                    <a:pt x="331" y="95"/>
                    <a:pt x="331" y="95"/>
                    <a:pt x="331" y="95"/>
                  </a:cubicBezTo>
                  <a:cubicBezTo>
                    <a:pt x="338" y="51"/>
                    <a:pt x="338" y="51"/>
                    <a:pt x="338" y="51"/>
                  </a:cubicBezTo>
                  <a:cubicBezTo>
                    <a:pt x="379" y="51"/>
                    <a:pt x="379" y="51"/>
                    <a:pt x="379" y="51"/>
                  </a:cubicBezTo>
                  <a:cubicBezTo>
                    <a:pt x="401" y="51"/>
                    <a:pt x="416" y="69"/>
                    <a:pt x="412" y="91"/>
                  </a:cubicBezTo>
                  <a:cubicBezTo>
                    <a:pt x="411" y="95"/>
                    <a:pt x="411" y="95"/>
                    <a:pt x="411" y="95"/>
                  </a:cubicBezTo>
                  <a:cubicBezTo>
                    <a:pt x="749" y="95"/>
                    <a:pt x="749" y="95"/>
                    <a:pt x="749" y="95"/>
                  </a:cubicBezTo>
                  <a:cubicBezTo>
                    <a:pt x="766" y="0"/>
                    <a:pt x="766" y="0"/>
                    <a:pt x="766" y="0"/>
                  </a:cubicBezTo>
                  <a:cubicBezTo>
                    <a:pt x="17" y="0"/>
                    <a:pt x="17" y="0"/>
                    <a:pt x="17"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9">
              <a:extLst>
                <a:ext uri="{FF2B5EF4-FFF2-40B4-BE49-F238E27FC236}">
                  <a16:creationId xmlns:a16="http://schemas.microsoft.com/office/drawing/2014/main" id="{073279D0-BFE3-4C7C-9260-70EB9569951F}"/>
                </a:ext>
              </a:extLst>
            </p:cNvPr>
            <p:cNvSpPr>
              <a:spLocks/>
            </p:cNvSpPr>
            <p:nvPr userDrawn="1"/>
          </p:nvSpPr>
          <p:spPr bwMode="auto">
            <a:xfrm>
              <a:off x="8202613" y="-130175"/>
              <a:ext cx="1844675" cy="1317625"/>
            </a:xfrm>
            <a:custGeom>
              <a:avLst/>
              <a:gdLst>
                <a:gd name="T0" fmla="*/ 519 w 857"/>
                <a:gd name="T1" fmla="*/ 0 h 613"/>
                <a:gd name="T2" fmla="*/ 482 w 857"/>
                <a:gd name="T3" fmla="*/ 206 h 613"/>
                <a:gd name="T4" fmla="*/ 427 w 857"/>
                <a:gd name="T5" fmla="*/ 521 h 613"/>
                <a:gd name="T6" fmla="*/ 380 w 857"/>
                <a:gd name="T7" fmla="*/ 561 h 613"/>
                <a:gd name="T8" fmla="*/ 339 w 857"/>
                <a:gd name="T9" fmla="*/ 560 h 613"/>
                <a:gd name="T10" fmla="*/ 438 w 857"/>
                <a:gd name="T11" fmla="*/ 0 h 613"/>
                <a:gd name="T12" fmla="*/ 108 w 857"/>
                <a:gd name="T13" fmla="*/ 0 h 613"/>
                <a:gd name="T14" fmla="*/ 0 w 857"/>
                <a:gd name="T15" fmla="*/ 613 h 613"/>
                <a:gd name="T16" fmla="*/ 749 w 857"/>
                <a:gd name="T17" fmla="*/ 613 h 613"/>
                <a:gd name="T18" fmla="*/ 820 w 857"/>
                <a:gd name="T19" fmla="*/ 206 h 613"/>
                <a:gd name="T20" fmla="*/ 857 w 857"/>
                <a:gd name="T21" fmla="*/ 0 h 613"/>
                <a:gd name="T22" fmla="*/ 519 w 857"/>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613">
                  <a:moveTo>
                    <a:pt x="519" y="0"/>
                  </a:moveTo>
                  <a:cubicBezTo>
                    <a:pt x="482" y="206"/>
                    <a:pt x="482" y="206"/>
                    <a:pt x="482" y="206"/>
                  </a:cubicBezTo>
                  <a:cubicBezTo>
                    <a:pt x="427" y="521"/>
                    <a:pt x="427" y="521"/>
                    <a:pt x="427" y="521"/>
                  </a:cubicBezTo>
                  <a:cubicBezTo>
                    <a:pt x="423" y="543"/>
                    <a:pt x="402" y="561"/>
                    <a:pt x="380" y="561"/>
                  </a:cubicBezTo>
                  <a:cubicBezTo>
                    <a:pt x="339" y="560"/>
                    <a:pt x="339" y="560"/>
                    <a:pt x="339" y="560"/>
                  </a:cubicBezTo>
                  <a:cubicBezTo>
                    <a:pt x="438" y="0"/>
                    <a:pt x="438" y="0"/>
                    <a:pt x="438" y="0"/>
                  </a:cubicBezTo>
                  <a:cubicBezTo>
                    <a:pt x="108" y="0"/>
                    <a:pt x="108" y="0"/>
                    <a:pt x="108" y="0"/>
                  </a:cubicBezTo>
                  <a:cubicBezTo>
                    <a:pt x="0" y="613"/>
                    <a:pt x="0" y="613"/>
                    <a:pt x="0" y="613"/>
                  </a:cubicBezTo>
                  <a:cubicBezTo>
                    <a:pt x="749" y="613"/>
                    <a:pt x="749" y="613"/>
                    <a:pt x="749" y="613"/>
                  </a:cubicBezTo>
                  <a:cubicBezTo>
                    <a:pt x="820" y="206"/>
                    <a:pt x="820" y="206"/>
                    <a:pt x="820" y="206"/>
                  </a:cubicBezTo>
                  <a:cubicBezTo>
                    <a:pt x="857" y="0"/>
                    <a:pt x="857" y="0"/>
                    <a:pt x="857" y="0"/>
                  </a:cubicBezTo>
                  <a:lnTo>
                    <a:pt x="5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0">
              <a:extLst>
                <a:ext uri="{FF2B5EF4-FFF2-40B4-BE49-F238E27FC236}">
                  <a16:creationId xmlns:a16="http://schemas.microsoft.com/office/drawing/2014/main" id="{77D37645-DB2B-4436-921A-77115C352C8D}"/>
                </a:ext>
              </a:extLst>
            </p:cNvPr>
            <p:cNvSpPr>
              <a:spLocks/>
            </p:cNvSpPr>
            <p:nvPr userDrawn="1"/>
          </p:nvSpPr>
          <p:spPr bwMode="auto">
            <a:xfrm>
              <a:off x="8137526" y="1254125"/>
              <a:ext cx="1663700" cy="298450"/>
            </a:xfrm>
            <a:custGeom>
              <a:avLst/>
              <a:gdLst>
                <a:gd name="T0" fmla="*/ 0 w 1048"/>
                <a:gd name="T1" fmla="*/ 188 h 188"/>
                <a:gd name="T2" fmla="*/ 875 w 1048"/>
                <a:gd name="T3" fmla="*/ 188 h 188"/>
                <a:gd name="T4" fmla="*/ 1040 w 1048"/>
                <a:gd name="T5" fmla="*/ 50 h 188"/>
                <a:gd name="T6" fmla="*/ 1048 w 1048"/>
                <a:gd name="T7" fmla="*/ 0 h 188"/>
                <a:gd name="T8" fmla="*/ 34 w 1048"/>
                <a:gd name="T9" fmla="*/ 0 h 188"/>
                <a:gd name="T10" fmla="*/ 0 w 1048"/>
                <a:gd name="T11" fmla="*/ 188 h 188"/>
              </a:gdLst>
              <a:ahLst/>
              <a:cxnLst>
                <a:cxn ang="0">
                  <a:pos x="T0" y="T1"/>
                </a:cxn>
                <a:cxn ang="0">
                  <a:pos x="T2" y="T3"/>
                </a:cxn>
                <a:cxn ang="0">
                  <a:pos x="T4" y="T5"/>
                </a:cxn>
                <a:cxn ang="0">
                  <a:pos x="T6" y="T7"/>
                </a:cxn>
                <a:cxn ang="0">
                  <a:pos x="T8" y="T9"/>
                </a:cxn>
                <a:cxn ang="0">
                  <a:pos x="T10" y="T11"/>
                </a:cxn>
              </a:cxnLst>
              <a:rect l="0" t="0" r="r" b="b"/>
              <a:pathLst>
                <a:path w="1048" h="188">
                  <a:moveTo>
                    <a:pt x="0" y="188"/>
                  </a:moveTo>
                  <a:lnTo>
                    <a:pt x="875" y="188"/>
                  </a:lnTo>
                  <a:lnTo>
                    <a:pt x="1040" y="50"/>
                  </a:lnTo>
                  <a:lnTo>
                    <a:pt x="1048" y="0"/>
                  </a:lnTo>
                  <a:lnTo>
                    <a:pt x="34"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1">
              <a:extLst>
                <a:ext uri="{FF2B5EF4-FFF2-40B4-BE49-F238E27FC236}">
                  <a16:creationId xmlns:a16="http://schemas.microsoft.com/office/drawing/2014/main" id="{40FAF2EA-9665-4455-8B51-43B6AA0B583C}"/>
                </a:ext>
              </a:extLst>
            </p:cNvPr>
            <p:cNvSpPr>
              <a:spLocks noEditPoints="1"/>
            </p:cNvSpPr>
            <p:nvPr userDrawn="1"/>
          </p:nvSpPr>
          <p:spPr bwMode="auto">
            <a:xfrm>
              <a:off x="3205163" y="1760538"/>
              <a:ext cx="347663" cy="469900"/>
            </a:xfrm>
            <a:custGeom>
              <a:avLst/>
              <a:gdLst>
                <a:gd name="T0" fmla="*/ 101 w 162"/>
                <a:gd name="T1" fmla="*/ 0 h 219"/>
                <a:gd name="T2" fmla="*/ 151 w 162"/>
                <a:gd name="T3" fmla="*/ 105 h 219"/>
                <a:gd name="T4" fmla="*/ 61 w 162"/>
                <a:gd name="T5" fmla="*/ 219 h 219"/>
                <a:gd name="T6" fmla="*/ 12 w 162"/>
                <a:gd name="T7" fmla="*/ 105 h 219"/>
                <a:gd name="T8" fmla="*/ 101 w 162"/>
                <a:gd name="T9" fmla="*/ 0 h 219"/>
                <a:gd name="T10" fmla="*/ 96 w 162"/>
                <a:gd name="T11" fmla="*/ 21 h 219"/>
                <a:gd name="T12" fmla="*/ 37 w 162"/>
                <a:gd name="T13" fmla="*/ 105 h 219"/>
                <a:gd name="T14" fmla="*/ 65 w 162"/>
                <a:gd name="T15" fmla="*/ 198 h 219"/>
                <a:gd name="T16" fmla="*/ 127 w 162"/>
                <a:gd name="T17" fmla="*/ 105 h 219"/>
                <a:gd name="T18" fmla="*/ 96 w 162"/>
                <a:gd name="T19"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219">
                  <a:moveTo>
                    <a:pt x="101" y="0"/>
                  </a:moveTo>
                  <a:cubicBezTo>
                    <a:pt x="162" y="0"/>
                    <a:pt x="159" y="56"/>
                    <a:pt x="151" y="105"/>
                  </a:cubicBezTo>
                  <a:cubicBezTo>
                    <a:pt x="140" y="163"/>
                    <a:pt x="123" y="219"/>
                    <a:pt x="61" y="219"/>
                  </a:cubicBezTo>
                  <a:cubicBezTo>
                    <a:pt x="0" y="219"/>
                    <a:pt x="3" y="163"/>
                    <a:pt x="12" y="105"/>
                  </a:cubicBezTo>
                  <a:cubicBezTo>
                    <a:pt x="21" y="56"/>
                    <a:pt x="38" y="0"/>
                    <a:pt x="101" y="0"/>
                  </a:cubicBezTo>
                  <a:close/>
                  <a:moveTo>
                    <a:pt x="96" y="21"/>
                  </a:moveTo>
                  <a:cubicBezTo>
                    <a:pt x="60" y="21"/>
                    <a:pt x="44" y="58"/>
                    <a:pt x="37" y="105"/>
                  </a:cubicBezTo>
                  <a:cubicBezTo>
                    <a:pt x="26" y="166"/>
                    <a:pt x="27" y="198"/>
                    <a:pt x="65" y="198"/>
                  </a:cubicBezTo>
                  <a:cubicBezTo>
                    <a:pt x="104" y="198"/>
                    <a:pt x="116" y="166"/>
                    <a:pt x="127" y="105"/>
                  </a:cubicBezTo>
                  <a:cubicBezTo>
                    <a:pt x="135" y="58"/>
                    <a:pt x="133" y="21"/>
                    <a:pt x="9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2">
              <a:extLst>
                <a:ext uri="{FF2B5EF4-FFF2-40B4-BE49-F238E27FC236}">
                  <a16:creationId xmlns:a16="http://schemas.microsoft.com/office/drawing/2014/main" id="{D2E676AF-5EC2-47D2-970D-D8061F8E242E}"/>
                </a:ext>
              </a:extLst>
            </p:cNvPr>
            <p:cNvSpPr>
              <a:spLocks/>
            </p:cNvSpPr>
            <p:nvPr userDrawn="1"/>
          </p:nvSpPr>
          <p:spPr bwMode="auto">
            <a:xfrm>
              <a:off x="3556001" y="1876425"/>
              <a:ext cx="431800" cy="342900"/>
            </a:xfrm>
            <a:custGeom>
              <a:avLst/>
              <a:gdLst>
                <a:gd name="T0" fmla="*/ 22 w 201"/>
                <a:gd name="T1" fmla="*/ 160 h 160"/>
                <a:gd name="T2" fmla="*/ 0 w 201"/>
                <a:gd name="T3" fmla="*/ 160 h 160"/>
                <a:gd name="T4" fmla="*/ 28 w 201"/>
                <a:gd name="T5" fmla="*/ 4 h 160"/>
                <a:gd name="T6" fmla="*/ 49 w 201"/>
                <a:gd name="T7" fmla="*/ 4 h 160"/>
                <a:gd name="T8" fmla="*/ 46 w 201"/>
                <a:gd name="T9" fmla="*/ 24 h 160"/>
                <a:gd name="T10" fmla="*/ 87 w 201"/>
                <a:gd name="T11" fmla="*/ 0 h 160"/>
                <a:gd name="T12" fmla="*/ 120 w 201"/>
                <a:gd name="T13" fmla="*/ 25 h 160"/>
                <a:gd name="T14" fmla="*/ 166 w 201"/>
                <a:gd name="T15" fmla="*/ 0 h 160"/>
                <a:gd name="T16" fmla="*/ 192 w 201"/>
                <a:gd name="T17" fmla="*/ 11 h 160"/>
                <a:gd name="T18" fmla="*/ 196 w 201"/>
                <a:gd name="T19" fmla="*/ 48 h 160"/>
                <a:gd name="T20" fmla="*/ 176 w 201"/>
                <a:gd name="T21" fmla="*/ 160 h 160"/>
                <a:gd name="T22" fmla="*/ 153 w 201"/>
                <a:gd name="T23" fmla="*/ 160 h 160"/>
                <a:gd name="T24" fmla="*/ 174 w 201"/>
                <a:gd name="T25" fmla="*/ 46 h 160"/>
                <a:gd name="T26" fmla="*/ 155 w 201"/>
                <a:gd name="T27" fmla="*/ 19 h 160"/>
                <a:gd name="T28" fmla="*/ 132 w 201"/>
                <a:gd name="T29" fmla="*/ 28 h 160"/>
                <a:gd name="T30" fmla="*/ 117 w 201"/>
                <a:gd name="T31" fmla="*/ 56 h 160"/>
                <a:gd name="T32" fmla="*/ 99 w 201"/>
                <a:gd name="T33" fmla="*/ 160 h 160"/>
                <a:gd name="T34" fmla="*/ 77 w 201"/>
                <a:gd name="T35" fmla="*/ 160 h 160"/>
                <a:gd name="T36" fmla="*/ 97 w 201"/>
                <a:gd name="T37" fmla="*/ 46 h 160"/>
                <a:gd name="T38" fmla="*/ 79 w 201"/>
                <a:gd name="T39" fmla="*/ 19 h 160"/>
                <a:gd name="T40" fmla="*/ 55 w 201"/>
                <a:gd name="T41" fmla="*/ 28 h 160"/>
                <a:gd name="T42" fmla="*/ 41 w 201"/>
                <a:gd name="T43" fmla="*/ 56 h 160"/>
                <a:gd name="T44" fmla="*/ 22 w 201"/>
                <a:gd name="T4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160">
                  <a:moveTo>
                    <a:pt x="22" y="160"/>
                  </a:moveTo>
                  <a:cubicBezTo>
                    <a:pt x="0" y="160"/>
                    <a:pt x="0" y="160"/>
                    <a:pt x="0" y="160"/>
                  </a:cubicBezTo>
                  <a:cubicBezTo>
                    <a:pt x="28" y="4"/>
                    <a:pt x="28" y="4"/>
                    <a:pt x="28" y="4"/>
                  </a:cubicBezTo>
                  <a:cubicBezTo>
                    <a:pt x="49" y="4"/>
                    <a:pt x="49" y="4"/>
                    <a:pt x="49" y="4"/>
                  </a:cubicBezTo>
                  <a:cubicBezTo>
                    <a:pt x="46" y="24"/>
                    <a:pt x="46" y="24"/>
                    <a:pt x="46" y="24"/>
                  </a:cubicBezTo>
                  <a:cubicBezTo>
                    <a:pt x="56" y="11"/>
                    <a:pt x="71" y="0"/>
                    <a:pt x="87" y="0"/>
                  </a:cubicBezTo>
                  <a:cubicBezTo>
                    <a:pt x="104" y="0"/>
                    <a:pt x="115" y="10"/>
                    <a:pt x="120" y="25"/>
                  </a:cubicBezTo>
                  <a:cubicBezTo>
                    <a:pt x="133" y="9"/>
                    <a:pt x="146" y="0"/>
                    <a:pt x="166" y="0"/>
                  </a:cubicBezTo>
                  <a:cubicBezTo>
                    <a:pt x="176" y="0"/>
                    <a:pt x="185" y="4"/>
                    <a:pt x="192" y="11"/>
                  </a:cubicBezTo>
                  <a:cubicBezTo>
                    <a:pt x="201" y="20"/>
                    <a:pt x="197" y="38"/>
                    <a:pt x="196" y="48"/>
                  </a:cubicBezTo>
                  <a:cubicBezTo>
                    <a:pt x="176" y="160"/>
                    <a:pt x="176" y="160"/>
                    <a:pt x="176" y="160"/>
                  </a:cubicBezTo>
                  <a:cubicBezTo>
                    <a:pt x="153" y="160"/>
                    <a:pt x="153" y="160"/>
                    <a:pt x="153" y="160"/>
                  </a:cubicBezTo>
                  <a:cubicBezTo>
                    <a:pt x="174" y="46"/>
                    <a:pt x="174" y="46"/>
                    <a:pt x="174" y="46"/>
                  </a:cubicBezTo>
                  <a:cubicBezTo>
                    <a:pt x="177" y="29"/>
                    <a:pt x="174" y="19"/>
                    <a:pt x="155" y="19"/>
                  </a:cubicBezTo>
                  <a:cubicBezTo>
                    <a:pt x="147" y="19"/>
                    <a:pt x="139" y="23"/>
                    <a:pt x="132" y="28"/>
                  </a:cubicBezTo>
                  <a:cubicBezTo>
                    <a:pt x="122" y="36"/>
                    <a:pt x="119" y="45"/>
                    <a:pt x="117" y="56"/>
                  </a:cubicBezTo>
                  <a:cubicBezTo>
                    <a:pt x="99" y="160"/>
                    <a:pt x="99" y="160"/>
                    <a:pt x="99" y="160"/>
                  </a:cubicBezTo>
                  <a:cubicBezTo>
                    <a:pt x="77" y="160"/>
                    <a:pt x="77" y="160"/>
                    <a:pt x="77" y="160"/>
                  </a:cubicBezTo>
                  <a:cubicBezTo>
                    <a:pt x="97" y="46"/>
                    <a:pt x="97" y="46"/>
                    <a:pt x="97" y="46"/>
                  </a:cubicBezTo>
                  <a:cubicBezTo>
                    <a:pt x="100" y="30"/>
                    <a:pt x="97" y="19"/>
                    <a:pt x="79" y="19"/>
                  </a:cubicBezTo>
                  <a:cubicBezTo>
                    <a:pt x="70" y="19"/>
                    <a:pt x="62" y="22"/>
                    <a:pt x="55" y="28"/>
                  </a:cubicBezTo>
                  <a:cubicBezTo>
                    <a:pt x="45" y="36"/>
                    <a:pt x="43" y="45"/>
                    <a:pt x="41" y="56"/>
                  </a:cubicBezTo>
                  <a:lnTo>
                    <a:pt x="22"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3">
              <a:extLst>
                <a:ext uri="{FF2B5EF4-FFF2-40B4-BE49-F238E27FC236}">
                  <a16:creationId xmlns:a16="http://schemas.microsoft.com/office/drawing/2014/main" id="{793C36F1-6228-4398-8301-E6B263164010}"/>
                </a:ext>
              </a:extLst>
            </p:cNvPr>
            <p:cNvSpPr>
              <a:spLocks noEditPoints="1"/>
            </p:cNvSpPr>
            <p:nvPr userDrawn="1"/>
          </p:nvSpPr>
          <p:spPr bwMode="auto">
            <a:xfrm>
              <a:off x="3990976" y="1876425"/>
              <a:ext cx="266700" cy="352425"/>
            </a:xfrm>
            <a:custGeom>
              <a:avLst/>
              <a:gdLst>
                <a:gd name="T0" fmla="*/ 106 w 124"/>
                <a:gd name="T1" fmla="*/ 160 h 164"/>
                <a:gd name="T2" fmla="*/ 100 w 124"/>
                <a:gd name="T3" fmla="*/ 161 h 164"/>
                <a:gd name="T4" fmla="*/ 76 w 124"/>
                <a:gd name="T5" fmla="*/ 139 h 164"/>
                <a:gd name="T6" fmla="*/ 76 w 124"/>
                <a:gd name="T7" fmla="*/ 139 h 164"/>
                <a:gd name="T8" fmla="*/ 37 w 124"/>
                <a:gd name="T9" fmla="*/ 164 h 164"/>
                <a:gd name="T10" fmla="*/ 5 w 124"/>
                <a:gd name="T11" fmla="*/ 119 h 164"/>
                <a:gd name="T12" fmla="*/ 34 w 124"/>
                <a:gd name="T13" fmla="*/ 81 h 164"/>
                <a:gd name="T14" fmla="*/ 84 w 124"/>
                <a:gd name="T15" fmla="*/ 61 h 164"/>
                <a:gd name="T16" fmla="*/ 92 w 124"/>
                <a:gd name="T17" fmla="*/ 43 h 164"/>
                <a:gd name="T18" fmla="*/ 71 w 124"/>
                <a:gd name="T19" fmla="*/ 19 h 164"/>
                <a:gd name="T20" fmla="*/ 44 w 124"/>
                <a:gd name="T21" fmla="*/ 46 h 164"/>
                <a:gd name="T22" fmla="*/ 24 w 124"/>
                <a:gd name="T23" fmla="*/ 46 h 164"/>
                <a:gd name="T24" fmla="*/ 78 w 124"/>
                <a:gd name="T25" fmla="*/ 0 h 164"/>
                <a:gd name="T26" fmla="*/ 113 w 124"/>
                <a:gd name="T27" fmla="*/ 43 h 164"/>
                <a:gd name="T28" fmla="*/ 97 w 124"/>
                <a:gd name="T29" fmla="*/ 132 h 164"/>
                <a:gd name="T30" fmla="*/ 99 w 124"/>
                <a:gd name="T31" fmla="*/ 143 h 164"/>
                <a:gd name="T32" fmla="*/ 108 w 124"/>
                <a:gd name="T33" fmla="*/ 144 h 164"/>
                <a:gd name="T34" fmla="*/ 106 w 124"/>
                <a:gd name="T35" fmla="*/ 160 h 164"/>
                <a:gd name="T36" fmla="*/ 84 w 124"/>
                <a:gd name="T37" fmla="*/ 76 h 164"/>
                <a:gd name="T38" fmla="*/ 46 w 124"/>
                <a:gd name="T39" fmla="*/ 93 h 164"/>
                <a:gd name="T40" fmla="*/ 28 w 124"/>
                <a:gd name="T41" fmla="*/ 120 h 164"/>
                <a:gd name="T42" fmla="*/ 45 w 124"/>
                <a:gd name="T43" fmla="*/ 146 h 164"/>
                <a:gd name="T44" fmla="*/ 77 w 124"/>
                <a:gd name="T45" fmla="*/ 114 h 164"/>
                <a:gd name="T46" fmla="*/ 84 w 124"/>
                <a:gd name="T47" fmla="*/ 7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64">
                  <a:moveTo>
                    <a:pt x="106" y="160"/>
                  </a:moveTo>
                  <a:cubicBezTo>
                    <a:pt x="104" y="160"/>
                    <a:pt x="102" y="161"/>
                    <a:pt x="100" y="161"/>
                  </a:cubicBezTo>
                  <a:cubicBezTo>
                    <a:pt x="81" y="162"/>
                    <a:pt x="75" y="160"/>
                    <a:pt x="76" y="139"/>
                  </a:cubicBezTo>
                  <a:cubicBezTo>
                    <a:pt x="76" y="139"/>
                    <a:pt x="76" y="139"/>
                    <a:pt x="76" y="139"/>
                  </a:cubicBezTo>
                  <a:cubicBezTo>
                    <a:pt x="68" y="153"/>
                    <a:pt x="52" y="164"/>
                    <a:pt x="37" y="164"/>
                  </a:cubicBezTo>
                  <a:cubicBezTo>
                    <a:pt x="6" y="164"/>
                    <a:pt x="0" y="147"/>
                    <a:pt x="5" y="119"/>
                  </a:cubicBezTo>
                  <a:cubicBezTo>
                    <a:pt x="6" y="113"/>
                    <a:pt x="11" y="90"/>
                    <a:pt x="34" y="81"/>
                  </a:cubicBezTo>
                  <a:cubicBezTo>
                    <a:pt x="48" y="75"/>
                    <a:pt x="81" y="64"/>
                    <a:pt x="84" y="61"/>
                  </a:cubicBezTo>
                  <a:cubicBezTo>
                    <a:pt x="89" y="58"/>
                    <a:pt x="90" y="51"/>
                    <a:pt x="92" y="43"/>
                  </a:cubicBezTo>
                  <a:cubicBezTo>
                    <a:pt x="95" y="26"/>
                    <a:pt x="89" y="19"/>
                    <a:pt x="71" y="19"/>
                  </a:cubicBezTo>
                  <a:cubicBezTo>
                    <a:pt x="51" y="19"/>
                    <a:pt x="47" y="28"/>
                    <a:pt x="44" y="46"/>
                  </a:cubicBezTo>
                  <a:cubicBezTo>
                    <a:pt x="24" y="46"/>
                    <a:pt x="24" y="46"/>
                    <a:pt x="24" y="46"/>
                  </a:cubicBezTo>
                  <a:cubicBezTo>
                    <a:pt x="28" y="14"/>
                    <a:pt x="47" y="0"/>
                    <a:pt x="78" y="0"/>
                  </a:cubicBezTo>
                  <a:cubicBezTo>
                    <a:pt x="124" y="0"/>
                    <a:pt x="114" y="39"/>
                    <a:pt x="113" y="43"/>
                  </a:cubicBezTo>
                  <a:cubicBezTo>
                    <a:pt x="97" y="132"/>
                    <a:pt x="97" y="132"/>
                    <a:pt x="97" y="132"/>
                  </a:cubicBezTo>
                  <a:cubicBezTo>
                    <a:pt x="97" y="136"/>
                    <a:pt x="95" y="141"/>
                    <a:pt x="99" y="143"/>
                  </a:cubicBezTo>
                  <a:cubicBezTo>
                    <a:pt x="102" y="144"/>
                    <a:pt x="105" y="144"/>
                    <a:pt x="108" y="144"/>
                  </a:cubicBezTo>
                  <a:lnTo>
                    <a:pt x="106" y="160"/>
                  </a:lnTo>
                  <a:close/>
                  <a:moveTo>
                    <a:pt x="84" y="76"/>
                  </a:moveTo>
                  <a:cubicBezTo>
                    <a:pt x="72" y="83"/>
                    <a:pt x="59" y="87"/>
                    <a:pt x="46" y="93"/>
                  </a:cubicBezTo>
                  <a:cubicBezTo>
                    <a:pt x="35" y="98"/>
                    <a:pt x="29" y="109"/>
                    <a:pt x="28" y="120"/>
                  </a:cubicBezTo>
                  <a:cubicBezTo>
                    <a:pt x="25" y="135"/>
                    <a:pt x="27" y="146"/>
                    <a:pt x="45" y="146"/>
                  </a:cubicBezTo>
                  <a:cubicBezTo>
                    <a:pt x="53" y="146"/>
                    <a:pt x="73" y="139"/>
                    <a:pt x="77" y="114"/>
                  </a:cubicBezTo>
                  <a:lnTo>
                    <a:pt x="84"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4">
              <a:extLst>
                <a:ext uri="{FF2B5EF4-FFF2-40B4-BE49-F238E27FC236}">
                  <a16:creationId xmlns:a16="http://schemas.microsoft.com/office/drawing/2014/main" id="{44141CE2-E81B-4824-92CF-A30619FDE4C6}"/>
                </a:ext>
              </a:extLst>
            </p:cNvPr>
            <p:cNvSpPr>
              <a:spLocks/>
            </p:cNvSpPr>
            <p:nvPr userDrawn="1"/>
          </p:nvSpPr>
          <p:spPr bwMode="auto">
            <a:xfrm>
              <a:off x="4265613" y="1768475"/>
              <a:ext cx="269875" cy="450850"/>
            </a:xfrm>
            <a:custGeom>
              <a:avLst/>
              <a:gdLst>
                <a:gd name="T0" fmla="*/ 22 w 125"/>
                <a:gd name="T1" fmla="*/ 210 h 210"/>
                <a:gd name="T2" fmla="*/ 0 w 125"/>
                <a:gd name="T3" fmla="*/ 210 h 210"/>
                <a:gd name="T4" fmla="*/ 37 w 125"/>
                <a:gd name="T5" fmla="*/ 0 h 210"/>
                <a:gd name="T6" fmla="*/ 59 w 125"/>
                <a:gd name="T7" fmla="*/ 0 h 210"/>
                <a:gd name="T8" fmla="*/ 46 w 125"/>
                <a:gd name="T9" fmla="*/ 72 h 210"/>
                <a:gd name="T10" fmla="*/ 89 w 125"/>
                <a:gd name="T11" fmla="*/ 50 h 210"/>
                <a:gd name="T12" fmla="*/ 120 w 125"/>
                <a:gd name="T13" fmla="*/ 90 h 210"/>
                <a:gd name="T14" fmla="*/ 99 w 125"/>
                <a:gd name="T15" fmla="*/ 210 h 210"/>
                <a:gd name="T16" fmla="*/ 77 w 125"/>
                <a:gd name="T17" fmla="*/ 210 h 210"/>
                <a:gd name="T18" fmla="*/ 97 w 125"/>
                <a:gd name="T19" fmla="*/ 96 h 210"/>
                <a:gd name="T20" fmla="*/ 79 w 125"/>
                <a:gd name="T21" fmla="*/ 69 h 210"/>
                <a:gd name="T22" fmla="*/ 56 w 125"/>
                <a:gd name="T23" fmla="*/ 78 h 210"/>
                <a:gd name="T24" fmla="*/ 40 w 125"/>
                <a:gd name="T25" fmla="*/ 106 h 210"/>
                <a:gd name="T26" fmla="*/ 22 w 125"/>
                <a:gd name="T27"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210">
                  <a:moveTo>
                    <a:pt x="22" y="210"/>
                  </a:moveTo>
                  <a:cubicBezTo>
                    <a:pt x="0" y="210"/>
                    <a:pt x="0" y="210"/>
                    <a:pt x="0" y="210"/>
                  </a:cubicBezTo>
                  <a:cubicBezTo>
                    <a:pt x="37" y="0"/>
                    <a:pt x="37" y="0"/>
                    <a:pt x="37" y="0"/>
                  </a:cubicBezTo>
                  <a:cubicBezTo>
                    <a:pt x="59" y="0"/>
                    <a:pt x="59" y="0"/>
                    <a:pt x="59" y="0"/>
                  </a:cubicBezTo>
                  <a:cubicBezTo>
                    <a:pt x="46" y="72"/>
                    <a:pt x="46" y="72"/>
                    <a:pt x="46" y="72"/>
                  </a:cubicBezTo>
                  <a:cubicBezTo>
                    <a:pt x="59" y="58"/>
                    <a:pt x="73" y="50"/>
                    <a:pt x="89" y="50"/>
                  </a:cubicBezTo>
                  <a:cubicBezTo>
                    <a:pt x="112" y="50"/>
                    <a:pt x="125" y="63"/>
                    <a:pt x="120" y="90"/>
                  </a:cubicBezTo>
                  <a:cubicBezTo>
                    <a:pt x="99" y="210"/>
                    <a:pt x="99" y="210"/>
                    <a:pt x="99" y="210"/>
                  </a:cubicBezTo>
                  <a:cubicBezTo>
                    <a:pt x="77" y="210"/>
                    <a:pt x="77" y="210"/>
                    <a:pt x="77" y="210"/>
                  </a:cubicBezTo>
                  <a:cubicBezTo>
                    <a:pt x="97" y="96"/>
                    <a:pt x="97" y="96"/>
                    <a:pt x="97" y="96"/>
                  </a:cubicBezTo>
                  <a:cubicBezTo>
                    <a:pt x="100" y="80"/>
                    <a:pt x="97" y="69"/>
                    <a:pt x="79" y="69"/>
                  </a:cubicBezTo>
                  <a:cubicBezTo>
                    <a:pt x="71" y="69"/>
                    <a:pt x="62" y="72"/>
                    <a:pt x="56" y="78"/>
                  </a:cubicBezTo>
                  <a:cubicBezTo>
                    <a:pt x="45" y="86"/>
                    <a:pt x="43" y="95"/>
                    <a:pt x="40" y="106"/>
                  </a:cubicBezTo>
                  <a:lnTo>
                    <a:pt x="22"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5">
              <a:extLst>
                <a:ext uri="{FF2B5EF4-FFF2-40B4-BE49-F238E27FC236}">
                  <a16:creationId xmlns:a16="http://schemas.microsoft.com/office/drawing/2014/main" id="{82792429-8955-4FFD-98FF-0E7C3CA19E79}"/>
                </a:ext>
              </a:extLst>
            </p:cNvPr>
            <p:cNvSpPr>
              <a:spLocks noEditPoints="1"/>
            </p:cNvSpPr>
            <p:nvPr userDrawn="1"/>
          </p:nvSpPr>
          <p:spPr bwMode="auto">
            <a:xfrm>
              <a:off x="4535488" y="1876425"/>
              <a:ext cx="266700" cy="352425"/>
            </a:xfrm>
            <a:custGeom>
              <a:avLst/>
              <a:gdLst>
                <a:gd name="T0" fmla="*/ 106 w 124"/>
                <a:gd name="T1" fmla="*/ 160 h 164"/>
                <a:gd name="T2" fmla="*/ 100 w 124"/>
                <a:gd name="T3" fmla="*/ 161 h 164"/>
                <a:gd name="T4" fmla="*/ 76 w 124"/>
                <a:gd name="T5" fmla="*/ 139 h 164"/>
                <a:gd name="T6" fmla="*/ 76 w 124"/>
                <a:gd name="T7" fmla="*/ 139 h 164"/>
                <a:gd name="T8" fmla="*/ 37 w 124"/>
                <a:gd name="T9" fmla="*/ 164 h 164"/>
                <a:gd name="T10" fmla="*/ 5 w 124"/>
                <a:gd name="T11" fmla="*/ 119 h 164"/>
                <a:gd name="T12" fmla="*/ 34 w 124"/>
                <a:gd name="T13" fmla="*/ 81 h 164"/>
                <a:gd name="T14" fmla="*/ 84 w 124"/>
                <a:gd name="T15" fmla="*/ 61 h 164"/>
                <a:gd name="T16" fmla="*/ 91 w 124"/>
                <a:gd name="T17" fmla="*/ 43 h 164"/>
                <a:gd name="T18" fmla="*/ 71 w 124"/>
                <a:gd name="T19" fmla="*/ 19 h 164"/>
                <a:gd name="T20" fmla="*/ 44 w 124"/>
                <a:gd name="T21" fmla="*/ 46 h 164"/>
                <a:gd name="T22" fmla="*/ 24 w 124"/>
                <a:gd name="T23" fmla="*/ 46 h 164"/>
                <a:gd name="T24" fmla="*/ 78 w 124"/>
                <a:gd name="T25" fmla="*/ 0 h 164"/>
                <a:gd name="T26" fmla="*/ 113 w 124"/>
                <a:gd name="T27" fmla="*/ 43 h 164"/>
                <a:gd name="T28" fmla="*/ 97 w 124"/>
                <a:gd name="T29" fmla="*/ 132 h 164"/>
                <a:gd name="T30" fmla="*/ 99 w 124"/>
                <a:gd name="T31" fmla="*/ 143 h 164"/>
                <a:gd name="T32" fmla="*/ 108 w 124"/>
                <a:gd name="T33" fmla="*/ 144 h 164"/>
                <a:gd name="T34" fmla="*/ 106 w 124"/>
                <a:gd name="T35" fmla="*/ 160 h 164"/>
                <a:gd name="T36" fmla="*/ 84 w 124"/>
                <a:gd name="T37" fmla="*/ 76 h 164"/>
                <a:gd name="T38" fmla="*/ 46 w 124"/>
                <a:gd name="T39" fmla="*/ 93 h 164"/>
                <a:gd name="T40" fmla="*/ 28 w 124"/>
                <a:gd name="T41" fmla="*/ 120 h 164"/>
                <a:gd name="T42" fmla="*/ 45 w 124"/>
                <a:gd name="T43" fmla="*/ 146 h 164"/>
                <a:gd name="T44" fmla="*/ 77 w 124"/>
                <a:gd name="T45" fmla="*/ 114 h 164"/>
                <a:gd name="T46" fmla="*/ 84 w 124"/>
                <a:gd name="T47" fmla="*/ 7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64">
                  <a:moveTo>
                    <a:pt x="106" y="160"/>
                  </a:moveTo>
                  <a:cubicBezTo>
                    <a:pt x="104" y="160"/>
                    <a:pt x="102" y="161"/>
                    <a:pt x="100" y="161"/>
                  </a:cubicBezTo>
                  <a:cubicBezTo>
                    <a:pt x="81" y="162"/>
                    <a:pt x="75" y="160"/>
                    <a:pt x="76" y="139"/>
                  </a:cubicBezTo>
                  <a:cubicBezTo>
                    <a:pt x="76" y="139"/>
                    <a:pt x="76" y="139"/>
                    <a:pt x="76" y="139"/>
                  </a:cubicBezTo>
                  <a:cubicBezTo>
                    <a:pt x="68" y="153"/>
                    <a:pt x="52" y="164"/>
                    <a:pt x="37" y="164"/>
                  </a:cubicBezTo>
                  <a:cubicBezTo>
                    <a:pt x="6" y="164"/>
                    <a:pt x="0" y="147"/>
                    <a:pt x="5" y="119"/>
                  </a:cubicBezTo>
                  <a:cubicBezTo>
                    <a:pt x="6" y="113"/>
                    <a:pt x="11" y="90"/>
                    <a:pt x="34" y="81"/>
                  </a:cubicBezTo>
                  <a:cubicBezTo>
                    <a:pt x="47" y="75"/>
                    <a:pt x="81" y="64"/>
                    <a:pt x="84" y="61"/>
                  </a:cubicBezTo>
                  <a:cubicBezTo>
                    <a:pt x="89" y="58"/>
                    <a:pt x="90" y="51"/>
                    <a:pt x="91" y="43"/>
                  </a:cubicBezTo>
                  <a:cubicBezTo>
                    <a:pt x="94" y="26"/>
                    <a:pt x="89" y="19"/>
                    <a:pt x="71" y="19"/>
                  </a:cubicBezTo>
                  <a:cubicBezTo>
                    <a:pt x="51" y="19"/>
                    <a:pt x="47" y="28"/>
                    <a:pt x="44" y="46"/>
                  </a:cubicBezTo>
                  <a:cubicBezTo>
                    <a:pt x="24" y="46"/>
                    <a:pt x="24" y="46"/>
                    <a:pt x="24" y="46"/>
                  </a:cubicBezTo>
                  <a:cubicBezTo>
                    <a:pt x="28" y="14"/>
                    <a:pt x="47" y="0"/>
                    <a:pt x="78" y="0"/>
                  </a:cubicBezTo>
                  <a:cubicBezTo>
                    <a:pt x="124" y="0"/>
                    <a:pt x="113" y="39"/>
                    <a:pt x="113" y="43"/>
                  </a:cubicBezTo>
                  <a:cubicBezTo>
                    <a:pt x="97" y="132"/>
                    <a:pt x="97" y="132"/>
                    <a:pt x="97" y="132"/>
                  </a:cubicBezTo>
                  <a:cubicBezTo>
                    <a:pt x="96" y="136"/>
                    <a:pt x="95" y="141"/>
                    <a:pt x="99" y="143"/>
                  </a:cubicBezTo>
                  <a:cubicBezTo>
                    <a:pt x="102" y="144"/>
                    <a:pt x="105" y="144"/>
                    <a:pt x="108" y="144"/>
                  </a:cubicBezTo>
                  <a:lnTo>
                    <a:pt x="106" y="160"/>
                  </a:lnTo>
                  <a:close/>
                  <a:moveTo>
                    <a:pt x="84" y="76"/>
                  </a:moveTo>
                  <a:cubicBezTo>
                    <a:pt x="72" y="83"/>
                    <a:pt x="59" y="87"/>
                    <a:pt x="46" y="93"/>
                  </a:cubicBezTo>
                  <a:cubicBezTo>
                    <a:pt x="35" y="98"/>
                    <a:pt x="30" y="109"/>
                    <a:pt x="28" y="120"/>
                  </a:cubicBezTo>
                  <a:cubicBezTo>
                    <a:pt x="25" y="135"/>
                    <a:pt x="27" y="146"/>
                    <a:pt x="45" y="146"/>
                  </a:cubicBezTo>
                  <a:cubicBezTo>
                    <a:pt x="53" y="146"/>
                    <a:pt x="73" y="139"/>
                    <a:pt x="77" y="114"/>
                  </a:cubicBezTo>
                  <a:lnTo>
                    <a:pt x="84"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6">
              <a:extLst>
                <a:ext uri="{FF2B5EF4-FFF2-40B4-BE49-F238E27FC236}">
                  <a16:creationId xmlns:a16="http://schemas.microsoft.com/office/drawing/2014/main" id="{065F27FD-D779-4FC4-940B-002C74F8141B}"/>
                </a:ext>
              </a:extLst>
            </p:cNvPr>
            <p:cNvSpPr>
              <a:spLocks noEditPoints="1"/>
            </p:cNvSpPr>
            <p:nvPr userDrawn="1"/>
          </p:nvSpPr>
          <p:spPr bwMode="auto">
            <a:xfrm>
              <a:off x="4956176" y="1768475"/>
              <a:ext cx="325438" cy="450850"/>
            </a:xfrm>
            <a:custGeom>
              <a:avLst/>
              <a:gdLst>
                <a:gd name="T0" fmla="*/ 0 w 151"/>
                <a:gd name="T1" fmla="*/ 210 h 210"/>
                <a:gd name="T2" fmla="*/ 37 w 151"/>
                <a:gd name="T3" fmla="*/ 0 h 210"/>
                <a:gd name="T4" fmla="*/ 92 w 151"/>
                <a:gd name="T5" fmla="*/ 0 h 210"/>
                <a:gd name="T6" fmla="*/ 139 w 151"/>
                <a:gd name="T7" fmla="*/ 14 h 210"/>
                <a:gd name="T8" fmla="*/ 148 w 151"/>
                <a:gd name="T9" fmla="*/ 59 h 210"/>
                <a:gd name="T10" fmla="*/ 108 w 151"/>
                <a:gd name="T11" fmla="*/ 115 h 210"/>
                <a:gd name="T12" fmla="*/ 53 w 151"/>
                <a:gd name="T13" fmla="*/ 121 h 210"/>
                <a:gd name="T14" fmla="*/ 39 w 151"/>
                <a:gd name="T15" fmla="*/ 121 h 210"/>
                <a:gd name="T16" fmla="*/ 23 w 151"/>
                <a:gd name="T17" fmla="*/ 210 h 210"/>
                <a:gd name="T18" fmla="*/ 0 w 151"/>
                <a:gd name="T19" fmla="*/ 210 h 210"/>
                <a:gd name="T20" fmla="*/ 42 w 151"/>
                <a:gd name="T21" fmla="*/ 100 h 210"/>
                <a:gd name="T22" fmla="*/ 65 w 151"/>
                <a:gd name="T23" fmla="*/ 100 h 210"/>
                <a:gd name="T24" fmla="*/ 123 w 151"/>
                <a:gd name="T25" fmla="*/ 59 h 210"/>
                <a:gd name="T26" fmla="*/ 80 w 151"/>
                <a:gd name="T27" fmla="*/ 21 h 210"/>
                <a:gd name="T28" fmla="*/ 56 w 151"/>
                <a:gd name="T29" fmla="*/ 21 h 210"/>
                <a:gd name="T30" fmla="*/ 42 w 151"/>
                <a:gd name="T31" fmla="*/ 10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210">
                  <a:moveTo>
                    <a:pt x="0" y="210"/>
                  </a:moveTo>
                  <a:cubicBezTo>
                    <a:pt x="37" y="0"/>
                    <a:pt x="37" y="0"/>
                    <a:pt x="37" y="0"/>
                  </a:cubicBezTo>
                  <a:cubicBezTo>
                    <a:pt x="92" y="0"/>
                    <a:pt x="92" y="0"/>
                    <a:pt x="92" y="0"/>
                  </a:cubicBezTo>
                  <a:cubicBezTo>
                    <a:pt x="108" y="0"/>
                    <a:pt x="128" y="2"/>
                    <a:pt x="139" y="14"/>
                  </a:cubicBezTo>
                  <a:cubicBezTo>
                    <a:pt x="149" y="26"/>
                    <a:pt x="151" y="42"/>
                    <a:pt x="148" y="59"/>
                  </a:cubicBezTo>
                  <a:cubicBezTo>
                    <a:pt x="144" y="82"/>
                    <a:pt x="132" y="104"/>
                    <a:pt x="108" y="115"/>
                  </a:cubicBezTo>
                  <a:cubicBezTo>
                    <a:pt x="92" y="121"/>
                    <a:pt x="69" y="121"/>
                    <a:pt x="53" y="121"/>
                  </a:cubicBezTo>
                  <a:cubicBezTo>
                    <a:pt x="39" y="121"/>
                    <a:pt x="39" y="121"/>
                    <a:pt x="39" y="121"/>
                  </a:cubicBezTo>
                  <a:cubicBezTo>
                    <a:pt x="23" y="210"/>
                    <a:pt x="23" y="210"/>
                    <a:pt x="23" y="210"/>
                  </a:cubicBezTo>
                  <a:lnTo>
                    <a:pt x="0" y="210"/>
                  </a:lnTo>
                  <a:close/>
                  <a:moveTo>
                    <a:pt x="42" y="100"/>
                  </a:moveTo>
                  <a:cubicBezTo>
                    <a:pt x="65" y="100"/>
                    <a:pt x="65" y="100"/>
                    <a:pt x="65" y="100"/>
                  </a:cubicBezTo>
                  <a:cubicBezTo>
                    <a:pt x="97" y="100"/>
                    <a:pt x="117" y="95"/>
                    <a:pt x="123" y="59"/>
                  </a:cubicBezTo>
                  <a:cubicBezTo>
                    <a:pt x="130" y="26"/>
                    <a:pt x="109" y="21"/>
                    <a:pt x="80" y="21"/>
                  </a:cubicBezTo>
                  <a:cubicBezTo>
                    <a:pt x="56" y="21"/>
                    <a:pt x="56" y="21"/>
                    <a:pt x="56" y="21"/>
                  </a:cubicBezTo>
                  <a:lnTo>
                    <a:pt x="4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7">
              <a:extLst>
                <a:ext uri="{FF2B5EF4-FFF2-40B4-BE49-F238E27FC236}">
                  <a16:creationId xmlns:a16="http://schemas.microsoft.com/office/drawing/2014/main" id="{98A5AC23-F9D7-4FF0-AB66-34D42908F334}"/>
                </a:ext>
              </a:extLst>
            </p:cNvPr>
            <p:cNvSpPr>
              <a:spLocks/>
            </p:cNvSpPr>
            <p:nvPr userDrawn="1"/>
          </p:nvSpPr>
          <p:spPr bwMode="auto">
            <a:xfrm>
              <a:off x="5276851" y="1884363"/>
              <a:ext cx="265113" cy="344488"/>
            </a:xfrm>
            <a:custGeom>
              <a:avLst/>
              <a:gdLst>
                <a:gd name="T0" fmla="*/ 77 w 123"/>
                <a:gd name="T1" fmla="*/ 136 h 160"/>
                <a:gd name="T2" fmla="*/ 76 w 123"/>
                <a:gd name="T3" fmla="*/ 136 h 160"/>
                <a:gd name="T4" fmla="*/ 35 w 123"/>
                <a:gd name="T5" fmla="*/ 160 h 160"/>
                <a:gd name="T6" fmla="*/ 4 w 123"/>
                <a:gd name="T7" fmla="*/ 121 h 160"/>
                <a:gd name="T8" fmla="*/ 26 w 123"/>
                <a:gd name="T9" fmla="*/ 0 h 160"/>
                <a:gd name="T10" fmla="*/ 48 w 123"/>
                <a:gd name="T11" fmla="*/ 0 h 160"/>
                <a:gd name="T12" fmla="*/ 26 w 123"/>
                <a:gd name="T13" fmla="*/ 121 h 160"/>
                <a:gd name="T14" fmla="*/ 43 w 123"/>
                <a:gd name="T15" fmla="*/ 142 h 160"/>
                <a:gd name="T16" fmla="*/ 72 w 123"/>
                <a:gd name="T17" fmla="*/ 128 h 160"/>
                <a:gd name="T18" fmla="*/ 83 w 123"/>
                <a:gd name="T19" fmla="*/ 100 h 160"/>
                <a:gd name="T20" fmla="*/ 101 w 123"/>
                <a:gd name="T21" fmla="*/ 0 h 160"/>
                <a:gd name="T22" fmla="*/ 123 w 123"/>
                <a:gd name="T23" fmla="*/ 0 h 160"/>
                <a:gd name="T24" fmla="*/ 95 w 123"/>
                <a:gd name="T25" fmla="*/ 156 h 160"/>
                <a:gd name="T26" fmla="*/ 73 w 123"/>
                <a:gd name="T27" fmla="*/ 156 h 160"/>
                <a:gd name="T28" fmla="*/ 77 w 123"/>
                <a:gd name="T29" fmla="*/ 13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160">
                  <a:moveTo>
                    <a:pt x="77" y="136"/>
                  </a:moveTo>
                  <a:cubicBezTo>
                    <a:pt x="76" y="136"/>
                    <a:pt x="76" y="136"/>
                    <a:pt x="76" y="136"/>
                  </a:cubicBezTo>
                  <a:cubicBezTo>
                    <a:pt x="66" y="152"/>
                    <a:pt x="50" y="160"/>
                    <a:pt x="35" y="160"/>
                  </a:cubicBezTo>
                  <a:cubicBezTo>
                    <a:pt x="12" y="160"/>
                    <a:pt x="0" y="148"/>
                    <a:pt x="4" y="121"/>
                  </a:cubicBezTo>
                  <a:cubicBezTo>
                    <a:pt x="26" y="0"/>
                    <a:pt x="26" y="0"/>
                    <a:pt x="26" y="0"/>
                  </a:cubicBezTo>
                  <a:cubicBezTo>
                    <a:pt x="48" y="0"/>
                    <a:pt x="48" y="0"/>
                    <a:pt x="48" y="0"/>
                  </a:cubicBezTo>
                  <a:cubicBezTo>
                    <a:pt x="26" y="121"/>
                    <a:pt x="26" y="121"/>
                    <a:pt x="26" y="121"/>
                  </a:cubicBezTo>
                  <a:cubicBezTo>
                    <a:pt x="24" y="135"/>
                    <a:pt x="27" y="142"/>
                    <a:pt x="43" y="142"/>
                  </a:cubicBezTo>
                  <a:cubicBezTo>
                    <a:pt x="53" y="142"/>
                    <a:pt x="64" y="137"/>
                    <a:pt x="72" y="128"/>
                  </a:cubicBezTo>
                  <a:cubicBezTo>
                    <a:pt x="78" y="120"/>
                    <a:pt x="81" y="109"/>
                    <a:pt x="83" y="100"/>
                  </a:cubicBezTo>
                  <a:cubicBezTo>
                    <a:pt x="101" y="0"/>
                    <a:pt x="101" y="0"/>
                    <a:pt x="101" y="0"/>
                  </a:cubicBezTo>
                  <a:cubicBezTo>
                    <a:pt x="123" y="0"/>
                    <a:pt x="123" y="0"/>
                    <a:pt x="123" y="0"/>
                  </a:cubicBezTo>
                  <a:cubicBezTo>
                    <a:pt x="95" y="156"/>
                    <a:pt x="95" y="156"/>
                    <a:pt x="95" y="156"/>
                  </a:cubicBezTo>
                  <a:cubicBezTo>
                    <a:pt x="73" y="156"/>
                    <a:pt x="73" y="156"/>
                    <a:pt x="73" y="156"/>
                  </a:cubicBezTo>
                  <a:lnTo>
                    <a:pt x="77"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8">
              <a:extLst>
                <a:ext uri="{FF2B5EF4-FFF2-40B4-BE49-F238E27FC236}">
                  <a16:creationId xmlns:a16="http://schemas.microsoft.com/office/drawing/2014/main" id="{6F715243-B18B-4254-BE1C-8BAA74293584}"/>
                </a:ext>
              </a:extLst>
            </p:cNvPr>
            <p:cNvSpPr>
              <a:spLocks noEditPoints="1"/>
            </p:cNvSpPr>
            <p:nvPr userDrawn="1"/>
          </p:nvSpPr>
          <p:spPr bwMode="auto">
            <a:xfrm>
              <a:off x="5561013" y="1768475"/>
              <a:ext cx="269875" cy="460375"/>
            </a:xfrm>
            <a:custGeom>
              <a:avLst/>
              <a:gdLst>
                <a:gd name="T0" fmla="*/ 20 w 125"/>
                <a:gd name="T1" fmla="*/ 210 h 214"/>
                <a:gd name="T2" fmla="*/ 0 w 125"/>
                <a:gd name="T3" fmla="*/ 210 h 214"/>
                <a:gd name="T4" fmla="*/ 37 w 125"/>
                <a:gd name="T5" fmla="*/ 0 h 214"/>
                <a:gd name="T6" fmla="*/ 59 w 125"/>
                <a:gd name="T7" fmla="*/ 0 h 214"/>
                <a:gd name="T8" fmla="*/ 47 w 125"/>
                <a:gd name="T9" fmla="*/ 70 h 214"/>
                <a:gd name="T10" fmla="*/ 47 w 125"/>
                <a:gd name="T11" fmla="*/ 70 h 214"/>
                <a:gd name="T12" fmla="*/ 83 w 125"/>
                <a:gd name="T13" fmla="*/ 50 h 214"/>
                <a:gd name="T14" fmla="*/ 119 w 125"/>
                <a:gd name="T15" fmla="*/ 122 h 214"/>
                <a:gd name="T16" fmla="*/ 55 w 125"/>
                <a:gd name="T17" fmla="*/ 214 h 214"/>
                <a:gd name="T18" fmla="*/ 24 w 125"/>
                <a:gd name="T19" fmla="*/ 192 h 214"/>
                <a:gd name="T20" fmla="*/ 23 w 125"/>
                <a:gd name="T21" fmla="*/ 192 h 214"/>
                <a:gd name="T22" fmla="*/ 20 w 125"/>
                <a:gd name="T23" fmla="*/ 210 h 214"/>
                <a:gd name="T24" fmla="*/ 54 w 125"/>
                <a:gd name="T25" fmla="*/ 196 h 214"/>
                <a:gd name="T26" fmla="*/ 95 w 125"/>
                <a:gd name="T27" fmla="*/ 130 h 214"/>
                <a:gd name="T28" fmla="*/ 76 w 125"/>
                <a:gd name="T29" fmla="*/ 69 h 214"/>
                <a:gd name="T30" fmla="*/ 34 w 125"/>
                <a:gd name="T31" fmla="*/ 136 h 214"/>
                <a:gd name="T32" fmla="*/ 54 w 125"/>
                <a:gd name="T33" fmla="*/ 19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214">
                  <a:moveTo>
                    <a:pt x="20" y="210"/>
                  </a:moveTo>
                  <a:cubicBezTo>
                    <a:pt x="0" y="210"/>
                    <a:pt x="0" y="210"/>
                    <a:pt x="0" y="210"/>
                  </a:cubicBezTo>
                  <a:cubicBezTo>
                    <a:pt x="37" y="0"/>
                    <a:pt x="37" y="0"/>
                    <a:pt x="37" y="0"/>
                  </a:cubicBezTo>
                  <a:cubicBezTo>
                    <a:pt x="59" y="0"/>
                    <a:pt x="59" y="0"/>
                    <a:pt x="59" y="0"/>
                  </a:cubicBezTo>
                  <a:cubicBezTo>
                    <a:pt x="47" y="70"/>
                    <a:pt x="47" y="70"/>
                    <a:pt x="47" y="70"/>
                  </a:cubicBezTo>
                  <a:cubicBezTo>
                    <a:pt x="47" y="70"/>
                    <a:pt x="47" y="70"/>
                    <a:pt x="47" y="70"/>
                  </a:cubicBezTo>
                  <a:cubicBezTo>
                    <a:pt x="59" y="57"/>
                    <a:pt x="69" y="50"/>
                    <a:pt x="83" y="50"/>
                  </a:cubicBezTo>
                  <a:cubicBezTo>
                    <a:pt x="123" y="50"/>
                    <a:pt x="125" y="90"/>
                    <a:pt x="119" y="122"/>
                  </a:cubicBezTo>
                  <a:cubicBezTo>
                    <a:pt x="112" y="166"/>
                    <a:pt x="97" y="214"/>
                    <a:pt x="55" y="214"/>
                  </a:cubicBezTo>
                  <a:cubicBezTo>
                    <a:pt x="42" y="214"/>
                    <a:pt x="30" y="210"/>
                    <a:pt x="24" y="192"/>
                  </a:cubicBezTo>
                  <a:cubicBezTo>
                    <a:pt x="23" y="192"/>
                    <a:pt x="23" y="192"/>
                    <a:pt x="23" y="192"/>
                  </a:cubicBezTo>
                  <a:lnTo>
                    <a:pt x="20" y="210"/>
                  </a:lnTo>
                  <a:close/>
                  <a:moveTo>
                    <a:pt x="54" y="196"/>
                  </a:moveTo>
                  <a:cubicBezTo>
                    <a:pt x="77" y="196"/>
                    <a:pt x="88" y="171"/>
                    <a:pt x="95" y="130"/>
                  </a:cubicBezTo>
                  <a:cubicBezTo>
                    <a:pt x="99" y="109"/>
                    <a:pt x="104" y="69"/>
                    <a:pt x="76" y="69"/>
                  </a:cubicBezTo>
                  <a:cubicBezTo>
                    <a:pt x="44" y="69"/>
                    <a:pt x="38" y="114"/>
                    <a:pt x="34" y="136"/>
                  </a:cubicBezTo>
                  <a:cubicBezTo>
                    <a:pt x="30" y="159"/>
                    <a:pt x="23" y="196"/>
                    <a:pt x="54"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9">
              <a:extLst>
                <a:ext uri="{FF2B5EF4-FFF2-40B4-BE49-F238E27FC236}">
                  <a16:creationId xmlns:a16="http://schemas.microsoft.com/office/drawing/2014/main" id="{73DFE04F-8885-4DBC-8EC9-74FC79EB5FAA}"/>
                </a:ext>
              </a:extLst>
            </p:cNvPr>
            <p:cNvSpPr>
              <a:spLocks/>
            </p:cNvSpPr>
            <p:nvPr userDrawn="1"/>
          </p:nvSpPr>
          <p:spPr bwMode="auto">
            <a:xfrm>
              <a:off x="5848351" y="1768475"/>
              <a:ext cx="127000" cy="450850"/>
            </a:xfrm>
            <a:custGeom>
              <a:avLst/>
              <a:gdLst>
                <a:gd name="T0" fmla="*/ 0 w 80"/>
                <a:gd name="T1" fmla="*/ 284 h 284"/>
                <a:gd name="T2" fmla="*/ 50 w 80"/>
                <a:gd name="T3" fmla="*/ 0 h 284"/>
                <a:gd name="T4" fmla="*/ 80 w 80"/>
                <a:gd name="T5" fmla="*/ 0 h 284"/>
                <a:gd name="T6" fmla="*/ 30 w 80"/>
                <a:gd name="T7" fmla="*/ 284 h 284"/>
                <a:gd name="T8" fmla="*/ 0 w 80"/>
                <a:gd name="T9" fmla="*/ 284 h 284"/>
              </a:gdLst>
              <a:ahLst/>
              <a:cxnLst>
                <a:cxn ang="0">
                  <a:pos x="T0" y="T1"/>
                </a:cxn>
                <a:cxn ang="0">
                  <a:pos x="T2" y="T3"/>
                </a:cxn>
                <a:cxn ang="0">
                  <a:pos x="T4" y="T5"/>
                </a:cxn>
                <a:cxn ang="0">
                  <a:pos x="T6" y="T7"/>
                </a:cxn>
                <a:cxn ang="0">
                  <a:pos x="T8" y="T9"/>
                </a:cxn>
              </a:cxnLst>
              <a:rect l="0" t="0" r="r" b="b"/>
              <a:pathLst>
                <a:path w="80" h="284">
                  <a:moveTo>
                    <a:pt x="0" y="284"/>
                  </a:moveTo>
                  <a:lnTo>
                    <a:pt x="50" y="0"/>
                  </a:lnTo>
                  <a:lnTo>
                    <a:pt x="80" y="0"/>
                  </a:lnTo>
                  <a:lnTo>
                    <a:pt x="30" y="284"/>
                  </a:lnTo>
                  <a:lnTo>
                    <a:pt x="0"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0">
              <a:extLst>
                <a:ext uri="{FF2B5EF4-FFF2-40B4-BE49-F238E27FC236}">
                  <a16:creationId xmlns:a16="http://schemas.microsoft.com/office/drawing/2014/main" id="{806851FC-F1A1-4286-9432-DF27E4CA7789}"/>
                </a:ext>
              </a:extLst>
            </p:cNvPr>
            <p:cNvSpPr>
              <a:spLocks noEditPoints="1"/>
            </p:cNvSpPr>
            <p:nvPr userDrawn="1"/>
          </p:nvSpPr>
          <p:spPr bwMode="auto">
            <a:xfrm>
              <a:off x="5970588" y="1768475"/>
              <a:ext cx="127000" cy="450850"/>
            </a:xfrm>
            <a:custGeom>
              <a:avLst/>
              <a:gdLst>
                <a:gd name="T0" fmla="*/ 0 w 80"/>
                <a:gd name="T1" fmla="*/ 284 h 284"/>
                <a:gd name="T2" fmla="*/ 37 w 80"/>
                <a:gd name="T3" fmla="*/ 73 h 284"/>
                <a:gd name="T4" fmla="*/ 68 w 80"/>
                <a:gd name="T5" fmla="*/ 73 h 284"/>
                <a:gd name="T6" fmla="*/ 30 w 80"/>
                <a:gd name="T7" fmla="*/ 284 h 284"/>
                <a:gd name="T8" fmla="*/ 0 w 80"/>
                <a:gd name="T9" fmla="*/ 284 h 284"/>
                <a:gd name="T10" fmla="*/ 43 w 80"/>
                <a:gd name="T11" fmla="*/ 38 h 284"/>
                <a:gd name="T12" fmla="*/ 50 w 80"/>
                <a:gd name="T13" fmla="*/ 0 h 284"/>
                <a:gd name="T14" fmla="*/ 80 w 80"/>
                <a:gd name="T15" fmla="*/ 0 h 284"/>
                <a:gd name="T16" fmla="*/ 73 w 80"/>
                <a:gd name="T17" fmla="*/ 38 h 284"/>
                <a:gd name="T18" fmla="*/ 43 w 80"/>
                <a:gd name="T19" fmla="*/ 3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84">
                  <a:moveTo>
                    <a:pt x="0" y="284"/>
                  </a:moveTo>
                  <a:lnTo>
                    <a:pt x="37" y="73"/>
                  </a:lnTo>
                  <a:lnTo>
                    <a:pt x="68" y="73"/>
                  </a:lnTo>
                  <a:lnTo>
                    <a:pt x="30" y="284"/>
                  </a:lnTo>
                  <a:lnTo>
                    <a:pt x="0" y="284"/>
                  </a:lnTo>
                  <a:close/>
                  <a:moveTo>
                    <a:pt x="43" y="38"/>
                  </a:moveTo>
                  <a:lnTo>
                    <a:pt x="50" y="0"/>
                  </a:lnTo>
                  <a:lnTo>
                    <a:pt x="80" y="0"/>
                  </a:lnTo>
                  <a:lnTo>
                    <a:pt x="73" y="38"/>
                  </a:lnTo>
                  <a:lnTo>
                    <a:pt x="4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1">
              <a:extLst>
                <a:ext uri="{FF2B5EF4-FFF2-40B4-BE49-F238E27FC236}">
                  <a16:creationId xmlns:a16="http://schemas.microsoft.com/office/drawing/2014/main" id="{C79EC7D0-9655-48CB-81C7-317D78D5EA54}"/>
                </a:ext>
              </a:extLst>
            </p:cNvPr>
            <p:cNvSpPr>
              <a:spLocks/>
            </p:cNvSpPr>
            <p:nvPr userDrawn="1"/>
          </p:nvSpPr>
          <p:spPr bwMode="auto">
            <a:xfrm>
              <a:off x="6089651" y="1876425"/>
              <a:ext cx="254000" cy="352425"/>
            </a:xfrm>
            <a:custGeom>
              <a:avLst/>
              <a:gdLst>
                <a:gd name="T0" fmla="*/ 29 w 118"/>
                <a:gd name="T1" fmla="*/ 89 h 164"/>
                <a:gd name="T2" fmla="*/ 49 w 118"/>
                <a:gd name="T3" fmla="*/ 146 h 164"/>
                <a:gd name="T4" fmla="*/ 83 w 118"/>
                <a:gd name="T5" fmla="*/ 106 h 164"/>
                <a:gd name="T6" fmla="*/ 104 w 118"/>
                <a:gd name="T7" fmla="*/ 106 h 164"/>
                <a:gd name="T8" fmla="*/ 47 w 118"/>
                <a:gd name="T9" fmla="*/ 164 h 164"/>
                <a:gd name="T10" fmla="*/ 7 w 118"/>
                <a:gd name="T11" fmla="*/ 84 h 164"/>
                <a:gd name="T12" fmla="*/ 75 w 118"/>
                <a:gd name="T13" fmla="*/ 0 h 164"/>
                <a:gd name="T14" fmla="*/ 112 w 118"/>
                <a:gd name="T15" fmla="*/ 54 h 164"/>
                <a:gd name="T16" fmla="*/ 91 w 118"/>
                <a:gd name="T17" fmla="*/ 54 h 164"/>
                <a:gd name="T18" fmla="*/ 72 w 118"/>
                <a:gd name="T19" fmla="*/ 19 h 164"/>
                <a:gd name="T20" fmla="*/ 29 w 118"/>
                <a:gd name="T21" fmla="*/ 8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64">
                  <a:moveTo>
                    <a:pt x="29" y="89"/>
                  </a:moveTo>
                  <a:cubicBezTo>
                    <a:pt x="25" y="110"/>
                    <a:pt x="20" y="146"/>
                    <a:pt x="49" y="146"/>
                  </a:cubicBezTo>
                  <a:cubicBezTo>
                    <a:pt x="73" y="146"/>
                    <a:pt x="79" y="125"/>
                    <a:pt x="83" y="106"/>
                  </a:cubicBezTo>
                  <a:cubicBezTo>
                    <a:pt x="104" y="106"/>
                    <a:pt x="104" y="106"/>
                    <a:pt x="104" y="106"/>
                  </a:cubicBezTo>
                  <a:cubicBezTo>
                    <a:pt x="98" y="136"/>
                    <a:pt x="82" y="164"/>
                    <a:pt x="47" y="164"/>
                  </a:cubicBezTo>
                  <a:cubicBezTo>
                    <a:pt x="0" y="164"/>
                    <a:pt x="0" y="125"/>
                    <a:pt x="7" y="84"/>
                  </a:cubicBezTo>
                  <a:cubicBezTo>
                    <a:pt x="14" y="46"/>
                    <a:pt x="28" y="0"/>
                    <a:pt x="75" y="0"/>
                  </a:cubicBezTo>
                  <a:cubicBezTo>
                    <a:pt x="107" y="0"/>
                    <a:pt x="118" y="25"/>
                    <a:pt x="112" y="54"/>
                  </a:cubicBezTo>
                  <a:cubicBezTo>
                    <a:pt x="91" y="54"/>
                    <a:pt x="91" y="54"/>
                    <a:pt x="91" y="54"/>
                  </a:cubicBezTo>
                  <a:cubicBezTo>
                    <a:pt x="94" y="36"/>
                    <a:pt x="93" y="19"/>
                    <a:pt x="72" y="19"/>
                  </a:cubicBezTo>
                  <a:cubicBezTo>
                    <a:pt x="40" y="19"/>
                    <a:pt x="33" y="67"/>
                    <a:pt x="29"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2">
              <a:extLst>
                <a:ext uri="{FF2B5EF4-FFF2-40B4-BE49-F238E27FC236}">
                  <a16:creationId xmlns:a16="http://schemas.microsoft.com/office/drawing/2014/main" id="{7E001C04-2C43-40C2-BB98-5271067CF1C0}"/>
                </a:ext>
              </a:extLst>
            </p:cNvPr>
            <p:cNvSpPr>
              <a:spLocks noEditPoints="1"/>
            </p:cNvSpPr>
            <p:nvPr userDrawn="1"/>
          </p:nvSpPr>
          <p:spPr bwMode="auto">
            <a:xfrm>
              <a:off x="6492876" y="1768475"/>
              <a:ext cx="325438" cy="450850"/>
            </a:xfrm>
            <a:custGeom>
              <a:avLst/>
              <a:gdLst>
                <a:gd name="T0" fmla="*/ 0 w 151"/>
                <a:gd name="T1" fmla="*/ 210 h 210"/>
                <a:gd name="T2" fmla="*/ 37 w 151"/>
                <a:gd name="T3" fmla="*/ 0 h 210"/>
                <a:gd name="T4" fmla="*/ 92 w 151"/>
                <a:gd name="T5" fmla="*/ 0 h 210"/>
                <a:gd name="T6" fmla="*/ 139 w 151"/>
                <a:gd name="T7" fmla="*/ 14 h 210"/>
                <a:gd name="T8" fmla="*/ 148 w 151"/>
                <a:gd name="T9" fmla="*/ 59 h 210"/>
                <a:gd name="T10" fmla="*/ 108 w 151"/>
                <a:gd name="T11" fmla="*/ 115 h 210"/>
                <a:gd name="T12" fmla="*/ 53 w 151"/>
                <a:gd name="T13" fmla="*/ 121 h 210"/>
                <a:gd name="T14" fmla="*/ 39 w 151"/>
                <a:gd name="T15" fmla="*/ 121 h 210"/>
                <a:gd name="T16" fmla="*/ 23 w 151"/>
                <a:gd name="T17" fmla="*/ 210 h 210"/>
                <a:gd name="T18" fmla="*/ 0 w 151"/>
                <a:gd name="T19" fmla="*/ 210 h 210"/>
                <a:gd name="T20" fmla="*/ 43 w 151"/>
                <a:gd name="T21" fmla="*/ 100 h 210"/>
                <a:gd name="T22" fmla="*/ 65 w 151"/>
                <a:gd name="T23" fmla="*/ 100 h 210"/>
                <a:gd name="T24" fmla="*/ 124 w 151"/>
                <a:gd name="T25" fmla="*/ 59 h 210"/>
                <a:gd name="T26" fmla="*/ 81 w 151"/>
                <a:gd name="T27" fmla="*/ 21 h 210"/>
                <a:gd name="T28" fmla="*/ 57 w 151"/>
                <a:gd name="T29" fmla="*/ 21 h 210"/>
                <a:gd name="T30" fmla="*/ 43 w 151"/>
                <a:gd name="T31" fmla="*/ 10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210">
                  <a:moveTo>
                    <a:pt x="0" y="210"/>
                  </a:moveTo>
                  <a:cubicBezTo>
                    <a:pt x="37" y="0"/>
                    <a:pt x="37" y="0"/>
                    <a:pt x="37" y="0"/>
                  </a:cubicBezTo>
                  <a:cubicBezTo>
                    <a:pt x="92" y="0"/>
                    <a:pt x="92" y="0"/>
                    <a:pt x="92" y="0"/>
                  </a:cubicBezTo>
                  <a:cubicBezTo>
                    <a:pt x="108" y="0"/>
                    <a:pt x="129" y="2"/>
                    <a:pt x="139" y="14"/>
                  </a:cubicBezTo>
                  <a:cubicBezTo>
                    <a:pt x="149" y="26"/>
                    <a:pt x="151" y="42"/>
                    <a:pt x="148" y="59"/>
                  </a:cubicBezTo>
                  <a:cubicBezTo>
                    <a:pt x="144" y="82"/>
                    <a:pt x="133" y="104"/>
                    <a:pt x="108" y="115"/>
                  </a:cubicBezTo>
                  <a:cubicBezTo>
                    <a:pt x="93" y="121"/>
                    <a:pt x="69" y="121"/>
                    <a:pt x="53" y="121"/>
                  </a:cubicBezTo>
                  <a:cubicBezTo>
                    <a:pt x="39" y="121"/>
                    <a:pt x="39" y="121"/>
                    <a:pt x="39" y="121"/>
                  </a:cubicBezTo>
                  <a:cubicBezTo>
                    <a:pt x="23" y="210"/>
                    <a:pt x="23" y="210"/>
                    <a:pt x="23" y="210"/>
                  </a:cubicBezTo>
                  <a:lnTo>
                    <a:pt x="0" y="210"/>
                  </a:lnTo>
                  <a:close/>
                  <a:moveTo>
                    <a:pt x="43" y="100"/>
                  </a:moveTo>
                  <a:cubicBezTo>
                    <a:pt x="65" y="100"/>
                    <a:pt x="65" y="100"/>
                    <a:pt x="65" y="100"/>
                  </a:cubicBezTo>
                  <a:cubicBezTo>
                    <a:pt x="97" y="100"/>
                    <a:pt x="118" y="95"/>
                    <a:pt x="124" y="59"/>
                  </a:cubicBezTo>
                  <a:cubicBezTo>
                    <a:pt x="130" y="26"/>
                    <a:pt x="109" y="21"/>
                    <a:pt x="81" y="21"/>
                  </a:cubicBezTo>
                  <a:cubicBezTo>
                    <a:pt x="57" y="21"/>
                    <a:pt x="57" y="21"/>
                    <a:pt x="57" y="21"/>
                  </a:cubicBezTo>
                  <a:lnTo>
                    <a:pt x="43"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3">
              <a:extLst>
                <a:ext uri="{FF2B5EF4-FFF2-40B4-BE49-F238E27FC236}">
                  <a16:creationId xmlns:a16="http://schemas.microsoft.com/office/drawing/2014/main" id="{66B88D67-8058-49CD-9589-AF50B1A42A20}"/>
                </a:ext>
              </a:extLst>
            </p:cNvPr>
            <p:cNvSpPr>
              <a:spLocks noEditPoints="1"/>
            </p:cNvSpPr>
            <p:nvPr userDrawn="1"/>
          </p:nvSpPr>
          <p:spPr bwMode="auto">
            <a:xfrm>
              <a:off x="6800851" y="1876425"/>
              <a:ext cx="284163" cy="352425"/>
            </a:xfrm>
            <a:custGeom>
              <a:avLst/>
              <a:gdLst>
                <a:gd name="T0" fmla="*/ 52 w 132"/>
                <a:gd name="T1" fmla="*/ 164 h 164"/>
                <a:gd name="T2" fmla="*/ 12 w 132"/>
                <a:gd name="T3" fmla="*/ 77 h 164"/>
                <a:gd name="T4" fmla="*/ 81 w 132"/>
                <a:gd name="T5" fmla="*/ 0 h 164"/>
                <a:gd name="T6" fmla="*/ 123 w 132"/>
                <a:gd name="T7" fmla="*/ 77 h 164"/>
                <a:gd name="T8" fmla="*/ 52 w 132"/>
                <a:gd name="T9" fmla="*/ 164 h 164"/>
                <a:gd name="T10" fmla="*/ 78 w 132"/>
                <a:gd name="T11" fmla="*/ 19 h 164"/>
                <a:gd name="T12" fmla="*/ 34 w 132"/>
                <a:gd name="T13" fmla="*/ 84 h 164"/>
                <a:gd name="T14" fmla="*/ 56 w 132"/>
                <a:gd name="T15" fmla="*/ 146 h 164"/>
                <a:gd name="T16" fmla="*/ 99 w 132"/>
                <a:gd name="T17" fmla="*/ 84 h 164"/>
                <a:gd name="T18" fmla="*/ 78 w 132"/>
                <a:gd name="T19" fmla="*/ 1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64">
                  <a:moveTo>
                    <a:pt x="52" y="164"/>
                  </a:moveTo>
                  <a:cubicBezTo>
                    <a:pt x="19" y="164"/>
                    <a:pt x="0" y="144"/>
                    <a:pt x="12" y="77"/>
                  </a:cubicBezTo>
                  <a:cubicBezTo>
                    <a:pt x="20" y="30"/>
                    <a:pt x="43" y="0"/>
                    <a:pt x="81" y="0"/>
                  </a:cubicBezTo>
                  <a:cubicBezTo>
                    <a:pt x="119" y="0"/>
                    <a:pt x="132" y="30"/>
                    <a:pt x="123" y="77"/>
                  </a:cubicBezTo>
                  <a:cubicBezTo>
                    <a:pt x="111" y="144"/>
                    <a:pt x="86" y="164"/>
                    <a:pt x="52" y="164"/>
                  </a:cubicBezTo>
                  <a:close/>
                  <a:moveTo>
                    <a:pt x="78" y="19"/>
                  </a:moveTo>
                  <a:cubicBezTo>
                    <a:pt x="55" y="19"/>
                    <a:pt x="42" y="37"/>
                    <a:pt x="34" y="84"/>
                  </a:cubicBezTo>
                  <a:cubicBezTo>
                    <a:pt x="27" y="121"/>
                    <a:pt x="30" y="146"/>
                    <a:pt x="56" y="146"/>
                  </a:cubicBezTo>
                  <a:cubicBezTo>
                    <a:pt x="82" y="146"/>
                    <a:pt x="93" y="121"/>
                    <a:pt x="99" y="84"/>
                  </a:cubicBezTo>
                  <a:cubicBezTo>
                    <a:pt x="107" y="37"/>
                    <a:pt x="101" y="19"/>
                    <a:pt x="7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4">
              <a:extLst>
                <a:ext uri="{FF2B5EF4-FFF2-40B4-BE49-F238E27FC236}">
                  <a16:creationId xmlns:a16="http://schemas.microsoft.com/office/drawing/2014/main" id="{47D459D5-75C8-458A-8088-16E23BA7A28E}"/>
                </a:ext>
              </a:extLst>
            </p:cNvPr>
            <p:cNvSpPr>
              <a:spLocks/>
            </p:cNvSpPr>
            <p:nvPr userDrawn="1"/>
          </p:nvSpPr>
          <p:spPr bwMode="auto">
            <a:xfrm>
              <a:off x="7124701" y="1884363"/>
              <a:ext cx="377825" cy="334963"/>
            </a:xfrm>
            <a:custGeom>
              <a:avLst/>
              <a:gdLst>
                <a:gd name="T0" fmla="*/ 138 w 238"/>
                <a:gd name="T1" fmla="*/ 185 h 211"/>
                <a:gd name="T2" fmla="*/ 138 w 238"/>
                <a:gd name="T3" fmla="*/ 185 h 211"/>
                <a:gd name="T4" fmla="*/ 207 w 238"/>
                <a:gd name="T5" fmla="*/ 0 h 211"/>
                <a:gd name="T6" fmla="*/ 238 w 238"/>
                <a:gd name="T7" fmla="*/ 0 h 211"/>
                <a:gd name="T8" fmla="*/ 149 w 238"/>
                <a:gd name="T9" fmla="*/ 211 h 211"/>
                <a:gd name="T10" fmla="*/ 118 w 238"/>
                <a:gd name="T11" fmla="*/ 211 h 211"/>
                <a:gd name="T12" fmla="*/ 115 w 238"/>
                <a:gd name="T13" fmla="*/ 26 h 211"/>
                <a:gd name="T14" fmla="*/ 114 w 238"/>
                <a:gd name="T15" fmla="*/ 26 h 211"/>
                <a:gd name="T16" fmla="*/ 49 w 238"/>
                <a:gd name="T17" fmla="*/ 211 h 211"/>
                <a:gd name="T18" fmla="*/ 17 w 238"/>
                <a:gd name="T19" fmla="*/ 211 h 211"/>
                <a:gd name="T20" fmla="*/ 0 w 238"/>
                <a:gd name="T21" fmla="*/ 0 h 211"/>
                <a:gd name="T22" fmla="*/ 31 w 238"/>
                <a:gd name="T23" fmla="*/ 0 h 211"/>
                <a:gd name="T24" fmla="*/ 36 w 238"/>
                <a:gd name="T25" fmla="*/ 185 h 211"/>
                <a:gd name="T26" fmla="*/ 38 w 238"/>
                <a:gd name="T27" fmla="*/ 185 h 211"/>
                <a:gd name="T28" fmla="*/ 103 w 238"/>
                <a:gd name="T29" fmla="*/ 0 h 211"/>
                <a:gd name="T30" fmla="*/ 134 w 238"/>
                <a:gd name="T31" fmla="*/ 0 h 211"/>
                <a:gd name="T32" fmla="*/ 138 w 238"/>
                <a:gd name="T33" fmla="*/ 18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11">
                  <a:moveTo>
                    <a:pt x="138" y="185"/>
                  </a:moveTo>
                  <a:lnTo>
                    <a:pt x="138" y="185"/>
                  </a:lnTo>
                  <a:lnTo>
                    <a:pt x="207" y="0"/>
                  </a:lnTo>
                  <a:lnTo>
                    <a:pt x="238" y="0"/>
                  </a:lnTo>
                  <a:lnTo>
                    <a:pt x="149" y="211"/>
                  </a:lnTo>
                  <a:lnTo>
                    <a:pt x="118" y="211"/>
                  </a:lnTo>
                  <a:lnTo>
                    <a:pt x="115" y="26"/>
                  </a:lnTo>
                  <a:lnTo>
                    <a:pt x="114" y="26"/>
                  </a:lnTo>
                  <a:lnTo>
                    <a:pt x="49" y="211"/>
                  </a:lnTo>
                  <a:lnTo>
                    <a:pt x="17" y="211"/>
                  </a:lnTo>
                  <a:lnTo>
                    <a:pt x="0" y="0"/>
                  </a:lnTo>
                  <a:lnTo>
                    <a:pt x="31" y="0"/>
                  </a:lnTo>
                  <a:lnTo>
                    <a:pt x="36" y="185"/>
                  </a:lnTo>
                  <a:lnTo>
                    <a:pt x="38" y="185"/>
                  </a:lnTo>
                  <a:lnTo>
                    <a:pt x="103" y="0"/>
                  </a:lnTo>
                  <a:lnTo>
                    <a:pt x="134" y="0"/>
                  </a:lnTo>
                  <a:lnTo>
                    <a:pt x="138"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5">
              <a:extLst>
                <a:ext uri="{FF2B5EF4-FFF2-40B4-BE49-F238E27FC236}">
                  <a16:creationId xmlns:a16="http://schemas.microsoft.com/office/drawing/2014/main" id="{E60197FC-3E19-46D3-92C1-947970FD0950}"/>
                </a:ext>
              </a:extLst>
            </p:cNvPr>
            <p:cNvSpPr>
              <a:spLocks noEditPoints="1"/>
            </p:cNvSpPr>
            <p:nvPr userDrawn="1"/>
          </p:nvSpPr>
          <p:spPr bwMode="auto">
            <a:xfrm>
              <a:off x="7475538" y="1876425"/>
              <a:ext cx="271463" cy="352425"/>
            </a:xfrm>
            <a:custGeom>
              <a:avLst/>
              <a:gdLst>
                <a:gd name="T0" fmla="*/ 104 w 126"/>
                <a:gd name="T1" fmla="*/ 108 h 164"/>
                <a:gd name="T2" fmla="*/ 47 w 126"/>
                <a:gd name="T3" fmla="*/ 164 h 164"/>
                <a:gd name="T4" fmla="*/ 11 w 126"/>
                <a:gd name="T5" fmla="*/ 82 h 164"/>
                <a:gd name="T6" fmla="*/ 75 w 126"/>
                <a:gd name="T7" fmla="*/ 0 h 164"/>
                <a:gd name="T8" fmla="*/ 109 w 126"/>
                <a:gd name="T9" fmla="*/ 84 h 164"/>
                <a:gd name="T10" fmla="*/ 34 w 126"/>
                <a:gd name="T11" fmla="*/ 84 h 164"/>
                <a:gd name="T12" fmla="*/ 51 w 126"/>
                <a:gd name="T13" fmla="*/ 146 h 164"/>
                <a:gd name="T14" fmla="*/ 83 w 126"/>
                <a:gd name="T15" fmla="*/ 108 h 164"/>
                <a:gd name="T16" fmla="*/ 104 w 126"/>
                <a:gd name="T17" fmla="*/ 108 h 164"/>
                <a:gd name="T18" fmla="*/ 89 w 126"/>
                <a:gd name="T19" fmla="*/ 66 h 164"/>
                <a:gd name="T20" fmla="*/ 72 w 126"/>
                <a:gd name="T21" fmla="*/ 19 h 164"/>
                <a:gd name="T22" fmla="*/ 37 w 126"/>
                <a:gd name="T23" fmla="*/ 66 h 164"/>
                <a:gd name="T24" fmla="*/ 89 w 126"/>
                <a:gd name="T25" fmla="*/ 6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64">
                  <a:moveTo>
                    <a:pt x="104" y="108"/>
                  </a:moveTo>
                  <a:cubicBezTo>
                    <a:pt x="100" y="139"/>
                    <a:pt x="80" y="164"/>
                    <a:pt x="47" y="164"/>
                  </a:cubicBezTo>
                  <a:cubicBezTo>
                    <a:pt x="18" y="164"/>
                    <a:pt x="0" y="145"/>
                    <a:pt x="11" y="82"/>
                  </a:cubicBezTo>
                  <a:cubicBezTo>
                    <a:pt x="17" y="49"/>
                    <a:pt x="34" y="0"/>
                    <a:pt x="75" y="0"/>
                  </a:cubicBezTo>
                  <a:cubicBezTo>
                    <a:pt x="126" y="0"/>
                    <a:pt x="115" y="48"/>
                    <a:pt x="109" y="84"/>
                  </a:cubicBezTo>
                  <a:cubicBezTo>
                    <a:pt x="34" y="84"/>
                    <a:pt x="34" y="84"/>
                    <a:pt x="34" y="84"/>
                  </a:cubicBezTo>
                  <a:cubicBezTo>
                    <a:pt x="31" y="105"/>
                    <a:pt x="20" y="146"/>
                    <a:pt x="51" y="146"/>
                  </a:cubicBezTo>
                  <a:cubicBezTo>
                    <a:pt x="72" y="146"/>
                    <a:pt x="81" y="126"/>
                    <a:pt x="83" y="108"/>
                  </a:cubicBezTo>
                  <a:lnTo>
                    <a:pt x="104" y="108"/>
                  </a:lnTo>
                  <a:close/>
                  <a:moveTo>
                    <a:pt x="89" y="66"/>
                  </a:moveTo>
                  <a:cubicBezTo>
                    <a:pt x="92" y="48"/>
                    <a:pt x="98" y="19"/>
                    <a:pt x="72" y="19"/>
                  </a:cubicBezTo>
                  <a:cubicBezTo>
                    <a:pt x="47" y="19"/>
                    <a:pt x="41" y="48"/>
                    <a:pt x="37" y="66"/>
                  </a:cubicBezTo>
                  <a:lnTo>
                    <a:pt x="8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6">
              <a:extLst>
                <a:ext uri="{FF2B5EF4-FFF2-40B4-BE49-F238E27FC236}">
                  <a16:creationId xmlns:a16="http://schemas.microsoft.com/office/drawing/2014/main" id="{8ECA4434-E083-40E9-9A92-B6272DD15228}"/>
                </a:ext>
              </a:extLst>
            </p:cNvPr>
            <p:cNvSpPr>
              <a:spLocks/>
            </p:cNvSpPr>
            <p:nvPr userDrawn="1"/>
          </p:nvSpPr>
          <p:spPr bwMode="auto">
            <a:xfrm>
              <a:off x="7747001" y="1878013"/>
              <a:ext cx="206375" cy="341313"/>
            </a:xfrm>
            <a:custGeom>
              <a:avLst/>
              <a:gdLst>
                <a:gd name="T0" fmla="*/ 45 w 96"/>
                <a:gd name="T1" fmla="*/ 29 h 159"/>
                <a:gd name="T2" fmla="*/ 45 w 96"/>
                <a:gd name="T3" fmla="*/ 29 h 159"/>
                <a:gd name="T4" fmla="*/ 96 w 96"/>
                <a:gd name="T5" fmla="*/ 2 h 159"/>
                <a:gd name="T6" fmla="*/ 92 w 96"/>
                <a:gd name="T7" fmla="*/ 24 h 159"/>
                <a:gd name="T8" fmla="*/ 39 w 96"/>
                <a:gd name="T9" fmla="*/ 65 h 159"/>
                <a:gd name="T10" fmla="*/ 23 w 96"/>
                <a:gd name="T11" fmla="*/ 159 h 159"/>
                <a:gd name="T12" fmla="*/ 0 w 96"/>
                <a:gd name="T13" fmla="*/ 159 h 159"/>
                <a:gd name="T14" fmla="*/ 28 w 96"/>
                <a:gd name="T15" fmla="*/ 3 h 159"/>
                <a:gd name="T16" fmla="*/ 49 w 96"/>
                <a:gd name="T17" fmla="*/ 3 h 159"/>
                <a:gd name="T18" fmla="*/ 45 w 96"/>
                <a:gd name="T19" fmla="*/ 2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59">
                  <a:moveTo>
                    <a:pt x="45" y="29"/>
                  </a:moveTo>
                  <a:cubicBezTo>
                    <a:pt x="45" y="29"/>
                    <a:pt x="45" y="29"/>
                    <a:pt x="45" y="29"/>
                  </a:cubicBezTo>
                  <a:cubicBezTo>
                    <a:pt x="58" y="8"/>
                    <a:pt x="73" y="0"/>
                    <a:pt x="96" y="2"/>
                  </a:cubicBezTo>
                  <a:cubicBezTo>
                    <a:pt x="92" y="24"/>
                    <a:pt x="92" y="24"/>
                    <a:pt x="92" y="24"/>
                  </a:cubicBezTo>
                  <a:cubicBezTo>
                    <a:pt x="64" y="18"/>
                    <a:pt x="44" y="37"/>
                    <a:pt x="39" y="65"/>
                  </a:cubicBezTo>
                  <a:cubicBezTo>
                    <a:pt x="23" y="159"/>
                    <a:pt x="23" y="159"/>
                    <a:pt x="23" y="159"/>
                  </a:cubicBezTo>
                  <a:cubicBezTo>
                    <a:pt x="0" y="159"/>
                    <a:pt x="0" y="159"/>
                    <a:pt x="0" y="159"/>
                  </a:cubicBezTo>
                  <a:cubicBezTo>
                    <a:pt x="28" y="3"/>
                    <a:pt x="28" y="3"/>
                    <a:pt x="28" y="3"/>
                  </a:cubicBezTo>
                  <a:cubicBezTo>
                    <a:pt x="49" y="3"/>
                    <a:pt x="49" y="3"/>
                    <a:pt x="49" y="3"/>
                  </a:cubicBezTo>
                  <a:lnTo>
                    <a:pt x="4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7">
              <a:extLst>
                <a:ext uri="{FF2B5EF4-FFF2-40B4-BE49-F238E27FC236}">
                  <a16:creationId xmlns:a16="http://schemas.microsoft.com/office/drawing/2014/main" id="{7E61E1A5-7882-45B0-8F0C-B6E7FED0B724}"/>
                </a:ext>
              </a:extLst>
            </p:cNvPr>
            <p:cNvSpPr>
              <a:spLocks noEditPoints="1"/>
            </p:cNvSpPr>
            <p:nvPr userDrawn="1"/>
          </p:nvSpPr>
          <p:spPr bwMode="auto">
            <a:xfrm>
              <a:off x="8075613" y="1768475"/>
              <a:ext cx="344488" cy="450850"/>
            </a:xfrm>
            <a:custGeom>
              <a:avLst/>
              <a:gdLst>
                <a:gd name="T0" fmla="*/ 0 w 160"/>
                <a:gd name="T1" fmla="*/ 210 h 210"/>
                <a:gd name="T2" fmla="*/ 37 w 160"/>
                <a:gd name="T3" fmla="*/ 0 h 210"/>
                <a:gd name="T4" fmla="*/ 94 w 160"/>
                <a:gd name="T5" fmla="*/ 0 h 210"/>
                <a:gd name="T6" fmla="*/ 148 w 160"/>
                <a:gd name="T7" fmla="*/ 105 h 210"/>
                <a:gd name="T8" fmla="*/ 62 w 160"/>
                <a:gd name="T9" fmla="*/ 210 h 210"/>
                <a:gd name="T10" fmla="*/ 0 w 160"/>
                <a:gd name="T11" fmla="*/ 210 h 210"/>
                <a:gd name="T12" fmla="*/ 27 w 160"/>
                <a:gd name="T13" fmla="*/ 189 h 210"/>
                <a:gd name="T14" fmla="*/ 64 w 160"/>
                <a:gd name="T15" fmla="*/ 189 h 210"/>
                <a:gd name="T16" fmla="*/ 125 w 160"/>
                <a:gd name="T17" fmla="*/ 101 h 210"/>
                <a:gd name="T18" fmla="*/ 93 w 160"/>
                <a:gd name="T19" fmla="*/ 21 h 210"/>
                <a:gd name="T20" fmla="*/ 56 w 160"/>
                <a:gd name="T21" fmla="*/ 21 h 210"/>
                <a:gd name="T22" fmla="*/ 27 w 160"/>
                <a:gd name="T23" fmla="*/ 18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210">
                  <a:moveTo>
                    <a:pt x="0" y="210"/>
                  </a:moveTo>
                  <a:cubicBezTo>
                    <a:pt x="37" y="0"/>
                    <a:pt x="37" y="0"/>
                    <a:pt x="37" y="0"/>
                  </a:cubicBezTo>
                  <a:cubicBezTo>
                    <a:pt x="94" y="0"/>
                    <a:pt x="94" y="0"/>
                    <a:pt x="94" y="0"/>
                  </a:cubicBezTo>
                  <a:cubicBezTo>
                    <a:pt x="160" y="0"/>
                    <a:pt x="159" y="53"/>
                    <a:pt x="148" y="105"/>
                  </a:cubicBezTo>
                  <a:cubicBezTo>
                    <a:pt x="138" y="156"/>
                    <a:pt x="118" y="210"/>
                    <a:pt x="62" y="210"/>
                  </a:cubicBezTo>
                  <a:lnTo>
                    <a:pt x="0" y="210"/>
                  </a:lnTo>
                  <a:close/>
                  <a:moveTo>
                    <a:pt x="27" y="189"/>
                  </a:moveTo>
                  <a:cubicBezTo>
                    <a:pt x="64" y="189"/>
                    <a:pt x="64" y="189"/>
                    <a:pt x="64" y="189"/>
                  </a:cubicBezTo>
                  <a:cubicBezTo>
                    <a:pt x="98" y="189"/>
                    <a:pt x="116" y="164"/>
                    <a:pt x="125" y="101"/>
                  </a:cubicBezTo>
                  <a:cubicBezTo>
                    <a:pt x="132" y="53"/>
                    <a:pt x="131" y="21"/>
                    <a:pt x="93" y="21"/>
                  </a:cubicBezTo>
                  <a:cubicBezTo>
                    <a:pt x="56" y="21"/>
                    <a:pt x="56" y="21"/>
                    <a:pt x="56" y="21"/>
                  </a:cubicBezTo>
                  <a:lnTo>
                    <a:pt x="27"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8">
              <a:extLst>
                <a:ext uri="{FF2B5EF4-FFF2-40B4-BE49-F238E27FC236}">
                  <a16:creationId xmlns:a16="http://schemas.microsoft.com/office/drawing/2014/main" id="{9207F91E-8E7E-4787-96AB-0E1EFD1A7959}"/>
                </a:ext>
              </a:extLst>
            </p:cNvPr>
            <p:cNvSpPr>
              <a:spLocks noEditPoints="1"/>
            </p:cNvSpPr>
            <p:nvPr userDrawn="1"/>
          </p:nvSpPr>
          <p:spPr bwMode="auto">
            <a:xfrm>
              <a:off x="8424863" y="1768475"/>
              <a:ext cx="127000" cy="450850"/>
            </a:xfrm>
            <a:custGeom>
              <a:avLst/>
              <a:gdLst>
                <a:gd name="T0" fmla="*/ 0 w 80"/>
                <a:gd name="T1" fmla="*/ 284 h 284"/>
                <a:gd name="T2" fmla="*/ 36 w 80"/>
                <a:gd name="T3" fmla="*/ 73 h 284"/>
                <a:gd name="T4" fmla="*/ 67 w 80"/>
                <a:gd name="T5" fmla="*/ 73 h 284"/>
                <a:gd name="T6" fmla="*/ 29 w 80"/>
                <a:gd name="T7" fmla="*/ 284 h 284"/>
                <a:gd name="T8" fmla="*/ 0 w 80"/>
                <a:gd name="T9" fmla="*/ 284 h 284"/>
                <a:gd name="T10" fmla="*/ 43 w 80"/>
                <a:gd name="T11" fmla="*/ 38 h 284"/>
                <a:gd name="T12" fmla="*/ 50 w 80"/>
                <a:gd name="T13" fmla="*/ 0 h 284"/>
                <a:gd name="T14" fmla="*/ 80 w 80"/>
                <a:gd name="T15" fmla="*/ 0 h 284"/>
                <a:gd name="T16" fmla="*/ 73 w 80"/>
                <a:gd name="T17" fmla="*/ 38 h 284"/>
                <a:gd name="T18" fmla="*/ 43 w 80"/>
                <a:gd name="T19" fmla="*/ 3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84">
                  <a:moveTo>
                    <a:pt x="0" y="284"/>
                  </a:moveTo>
                  <a:lnTo>
                    <a:pt x="36" y="73"/>
                  </a:lnTo>
                  <a:lnTo>
                    <a:pt x="67" y="73"/>
                  </a:lnTo>
                  <a:lnTo>
                    <a:pt x="29" y="284"/>
                  </a:lnTo>
                  <a:lnTo>
                    <a:pt x="0" y="284"/>
                  </a:lnTo>
                  <a:close/>
                  <a:moveTo>
                    <a:pt x="43" y="38"/>
                  </a:moveTo>
                  <a:lnTo>
                    <a:pt x="50" y="0"/>
                  </a:lnTo>
                  <a:lnTo>
                    <a:pt x="80" y="0"/>
                  </a:lnTo>
                  <a:lnTo>
                    <a:pt x="73" y="38"/>
                  </a:lnTo>
                  <a:lnTo>
                    <a:pt x="4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9">
              <a:extLst>
                <a:ext uri="{FF2B5EF4-FFF2-40B4-BE49-F238E27FC236}">
                  <a16:creationId xmlns:a16="http://schemas.microsoft.com/office/drawing/2014/main" id="{D9F2C0E1-9B03-4AFB-A5AE-ED824CD1661B}"/>
                </a:ext>
              </a:extLst>
            </p:cNvPr>
            <p:cNvSpPr>
              <a:spLocks/>
            </p:cNvSpPr>
            <p:nvPr userDrawn="1"/>
          </p:nvSpPr>
          <p:spPr bwMode="auto">
            <a:xfrm>
              <a:off x="8535988" y="1876425"/>
              <a:ext cx="252413" cy="354013"/>
            </a:xfrm>
            <a:custGeom>
              <a:avLst/>
              <a:gdLst>
                <a:gd name="T0" fmla="*/ 89 w 117"/>
                <a:gd name="T1" fmla="*/ 46 h 165"/>
                <a:gd name="T2" fmla="*/ 70 w 117"/>
                <a:gd name="T3" fmla="*/ 19 h 165"/>
                <a:gd name="T4" fmla="*/ 41 w 117"/>
                <a:gd name="T5" fmla="*/ 43 h 165"/>
                <a:gd name="T6" fmla="*/ 67 w 117"/>
                <a:gd name="T7" fmla="*/ 72 h 165"/>
                <a:gd name="T8" fmla="*/ 104 w 117"/>
                <a:gd name="T9" fmla="*/ 116 h 165"/>
                <a:gd name="T10" fmla="*/ 43 w 117"/>
                <a:gd name="T11" fmla="*/ 164 h 165"/>
                <a:gd name="T12" fmla="*/ 7 w 117"/>
                <a:gd name="T13" fmla="*/ 148 h 165"/>
                <a:gd name="T14" fmla="*/ 4 w 117"/>
                <a:gd name="T15" fmla="*/ 115 h 165"/>
                <a:gd name="T16" fmla="*/ 26 w 117"/>
                <a:gd name="T17" fmla="*/ 115 h 165"/>
                <a:gd name="T18" fmla="*/ 47 w 117"/>
                <a:gd name="T19" fmla="*/ 146 h 165"/>
                <a:gd name="T20" fmla="*/ 81 w 117"/>
                <a:gd name="T21" fmla="*/ 119 h 165"/>
                <a:gd name="T22" fmla="*/ 48 w 117"/>
                <a:gd name="T23" fmla="*/ 88 h 165"/>
                <a:gd name="T24" fmla="*/ 18 w 117"/>
                <a:gd name="T25" fmla="*/ 44 h 165"/>
                <a:gd name="T26" fmla="*/ 71 w 117"/>
                <a:gd name="T27" fmla="*/ 0 h 165"/>
                <a:gd name="T28" fmla="*/ 111 w 117"/>
                <a:gd name="T29" fmla="*/ 46 h 165"/>
                <a:gd name="T30" fmla="*/ 89 w 117"/>
                <a:gd name="T31" fmla="*/ 4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65">
                  <a:moveTo>
                    <a:pt x="89" y="46"/>
                  </a:moveTo>
                  <a:cubicBezTo>
                    <a:pt x="93" y="28"/>
                    <a:pt x="88" y="19"/>
                    <a:pt x="70" y="19"/>
                  </a:cubicBezTo>
                  <a:cubicBezTo>
                    <a:pt x="54" y="19"/>
                    <a:pt x="44" y="26"/>
                    <a:pt x="41" y="43"/>
                  </a:cubicBezTo>
                  <a:cubicBezTo>
                    <a:pt x="37" y="63"/>
                    <a:pt x="53" y="65"/>
                    <a:pt x="67" y="72"/>
                  </a:cubicBezTo>
                  <a:cubicBezTo>
                    <a:pt x="88" y="82"/>
                    <a:pt x="109" y="87"/>
                    <a:pt x="104" y="116"/>
                  </a:cubicBezTo>
                  <a:cubicBezTo>
                    <a:pt x="99" y="146"/>
                    <a:pt x="75" y="165"/>
                    <a:pt x="43" y="164"/>
                  </a:cubicBezTo>
                  <a:cubicBezTo>
                    <a:pt x="29" y="165"/>
                    <a:pt x="13" y="160"/>
                    <a:pt x="7" y="148"/>
                  </a:cubicBezTo>
                  <a:cubicBezTo>
                    <a:pt x="0" y="136"/>
                    <a:pt x="3" y="125"/>
                    <a:pt x="4" y="115"/>
                  </a:cubicBezTo>
                  <a:cubicBezTo>
                    <a:pt x="26" y="115"/>
                    <a:pt x="26" y="115"/>
                    <a:pt x="26" y="115"/>
                  </a:cubicBezTo>
                  <a:cubicBezTo>
                    <a:pt x="21" y="134"/>
                    <a:pt x="26" y="146"/>
                    <a:pt x="47" y="146"/>
                  </a:cubicBezTo>
                  <a:cubicBezTo>
                    <a:pt x="64" y="146"/>
                    <a:pt x="77" y="138"/>
                    <a:pt x="81" y="119"/>
                  </a:cubicBezTo>
                  <a:cubicBezTo>
                    <a:pt x="85" y="97"/>
                    <a:pt x="63" y="95"/>
                    <a:pt x="48" y="88"/>
                  </a:cubicBezTo>
                  <a:cubicBezTo>
                    <a:pt x="25" y="80"/>
                    <a:pt x="13" y="71"/>
                    <a:pt x="18" y="44"/>
                  </a:cubicBezTo>
                  <a:cubicBezTo>
                    <a:pt x="22" y="17"/>
                    <a:pt x="44" y="0"/>
                    <a:pt x="71" y="0"/>
                  </a:cubicBezTo>
                  <a:cubicBezTo>
                    <a:pt x="102" y="0"/>
                    <a:pt x="117" y="14"/>
                    <a:pt x="111" y="46"/>
                  </a:cubicBezTo>
                  <a:lnTo>
                    <a:pt x="89"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40">
              <a:extLst>
                <a:ext uri="{FF2B5EF4-FFF2-40B4-BE49-F238E27FC236}">
                  <a16:creationId xmlns:a16="http://schemas.microsoft.com/office/drawing/2014/main" id="{2DFD33DD-2178-4A02-9FD4-3E11D8BB05DE}"/>
                </a:ext>
              </a:extLst>
            </p:cNvPr>
            <p:cNvSpPr>
              <a:spLocks/>
            </p:cNvSpPr>
            <p:nvPr userDrawn="1"/>
          </p:nvSpPr>
          <p:spPr bwMode="auto">
            <a:xfrm>
              <a:off x="8812213" y="1793875"/>
              <a:ext cx="158750" cy="425450"/>
            </a:xfrm>
            <a:custGeom>
              <a:avLst/>
              <a:gdLst>
                <a:gd name="T0" fmla="*/ 48 w 74"/>
                <a:gd name="T1" fmla="*/ 42 h 198"/>
                <a:gd name="T2" fmla="*/ 74 w 74"/>
                <a:gd name="T3" fmla="*/ 42 h 198"/>
                <a:gd name="T4" fmla="*/ 71 w 74"/>
                <a:gd name="T5" fmla="*/ 61 h 198"/>
                <a:gd name="T6" fmla="*/ 45 w 74"/>
                <a:gd name="T7" fmla="*/ 61 h 198"/>
                <a:gd name="T8" fmla="*/ 27 w 74"/>
                <a:gd name="T9" fmla="*/ 167 h 198"/>
                <a:gd name="T10" fmla="*/ 35 w 74"/>
                <a:gd name="T11" fmla="*/ 179 h 198"/>
                <a:gd name="T12" fmla="*/ 50 w 74"/>
                <a:gd name="T13" fmla="*/ 179 h 198"/>
                <a:gd name="T14" fmla="*/ 46 w 74"/>
                <a:gd name="T15" fmla="*/ 198 h 198"/>
                <a:gd name="T16" fmla="*/ 22 w 74"/>
                <a:gd name="T17" fmla="*/ 198 h 198"/>
                <a:gd name="T18" fmla="*/ 4 w 74"/>
                <a:gd name="T19" fmla="*/ 173 h 198"/>
                <a:gd name="T20" fmla="*/ 23 w 74"/>
                <a:gd name="T21" fmla="*/ 61 h 198"/>
                <a:gd name="T22" fmla="*/ 2 w 74"/>
                <a:gd name="T23" fmla="*/ 61 h 198"/>
                <a:gd name="T24" fmla="*/ 5 w 74"/>
                <a:gd name="T25" fmla="*/ 42 h 198"/>
                <a:gd name="T26" fmla="*/ 27 w 74"/>
                <a:gd name="T27" fmla="*/ 42 h 198"/>
                <a:gd name="T28" fmla="*/ 34 w 74"/>
                <a:gd name="T29" fmla="*/ 0 h 198"/>
                <a:gd name="T30" fmla="*/ 56 w 74"/>
                <a:gd name="T31" fmla="*/ 0 h 198"/>
                <a:gd name="T32" fmla="*/ 48 w 74"/>
                <a:gd name="T33" fmla="*/ 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98">
                  <a:moveTo>
                    <a:pt x="48" y="42"/>
                  </a:moveTo>
                  <a:cubicBezTo>
                    <a:pt x="74" y="42"/>
                    <a:pt x="74" y="42"/>
                    <a:pt x="74" y="42"/>
                  </a:cubicBezTo>
                  <a:cubicBezTo>
                    <a:pt x="71" y="61"/>
                    <a:pt x="71" y="61"/>
                    <a:pt x="71" y="61"/>
                  </a:cubicBezTo>
                  <a:cubicBezTo>
                    <a:pt x="45" y="61"/>
                    <a:pt x="45" y="61"/>
                    <a:pt x="45" y="61"/>
                  </a:cubicBezTo>
                  <a:cubicBezTo>
                    <a:pt x="27" y="167"/>
                    <a:pt x="27" y="167"/>
                    <a:pt x="27" y="167"/>
                  </a:cubicBezTo>
                  <a:cubicBezTo>
                    <a:pt x="26" y="173"/>
                    <a:pt x="23" y="179"/>
                    <a:pt x="35" y="179"/>
                  </a:cubicBezTo>
                  <a:cubicBezTo>
                    <a:pt x="50" y="179"/>
                    <a:pt x="50" y="179"/>
                    <a:pt x="50" y="179"/>
                  </a:cubicBezTo>
                  <a:cubicBezTo>
                    <a:pt x="46" y="198"/>
                    <a:pt x="46" y="198"/>
                    <a:pt x="46" y="198"/>
                  </a:cubicBezTo>
                  <a:cubicBezTo>
                    <a:pt x="22" y="198"/>
                    <a:pt x="22" y="198"/>
                    <a:pt x="22" y="198"/>
                  </a:cubicBezTo>
                  <a:cubicBezTo>
                    <a:pt x="9" y="198"/>
                    <a:pt x="0" y="196"/>
                    <a:pt x="4" y="173"/>
                  </a:cubicBezTo>
                  <a:cubicBezTo>
                    <a:pt x="23" y="61"/>
                    <a:pt x="23" y="61"/>
                    <a:pt x="23" y="61"/>
                  </a:cubicBezTo>
                  <a:cubicBezTo>
                    <a:pt x="2" y="61"/>
                    <a:pt x="2" y="61"/>
                    <a:pt x="2" y="61"/>
                  </a:cubicBezTo>
                  <a:cubicBezTo>
                    <a:pt x="5" y="42"/>
                    <a:pt x="5" y="42"/>
                    <a:pt x="5" y="42"/>
                  </a:cubicBezTo>
                  <a:cubicBezTo>
                    <a:pt x="27" y="42"/>
                    <a:pt x="27" y="42"/>
                    <a:pt x="27" y="42"/>
                  </a:cubicBezTo>
                  <a:cubicBezTo>
                    <a:pt x="34" y="0"/>
                    <a:pt x="34" y="0"/>
                    <a:pt x="34" y="0"/>
                  </a:cubicBezTo>
                  <a:cubicBezTo>
                    <a:pt x="56" y="0"/>
                    <a:pt x="56" y="0"/>
                    <a:pt x="56" y="0"/>
                  </a:cubicBezTo>
                  <a:lnTo>
                    <a:pt x="48"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1">
              <a:extLst>
                <a:ext uri="{FF2B5EF4-FFF2-40B4-BE49-F238E27FC236}">
                  <a16:creationId xmlns:a16="http://schemas.microsoft.com/office/drawing/2014/main" id="{30802D9D-681E-4173-BAA9-5797D8696435}"/>
                </a:ext>
              </a:extLst>
            </p:cNvPr>
            <p:cNvSpPr>
              <a:spLocks/>
            </p:cNvSpPr>
            <p:nvPr userDrawn="1"/>
          </p:nvSpPr>
          <p:spPr bwMode="auto">
            <a:xfrm>
              <a:off x="8963026" y="1878013"/>
              <a:ext cx="203200" cy="341313"/>
            </a:xfrm>
            <a:custGeom>
              <a:avLst/>
              <a:gdLst>
                <a:gd name="T0" fmla="*/ 44 w 95"/>
                <a:gd name="T1" fmla="*/ 29 h 159"/>
                <a:gd name="T2" fmla="*/ 45 w 95"/>
                <a:gd name="T3" fmla="*/ 29 h 159"/>
                <a:gd name="T4" fmla="*/ 95 w 95"/>
                <a:gd name="T5" fmla="*/ 2 h 159"/>
                <a:gd name="T6" fmla="*/ 91 w 95"/>
                <a:gd name="T7" fmla="*/ 24 h 159"/>
                <a:gd name="T8" fmla="*/ 39 w 95"/>
                <a:gd name="T9" fmla="*/ 65 h 159"/>
                <a:gd name="T10" fmla="*/ 22 w 95"/>
                <a:gd name="T11" fmla="*/ 159 h 159"/>
                <a:gd name="T12" fmla="*/ 0 w 95"/>
                <a:gd name="T13" fmla="*/ 159 h 159"/>
                <a:gd name="T14" fmla="*/ 27 w 95"/>
                <a:gd name="T15" fmla="*/ 3 h 159"/>
                <a:gd name="T16" fmla="*/ 49 w 95"/>
                <a:gd name="T17" fmla="*/ 3 h 159"/>
                <a:gd name="T18" fmla="*/ 44 w 95"/>
                <a:gd name="T19" fmla="*/ 2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59">
                  <a:moveTo>
                    <a:pt x="44" y="29"/>
                  </a:moveTo>
                  <a:cubicBezTo>
                    <a:pt x="45" y="29"/>
                    <a:pt x="45" y="29"/>
                    <a:pt x="45" y="29"/>
                  </a:cubicBezTo>
                  <a:cubicBezTo>
                    <a:pt x="57" y="8"/>
                    <a:pt x="72" y="0"/>
                    <a:pt x="95" y="2"/>
                  </a:cubicBezTo>
                  <a:cubicBezTo>
                    <a:pt x="91" y="24"/>
                    <a:pt x="91" y="24"/>
                    <a:pt x="91" y="24"/>
                  </a:cubicBezTo>
                  <a:cubicBezTo>
                    <a:pt x="64" y="18"/>
                    <a:pt x="44" y="37"/>
                    <a:pt x="39" y="65"/>
                  </a:cubicBezTo>
                  <a:cubicBezTo>
                    <a:pt x="22" y="159"/>
                    <a:pt x="22" y="159"/>
                    <a:pt x="22" y="159"/>
                  </a:cubicBezTo>
                  <a:cubicBezTo>
                    <a:pt x="0" y="159"/>
                    <a:pt x="0" y="159"/>
                    <a:pt x="0" y="159"/>
                  </a:cubicBezTo>
                  <a:cubicBezTo>
                    <a:pt x="27" y="3"/>
                    <a:pt x="27" y="3"/>
                    <a:pt x="27" y="3"/>
                  </a:cubicBezTo>
                  <a:cubicBezTo>
                    <a:pt x="49" y="3"/>
                    <a:pt x="49" y="3"/>
                    <a:pt x="49" y="3"/>
                  </a:cubicBezTo>
                  <a:lnTo>
                    <a:pt x="4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2">
              <a:extLst>
                <a:ext uri="{FF2B5EF4-FFF2-40B4-BE49-F238E27FC236}">
                  <a16:creationId xmlns:a16="http://schemas.microsoft.com/office/drawing/2014/main" id="{239141E7-D7F6-45B9-8B2B-09A86F62E33C}"/>
                </a:ext>
              </a:extLst>
            </p:cNvPr>
            <p:cNvSpPr>
              <a:spLocks noEditPoints="1"/>
            </p:cNvSpPr>
            <p:nvPr userDrawn="1"/>
          </p:nvSpPr>
          <p:spPr bwMode="auto">
            <a:xfrm>
              <a:off x="9145588" y="1768475"/>
              <a:ext cx="127000" cy="450850"/>
            </a:xfrm>
            <a:custGeom>
              <a:avLst/>
              <a:gdLst>
                <a:gd name="T0" fmla="*/ 0 w 80"/>
                <a:gd name="T1" fmla="*/ 284 h 284"/>
                <a:gd name="T2" fmla="*/ 36 w 80"/>
                <a:gd name="T3" fmla="*/ 73 h 284"/>
                <a:gd name="T4" fmla="*/ 66 w 80"/>
                <a:gd name="T5" fmla="*/ 73 h 284"/>
                <a:gd name="T6" fmla="*/ 30 w 80"/>
                <a:gd name="T7" fmla="*/ 284 h 284"/>
                <a:gd name="T8" fmla="*/ 0 w 80"/>
                <a:gd name="T9" fmla="*/ 284 h 284"/>
                <a:gd name="T10" fmla="*/ 43 w 80"/>
                <a:gd name="T11" fmla="*/ 38 h 284"/>
                <a:gd name="T12" fmla="*/ 50 w 80"/>
                <a:gd name="T13" fmla="*/ 0 h 284"/>
                <a:gd name="T14" fmla="*/ 80 w 80"/>
                <a:gd name="T15" fmla="*/ 0 h 284"/>
                <a:gd name="T16" fmla="*/ 73 w 80"/>
                <a:gd name="T17" fmla="*/ 38 h 284"/>
                <a:gd name="T18" fmla="*/ 43 w 80"/>
                <a:gd name="T19" fmla="*/ 3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84">
                  <a:moveTo>
                    <a:pt x="0" y="284"/>
                  </a:moveTo>
                  <a:lnTo>
                    <a:pt x="36" y="73"/>
                  </a:lnTo>
                  <a:lnTo>
                    <a:pt x="66" y="73"/>
                  </a:lnTo>
                  <a:lnTo>
                    <a:pt x="30" y="284"/>
                  </a:lnTo>
                  <a:lnTo>
                    <a:pt x="0" y="284"/>
                  </a:lnTo>
                  <a:close/>
                  <a:moveTo>
                    <a:pt x="43" y="38"/>
                  </a:moveTo>
                  <a:lnTo>
                    <a:pt x="50" y="0"/>
                  </a:lnTo>
                  <a:lnTo>
                    <a:pt x="80" y="0"/>
                  </a:lnTo>
                  <a:lnTo>
                    <a:pt x="73" y="38"/>
                  </a:lnTo>
                  <a:lnTo>
                    <a:pt x="4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3">
              <a:extLst>
                <a:ext uri="{FF2B5EF4-FFF2-40B4-BE49-F238E27FC236}">
                  <a16:creationId xmlns:a16="http://schemas.microsoft.com/office/drawing/2014/main" id="{EEDC75D0-F786-472E-B3FD-CF7CCDE495E4}"/>
                </a:ext>
              </a:extLst>
            </p:cNvPr>
            <p:cNvSpPr>
              <a:spLocks/>
            </p:cNvSpPr>
            <p:nvPr userDrawn="1"/>
          </p:nvSpPr>
          <p:spPr bwMode="auto">
            <a:xfrm>
              <a:off x="9261476" y="1876425"/>
              <a:ext cx="254000" cy="352425"/>
            </a:xfrm>
            <a:custGeom>
              <a:avLst/>
              <a:gdLst>
                <a:gd name="T0" fmla="*/ 30 w 118"/>
                <a:gd name="T1" fmla="*/ 89 h 164"/>
                <a:gd name="T2" fmla="*/ 50 w 118"/>
                <a:gd name="T3" fmla="*/ 146 h 164"/>
                <a:gd name="T4" fmla="*/ 84 w 118"/>
                <a:gd name="T5" fmla="*/ 106 h 164"/>
                <a:gd name="T6" fmla="*/ 105 w 118"/>
                <a:gd name="T7" fmla="*/ 106 h 164"/>
                <a:gd name="T8" fmla="*/ 48 w 118"/>
                <a:gd name="T9" fmla="*/ 164 h 164"/>
                <a:gd name="T10" fmla="*/ 8 w 118"/>
                <a:gd name="T11" fmla="*/ 84 h 164"/>
                <a:gd name="T12" fmla="*/ 76 w 118"/>
                <a:gd name="T13" fmla="*/ 0 h 164"/>
                <a:gd name="T14" fmla="*/ 113 w 118"/>
                <a:gd name="T15" fmla="*/ 54 h 164"/>
                <a:gd name="T16" fmla="*/ 93 w 118"/>
                <a:gd name="T17" fmla="*/ 54 h 164"/>
                <a:gd name="T18" fmla="*/ 73 w 118"/>
                <a:gd name="T19" fmla="*/ 19 h 164"/>
                <a:gd name="T20" fmla="*/ 30 w 118"/>
                <a:gd name="T21" fmla="*/ 8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64">
                  <a:moveTo>
                    <a:pt x="30" y="89"/>
                  </a:moveTo>
                  <a:cubicBezTo>
                    <a:pt x="26" y="110"/>
                    <a:pt x="21" y="146"/>
                    <a:pt x="50" y="146"/>
                  </a:cubicBezTo>
                  <a:cubicBezTo>
                    <a:pt x="74" y="146"/>
                    <a:pt x="80" y="125"/>
                    <a:pt x="84" y="106"/>
                  </a:cubicBezTo>
                  <a:cubicBezTo>
                    <a:pt x="105" y="106"/>
                    <a:pt x="105" y="106"/>
                    <a:pt x="105" y="106"/>
                  </a:cubicBezTo>
                  <a:cubicBezTo>
                    <a:pt x="99" y="136"/>
                    <a:pt x="83" y="164"/>
                    <a:pt x="48" y="164"/>
                  </a:cubicBezTo>
                  <a:cubicBezTo>
                    <a:pt x="0" y="164"/>
                    <a:pt x="1" y="125"/>
                    <a:pt x="8" y="84"/>
                  </a:cubicBezTo>
                  <a:cubicBezTo>
                    <a:pt x="14" y="46"/>
                    <a:pt x="29" y="0"/>
                    <a:pt x="76" y="0"/>
                  </a:cubicBezTo>
                  <a:cubicBezTo>
                    <a:pt x="108" y="0"/>
                    <a:pt x="118" y="25"/>
                    <a:pt x="113" y="54"/>
                  </a:cubicBezTo>
                  <a:cubicBezTo>
                    <a:pt x="93" y="54"/>
                    <a:pt x="93" y="54"/>
                    <a:pt x="93" y="54"/>
                  </a:cubicBezTo>
                  <a:cubicBezTo>
                    <a:pt x="95" y="36"/>
                    <a:pt x="94" y="19"/>
                    <a:pt x="73" y="19"/>
                  </a:cubicBezTo>
                  <a:cubicBezTo>
                    <a:pt x="41" y="19"/>
                    <a:pt x="34" y="67"/>
                    <a:pt x="30"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44">
              <a:extLst>
                <a:ext uri="{FF2B5EF4-FFF2-40B4-BE49-F238E27FC236}">
                  <a16:creationId xmlns:a16="http://schemas.microsoft.com/office/drawing/2014/main" id="{8EE51C1C-104C-45B5-9DAA-6A28E44AF836}"/>
                </a:ext>
              </a:extLst>
            </p:cNvPr>
            <p:cNvSpPr>
              <a:spLocks/>
            </p:cNvSpPr>
            <p:nvPr userDrawn="1"/>
          </p:nvSpPr>
          <p:spPr bwMode="auto">
            <a:xfrm>
              <a:off x="9529763" y="1793875"/>
              <a:ext cx="161925" cy="425450"/>
            </a:xfrm>
            <a:custGeom>
              <a:avLst/>
              <a:gdLst>
                <a:gd name="T0" fmla="*/ 49 w 75"/>
                <a:gd name="T1" fmla="*/ 42 h 198"/>
                <a:gd name="T2" fmla="*/ 75 w 75"/>
                <a:gd name="T3" fmla="*/ 42 h 198"/>
                <a:gd name="T4" fmla="*/ 72 w 75"/>
                <a:gd name="T5" fmla="*/ 61 h 198"/>
                <a:gd name="T6" fmla="*/ 46 w 75"/>
                <a:gd name="T7" fmla="*/ 61 h 198"/>
                <a:gd name="T8" fmla="*/ 27 w 75"/>
                <a:gd name="T9" fmla="*/ 167 h 198"/>
                <a:gd name="T10" fmla="*/ 36 w 75"/>
                <a:gd name="T11" fmla="*/ 179 h 198"/>
                <a:gd name="T12" fmla="*/ 50 w 75"/>
                <a:gd name="T13" fmla="*/ 179 h 198"/>
                <a:gd name="T14" fmla="*/ 47 w 75"/>
                <a:gd name="T15" fmla="*/ 198 h 198"/>
                <a:gd name="T16" fmla="*/ 23 w 75"/>
                <a:gd name="T17" fmla="*/ 198 h 198"/>
                <a:gd name="T18" fmla="*/ 4 w 75"/>
                <a:gd name="T19" fmla="*/ 173 h 198"/>
                <a:gd name="T20" fmla="*/ 24 w 75"/>
                <a:gd name="T21" fmla="*/ 61 h 198"/>
                <a:gd name="T22" fmla="*/ 2 w 75"/>
                <a:gd name="T23" fmla="*/ 61 h 198"/>
                <a:gd name="T24" fmla="*/ 6 w 75"/>
                <a:gd name="T25" fmla="*/ 42 h 198"/>
                <a:gd name="T26" fmla="*/ 27 w 75"/>
                <a:gd name="T27" fmla="*/ 42 h 198"/>
                <a:gd name="T28" fmla="*/ 35 w 75"/>
                <a:gd name="T29" fmla="*/ 0 h 198"/>
                <a:gd name="T30" fmla="*/ 56 w 75"/>
                <a:gd name="T31" fmla="*/ 0 h 198"/>
                <a:gd name="T32" fmla="*/ 49 w 75"/>
                <a:gd name="T33" fmla="*/ 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98">
                  <a:moveTo>
                    <a:pt x="49" y="42"/>
                  </a:moveTo>
                  <a:cubicBezTo>
                    <a:pt x="75" y="42"/>
                    <a:pt x="75" y="42"/>
                    <a:pt x="75" y="42"/>
                  </a:cubicBezTo>
                  <a:cubicBezTo>
                    <a:pt x="72" y="61"/>
                    <a:pt x="72" y="61"/>
                    <a:pt x="72" y="61"/>
                  </a:cubicBezTo>
                  <a:cubicBezTo>
                    <a:pt x="46" y="61"/>
                    <a:pt x="46" y="61"/>
                    <a:pt x="46" y="61"/>
                  </a:cubicBezTo>
                  <a:cubicBezTo>
                    <a:pt x="27" y="167"/>
                    <a:pt x="27" y="167"/>
                    <a:pt x="27" y="167"/>
                  </a:cubicBezTo>
                  <a:cubicBezTo>
                    <a:pt x="26" y="173"/>
                    <a:pt x="23" y="179"/>
                    <a:pt x="36" y="179"/>
                  </a:cubicBezTo>
                  <a:cubicBezTo>
                    <a:pt x="50" y="179"/>
                    <a:pt x="50" y="179"/>
                    <a:pt x="50" y="179"/>
                  </a:cubicBezTo>
                  <a:cubicBezTo>
                    <a:pt x="47" y="198"/>
                    <a:pt x="47" y="198"/>
                    <a:pt x="47" y="198"/>
                  </a:cubicBezTo>
                  <a:cubicBezTo>
                    <a:pt x="23" y="198"/>
                    <a:pt x="23" y="198"/>
                    <a:pt x="23" y="198"/>
                  </a:cubicBezTo>
                  <a:cubicBezTo>
                    <a:pt x="9" y="198"/>
                    <a:pt x="0" y="196"/>
                    <a:pt x="4" y="173"/>
                  </a:cubicBezTo>
                  <a:cubicBezTo>
                    <a:pt x="24" y="61"/>
                    <a:pt x="24" y="61"/>
                    <a:pt x="24" y="61"/>
                  </a:cubicBezTo>
                  <a:cubicBezTo>
                    <a:pt x="2" y="61"/>
                    <a:pt x="2" y="61"/>
                    <a:pt x="2" y="61"/>
                  </a:cubicBezTo>
                  <a:cubicBezTo>
                    <a:pt x="6" y="42"/>
                    <a:pt x="6" y="42"/>
                    <a:pt x="6" y="42"/>
                  </a:cubicBezTo>
                  <a:cubicBezTo>
                    <a:pt x="27" y="42"/>
                    <a:pt x="27" y="42"/>
                    <a:pt x="27" y="42"/>
                  </a:cubicBezTo>
                  <a:cubicBezTo>
                    <a:pt x="35" y="0"/>
                    <a:pt x="35" y="0"/>
                    <a:pt x="35" y="0"/>
                  </a:cubicBezTo>
                  <a:cubicBezTo>
                    <a:pt x="56" y="0"/>
                    <a:pt x="56" y="0"/>
                    <a:pt x="56" y="0"/>
                  </a:cubicBezTo>
                  <a:lnTo>
                    <a:pt x="49"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74821787"/>
      </p:ext>
    </p:extLst>
  </p:cSld>
  <p:clrMapOvr>
    <a:masterClrMapping/>
  </p:clrMapOvr>
  <p:extLst>
    <p:ext uri="{DCECCB84-F9BA-43D5-87BE-67443E8EF086}">
      <p15:sldGuideLst xmlns:p15="http://schemas.microsoft.com/office/powerpoint/2012/main">
        <p15:guide id="1" pos="5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55692"/>
          <a:stretch/>
        </p:blipFill>
        <p:spPr>
          <a:xfrm>
            <a:off x="0" y="3839370"/>
            <a:ext cx="12192000" cy="3054536"/>
          </a:xfrm>
          <a:prstGeom prst="rect">
            <a:avLst/>
          </a:prstGeom>
        </p:spPr>
      </p:pic>
      <p:sp>
        <p:nvSpPr>
          <p:cNvPr id="3" name="Subtitle 2"/>
          <p:cNvSpPr>
            <a:spLocks noGrp="1"/>
          </p:cNvSpPr>
          <p:nvPr>
            <p:ph type="subTitle" idx="1"/>
          </p:nvPr>
        </p:nvSpPr>
        <p:spPr>
          <a:xfrm>
            <a:off x="838200" y="4628255"/>
            <a:ext cx="10380260" cy="530599"/>
          </a:xfrm>
          <a:prstGeom prst="rect">
            <a:avLst/>
          </a:prstGeom>
        </p:spPr>
        <p:txBody>
          <a:bodyPr>
            <a:normAutofit/>
          </a:bodyPr>
          <a:lstStyle>
            <a:lvl1pPr marL="0" indent="0" algn="l">
              <a:buNone/>
              <a:defRPr sz="2400" b="0" i="0">
                <a:solidFill>
                  <a:schemeClr val="bg1"/>
                </a:solidFill>
                <a:latin typeface="Franklin Gothic Book" panose="020B0503020102020204" pitchFamily="34" charset="0"/>
                <a:ea typeface="Source Sans Pro" panose="020B0503030403020204" pitchFamily="34" charset="77"/>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itle 3">
            <a:extLst>
              <a:ext uri="{FF2B5EF4-FFF2-40B4-BE49-F238E27FC236}">
                <a16:creationId xmlns:a16="http://schemas.microsoft.com/office/drawing/2014/main" id="{817B939A-7F43-45ED-B17B-31818B0CB018}"/>
              </a:ext>
            </a:extLst>
          </p:cNvPr>
          <p:cNvSpPr>
            <a:spLocks noGrp="1"/>
          </p:cNvSpPr>
          <p:nvPr>
            <p:ph type="title"/>
          </p:nvPr>
        </p:nvSpPr>
        <p:spPr>
          <a:xfrm>
            <a:off x="838200" y="2223431"/>
            <a:ext cx="10380260" cy="1106319"/>
          </a:xfrm>
        </p:spPr>
        <p:txBody>
          <a:bodyPr>
            <a:normAutofit/>
          </a:bodyPr>
          <a:lstStyle>
            <a:lvl1pPr>
              <a:defRPr sz="5400">
                <a:solidFill>
                  <a:schemeClr val="tx1"/>
                </a:solidFill>
              </a:defRPr>
            </a:lvl1pPr>
          </a:lstStyle>
          <a:p>
            <a:r>
              <a:rPr lang="en-US" dirty="0"/>
              <a:t>Click to edit Master title style</a:t>
            </a:r>
          </a:p>
        </p:txBody>
      </p:sp>
      <p:grpSp>
        <p:nvGrpSpPr>
          <p:cNvPr id="54" name="Group 53">
            <a:extLst>
              <a:ext uri="{FF2B5EF4-FFF2-40B4-BE49-F238E27FC236}">
                <a16:creationId xmlns:a16="http://schemas.microsoft.com/office/drawing/2014/main" id="{45868821-AE96-4934-8B06-B07745BAAC43}"/>
              </a:ext>
            </a:extLst>
          </p:cNvPr>
          <p:cNvGrpSpPr/>
          <p:nvPr userDrawn="1"/>
        </p:nvGrpSpPr>
        <p:grpSpPr>
          <a:xfrm>
            <a:off x="851136" y="406772"/>
            <a:ext cx="1451868" cy="629943"/>
            <a:chOff x="3205163" y="-769937"/>
            <a:chExt cx="6915151" cy="3000375"/>
          </a:xfrm>
          <a:solidFill>
            <a:schemeClr val="accent1"/>
          </a:solidFill>
        </p:grpSpPr>
        <p:sp>
          <p:nvSpPr>
            <p:cNvPr id="9" name="Freeform 5">
              <a:extLst>
                <a:ext uri="{FF2B5EF4-FFF2-40B4-BE49-F238E27FC236}">
                  <a16:creationId xmlns:a16="http://schemas.microsoft.com/office/drawing/2014/main" id="{A92FB2FD-0BE4-4C43-AB9D-BA5ADA9D14B4}"/>
                </a:ext>
              </a:extLst>
            </p:cNvPr>
            <p:cNvSpPr>
              <a:spLocks/>
            </p:cNvSpPr>
            <p:nvPr userDrawn="1"/>
          </p:nvSpPr>
          <p:spPr bwMode="auto">
            <a:xfrm>
              <a:off x="6945313" y="-769937"/>
              <a:ext cx="1428750" cy="303213"/>
            </a:xfrm>
            <a:custGeom>
              <a:avLst/>
              <a:gdLst>
                <a:gd name="T0" fmla="*/ 34 w 900"/>
                <a:gd name="T1" fmla="*/ 0 h 191"/>
                <a:gd name="T2" fmla="*/ 0 w 900"/>
                <a:gd name="T3" fmla="*/ 191 h 191"/>
                <a:gd name="T4" fmla="*/ 4 w 900"/>
                <a:gd name="T5" fmla="*/ 191 h 191"/>
                <a:gd name="T6" fmla="*/ 891 w 900"/>
                <a:gd name="T7" fmla="*/ 191 h 191"/>
                <a:gd name="T8" fmla="*/ 900 w 900"/>
                <a:gd name="T9" fmla="*/ 138 h 191"/>
                <a:gd name="T10" fmla="*/ 787 w 900"/>
                <a:gd name="T11" fmla="*/ 0 h 191"/>
                <a:gd name="T12" fmla="*/ 34 w 900"/>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34" y="0"/>
                  </a:moveTo>
                  <a:lnTo>
                    <a:pt x="0" y="191"/>
                  </a:lnTo>
                  <a:lnTo>
                    <a:pt x="4" y="191"/>
                  </a:lnTo>
                  <a:lnTo>
                    <a:pt x="891" y="191"/>
                  </a:lnTo>
                  <a:lnTo>
                    <a:pt x="900" y="138"/>
                  </a:lnTo>
                  <a:lnTo>
                    <a:pt x="78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5CBA31BE-E790-43C2-81EA-5BAEA3E6E897}"/>
                </a:ext>
              </a:extLst>
            </p:cNvPr>
            <p:cNvSpPr>
              <a:spLocks/>
            </p:cNvSpPr>
            <p:nvPr userDrawn="1"/>
          </p:nvSpPr>
          <p:spPr bwMode="auto">
            <a:xfrm>
              <a:off x="6897688" y="-400050"/>
              <a:ext cx="1450975" cy="203200"/>
            </a:xfrm>
            <a:custGeom>
              <a:avLst/>
              <a:gdLst>
                <a:gd name="T0" fmla="*/ 17 w 674"/>
                <a:gd name="T1" fmla="*/ 0 h 95"/>
                <a:gd name="T2" fmla="*/ 0 w 674"/>
                <a:gd name="T3" fmla="*/ 95 h 95"/>
                <a:gd name="T4" fmla="*/ 2 w 674"/>
                <a:gd name="T5" fmla="*/ 95 h 95"/>
                <a:gd name="T6" fmla="*/ 297 w 674"/>
                <a:gd name="T7" fmla="*/ 95 h 95"/>
                <a:gd name="T8" fmla="*/ 305 w 674"/>
                <a:gd name="T9" fmla="*/ 50 h 95"/>
                <a:gd name="T10" fmla="*/ 347 w 674"/>
                <a:gd name="T11" fmla="*/ 50 h 95"/>
                <a:gd name="T12" fmla="*/ 375 w 674"/>
                <a:gd name="T13" fmla="*/ 87 h 95"/>
                <a:gd name="T14" fmla="*/ 373 w 674"/>
                <a:gd name="T15" fmla="*/ 95 h 95"/>
                <a:gd name="T16" fmla="*/ 657 w 674"/>
                <a:gd name="T17" fmla="*/ 95 h 95"/>
                <a:gd name="T18" fmla="*/ 674 w 674"/>
                <a:gd name="T19" fmla="*/ 0 h 95"/>
                <a:gd name="T20" fmla="*/ 19 w 674"/>
                <a:gd name="T21" fmla="*/ 0 h 95"/>
                <a:gd name="T22" fmla="*/ 17 w 67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4" h="95">
                  <a:moveTo>
                    <a:pt x="17" y="0"/>
                  </a:moveTo>
                  <a:cubicBezTo>
                    <a:pt x="0" y="95"/>
                    <a:pt x="0" y="95"/>
                    <a:pt x="0" y="95"/>
                  </a:cubicBezTo>
                  <a:cubicBezTo>
                    <a:pt x="2" y="95"/>
                    <a:pt x="2" y="95"/>
                    <a:pt x="2" y="95"/>
                  </a:cubicBezTo>
                  <a:cubicBezTo>
                    <a:pt x="297" y="95"/>
                    <a:pt x="297" y="95"/>
                    <a:pt x="297" y="95"/>
                  </a:cubicBezTo>
                  <a:cubicBezTo>
                    <a:pt x="305" y="50"/>
                    <a:pt x="305" y="50"/>
                    <a:pt x="305" y="50"/>
                  </a:cubicBezTo>
                  <a:cubicBezTo>
                    <a:pt x="347" y="50"/>
                    <a:pt x="347" y="50"/>
                    <a:pt x="347" y="50"/>
                  </a:cubicBezTo>
                  <a:cubicBezTo>
                    <a:pt x="371" y="50"/>
                    <a:pt x="378" y="68"/>
                    <a:pt x="375" y="87"/>
                  </a:cubicBezTo>
                  <a:cubicBezTo>
                    <a:pt x="373" y="95"/>
                    <a:pt x="373" y="95"/>
                    <a:pt x="373" y="95"/>
                  </a:cubicBezTo>
                  <a:cubicBezTo>
                    <a:pt x="657" y="95"/>
                    <a:pt x="657" y="95"/>
                    <a:pt x="657" y="95"/>
                  </a:cubicBezTo>
                  <a:cubicBezTo>
                    <a:pt x="674" y="0"/>
                    <a:pt x="674" y="0"/>
                    <a:pt x="674" y="0"/>
                  </a:cubicBezTo>
                  <a:cubicBezTo>
                    <a:pt x="19" y="0"/>
                    <a:pt x="19" y="0"/>
                    <a:pt x="19"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519E02B5-73D3-440E-8D0E-DE9A6C1A075D}"/>
                </a:ext>
              </a:extLst>
            </p:cNvPr>
            <p:cNvSpPr>
              <a:spLocks/>
            </p:cNvSpPr>
            <p:nvPr userDrawn="1"/>
          </p:nvSpPr>
          <p:spPr bwMode="auto">
            <a:xfrm>
              <a:off x="6653213" y="-130175"/>
              <a:ext cx="1647825" cy="1317625"/>
            </a:xfrm>
            <a:custGeom>
              <a:avLst/>
              <a:gdLst>
                <a:gd name="T0" fmla="*/ 482 w 766"/>
                <a:gd name="T1" fmla="*/ 0 h 613"/>
                <a:gd name="T2" fmla="*/ 439 w 766"/>
                <a:gd name="T3" fmla="*/ 244 h 613"/>
                <a:gd name="T4" fmla="*/ 403 w 766"/>
                <a:gd name="T5" fmla="*/ 283 h 613"/>
                <a:gd name="T6" fmla="*/ 356 w 766"/>
                <a:gd name="T7" fmla="*/ 284 h 613"/>
                <a:gd name="T8" fmla="*/ 395 w 766"/>
                <a:gd name="T9" fmla="*/ 60 h 613"/>
                <a:gd name="T10" fmla="*/ 406 w 766"/>
                <a:gd name="T11" fmla="*/ 0 h 613"/>
                <a:gd name="T12" fmla="*/ 111 w 766"/>
                <a:gd name="T13" fmla="*/ 0 h 613"/>
                <a:gd name="T14" fmla="*/ 108 w 766"/>
                <a:gd name="T15" fmla="*/ 0 h 613"/>
                <a:gd name="T16" fmla="*/ 97 w 766"/>
                <a:gd name="T17" fmla="*/ 62 h 613"/>
                <a:gd name="T18" fmla="*/ 0 w 766"/>
                <a:gd name="T19" fmla="*/ 613 h 613"/>
                <a:gd name="T20" fmla="*/ 3 w 766"/>
                <a:gd name="T21" fmla="*/ 613 h 613"/>
                <a:gd name="T22" fmla="*/ 298 w 766"/>
                <a:gd name="T23" fmla="*/ 613 h 613"/>
                <a:gd name="T24" fmla="*/ 316 w 766"/>
                <a:gd name="T25" fmla="*/ 508 h 613"/>
                <a:gd name="T26" fmla="*/ 574 w 766"/>
                <a:gd name="T27" fmla="*/ 508 h 613"/>
                <a:gd name="T28" fmla="*/ 694 w 766"/>
                <a:gd name="T29" fmla="*/ 405 h 613"/>
                <a:gd name="T30" fmla="*/ 766 w 766"/>
                <a:gd name="T31" fmla="*/ 0 h 613"/>
                <a:gd name="T32" fmla="*/ 482 w 766"/>
                <a:gd name="T3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6" h="613">
                  <a:moveTo>
                    <a:pt x="482" y="0"/>
                  </a:moveTo>
                  <a:cubicBezTo>
                    <a:pt x="439" y="244"/>
                    <a:pt x="439" y="244"/>
                    <a:pt x="439" y="244"/>
                  </a:cubicBezTo>
                  <a:cubicBezTo>
                    <a:pt x="434" y="269"/>
                    <a:pt x="419" y="283"/>
                    <a:pt x="403" y="283"/>
                  </a:cubicBezTo>
                  <a:cubicBezTo>
                    <a:pt x="388" y="283"/>
                    <a:pt x="356" y="284"/>
                    <a:pt x="356" y="284"/>
                  </a:cubicBezTo>
                  <a:cubicBezTo>
                    <a:pt x="395" y="60"/>
                    <a:pt x="395" y="60"/>
                    <a:pt x="395" y="60"/>
                  </a:cubicBezTo>
                  <a:cubicBezTo>
                    <a:pt x="406" y="0"/>
                    <a:pt x="406" y="0"/>
                    <a:pt x="406" y="0"/>
                  </a:cubicBezTo>
                  <a:cubicBezTo>
                    <a:pt x="111" y="0"/>
                    <a:pt x="111" y="0"/>
                    <a:pt x="111" y="0"/>
                  </a:cubicBezTo>
                  <a:cubicBezTo>
                    <a:pt x="108" y="0"/>
                    <a:pt x="108" y="0"/>
                    <a:pt x="108" y="0"/>
                  </a:cubicBezTo>
                  <a:cubicBezTo>
                    <a:pt x="97" y="62"/>
                    <a:pt x="97" y="62"/>
                    <a:pt x="97" y="62"/>
                  </a:cubicBezTo>
                  <a:cubicBezTo>
                    <a:pt x="0" y="613"/>
                    <a:pt x="0" y="613"/>
                    <a:pt x="0" y="613"/>
                  </a:cubicBezTo>
                  <a:cubicBezTo>
                    <a:pt x="3" y="613"/>
                    <a:pt x="3" y="613"/>
                    <a:pt x="3" y="613"/>
                  </a:cubicBezTo>
                  <a:cubicBezTo>
                    <a:pt x="298" y="613"/>
                    <a:pt x="298" y="613"/>
                    <a:pt x="298" y="613"/>
                  </a:cubicBezTo>
                  <a:cubicBezTo>
                    <a:pt x="316" y="508"/>
                    <a:pt x="316" y="508"/>
                    <a:pt x="316" y="508"/>
                  </a:cubicBezTo>
                  <a:cubicBezTo>
                    <a:pt x="574" y="508"/>
                    <a:pt x="574" y="508"/>
                    <a:pt x="574" y="508"/>
                  </a:cubicBezTo>
                  <a:cubicBezTo>
                    <a:pt x="694" y="405"/>
                    <a:pt x="694" y="405"/>
                    <a:pt x="694" y="405"/>
                  </a:cubicBezTo>
                  <a:cubicBezTo>
                    <a:pt x="766" y="0"/>
                    <a:pt x="766" y="0"/>
                    <a:pt x="766" y="0"/>
                  </a:cubicBezTo>
                  <a:lnTo>
                    <a:pt x="4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3FF61735-07FF-4311-A1F8-8DFC16F865FD}"/>
                </a:ext>
              </a:extLst>
            </p:cNvPr>
            <p:cNvSpPr>
              <a:spLocks/>
            </p:cNvSpPr>
            <p:nvPr userDrawn="1"/>
          </p:nvSpPr>
          <p:spPr bwMode="auto">
            <a:xfrm>
              <a:off x="6588126" y="1254125"/>
              <a:ext cx="693738" cy="298450"/>
            </a:xfrm>
            <a:custGeom>
              <a:avLst/>
              <a:gdLst>
                <a:gd name="T0" fmla="*/ 34 w 437"/>
                <a:gd name="T1" fmla="*/ 0 h 188"/>
                <a:gd name="T2" fmla="*/ 0 w 437"/>
                <a:gd name="T3" fmla="*/ 188 h 188"/>
                <a:gd name="T4" fmla="*/ 404 w 437"/>
                <a:gd name="T5" fmla="*/ 188 h 188"/>
                <a:gd name="T6" fmla="*/ 437 w 437"/>
                <a:gd name="T7" fmla="*/ 0 h 188"/>
                <a:gd name="T8" fmla="*/ 37 w 437"/>
                <a:gd name="T9" fmla="*/ 0 h 188"/>
                <a:gd name="T10" fmla="*/ 34 w 437"/>
                <a:gd name="T11" fmla="*/ 0 h 188"/>
              </a:gdLst>
              <a:ahLst/>
              <a:cxnLst>
                <a:cxn ang="0">
                  <a:pos x="T0" y="T1"/>
                </a:cxn>
                <a:cxn ang="0">
                  <a:pos x="T2" y="T3"/>
                </a:cxn>
                <a:cxn ang="0">
                  <a:pos x="T4" y="T5"/>
                </a:cxn>
                <a:cxn ang="0">
                  <a:pos x="T6" y="T7"/>
                </a:cxn>
                <a:cxn ang="0">
                  <a:pos x="T8" y="T9"/>
                </a:cxn>
                <a:cxn ang="0">
                  <a:pos x="T10" y="T11"/>
                </a:cxn>
              </a:cxnLst>
              <a:rect l="0" t="0" r="r" b="b"/>
              <a:pathLst>
                <a:path w="437" h="188">
                  <a:moveTo>
                    <a:pt x="34" y="0"/>
                  </a:moveTo>
                  <a:lnTo>
                    <a:pt x="0" y="188"/>
                  </a:lnTo>
                  <a:lnTo>
                    <a:pt x="404" y="188"/>
                  </a:lnTo>
                  <a:lnTo>
                    <a:pt x="437" y="0"/>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a:extLst>
                <a:ext uri="{FF2B5EF4-FFF2-40B4-BE49-F238E27FC236}">
                  <a16:creationId xmlns:a16="http://schemas.microsoft.com/office/drawing/2014/main" id="{1C7D27FB-497D-4012-ABD5-6B476A453C9A}"/>
                </a:ext>
              </a:extLst>
            </p:cNvPr>
            <p:cNvSpPr>
              <a:spLocks/>
            </p:cNvSpPr>
            <p:nvPr userDrawn="1"/>
          </p:nvSpPr>
          <p:spPr bwMode="auto">
            <a:xfrm>
              <a:off x="5414963" y="-769937"/>
              <a:ext cx="1428750" cy="303213"/>
            </a:xfrm>
            <a:custGeom>
              <a:avLst/>
              <a:gdLst>
                <a:gd name="T0" fmla="*/ 877 w 900"/>
                <a:gd name="T1" fmla="*/ 191 h 191"/>
                <a:gd name="T2" fmla="*/ 891 w 900"/>
                <a:gd name="T3" fmla="*/ 191 h 191"/>
                <a:gd name="T4" fmla="*/ 900 w 900"/>
                <a:gd name="T5" fmla="*/ 138 h 191"/>
                <a:gd name="T6" fmla="*/ 785 w 900"/>
                <a:gd name="T7" fmla="*/ 0 h 191"/>
                <a:gd name="T8" fmla="*/ 33 w 900"/>
                <a:gd name="T9" fmla="*/ 0 h 191"/>
                <a:gd name="T10" fmla="*/ 0 w 900"/>
                <a:gd name="T11" fmla="*/ 191 h 191"/>
                <a:gd name="T12" fmla="*/ 877 w 900"/>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877" y="191"/>
                  </a:moveTo>
                  <a:lnTo>
                    <a:pt x="891" y="191"/>
                  </a:lnTo>
                  <a:lnTo>
                    <a:pt x="900" y="138"/>
                  </a:lnTo>
                  <a:lnTo>
                    <a:pt x="785" y="0"/>
                  </a:lnTo>
                  <a:lnTo>
                    <a:pt x="33" y="0"/>
                  </a:lnTo>
                  <a:lnTo>
                    <a:pt x="0" y="191"/>
                  </a:lnTo>
                  <a:lnTo>
                    <a:pt x="87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7B6453F2-50DB-49AD-B0CC-6BEC543C28E4}"/>
                </a:ext>
              </a:extLst>
            </p:cNvPr>
            <p:cNvSpPr>
              <a:spLocks/>
            </p:cNvSpPr>
            <p:nvPr userDrawn="1"/>
          </p:nvSpPr>
          <p:spPr bwMode="auto">
            <a:xfrm>
              <a:off x="5365751" y="-400050"/>
              <a:ext cx="1452563" cy="203200"/>
            </a:xfrm>
            <a:custGeom>
              <a:avLst/>
              <a:gdLst>
                <a:gd name="T0" fmla="*/ 17 w 675"/>
                <a:gd name="T1" fmla="*/ 0 h 95"/>
                <a:gd name="T2" fmla="*/ 0 w 675"/>
                <a:gd name="T3" fmla="*/ 95 h 95"/>
                <a:gd name="T4" fmla="*/ 298 w 675"/>
                <a:gd name="T5" fmla="*/ 95 h 95"/>
                <a:gd name="T6" fmla="*/ 306 w 675"/>
                <a:gd name="T7" fmla="*/ 50 h 95"/>
                <a:gd name="T8" fmla="*/ 347 w 675"/>
                <a:gd name="T9" fmla="*/ 50 h 95"/>
                <a:gd name="T10" fmla="*/ 375 w 675"/>
                <a:gd name="T11" fmla="*/ 87 h 95"/>
                <a:gd name="T12" fmla="*/ 374 w 675"/>
                <a:gd name="T13" fmla="*/ 95 h 95"/>
                <a:gd name="T14" fmla="*/ 648 w 675"/>
                <a:gd name="T15" fmla="*/ 95 h 95"/>
                <a:gd name="T16" fmla="*/ 658 w 675"/>
                <a:gd name="T17" fmla="*/ 95 h 95"/>
                <a:gd name="T18" fmla="*/ 675 w 675"/>
                <a:gd name="T19" fmla="*/ 0 h 95"/>
                <a:gd name="T20" fmla="*/ 665 w 675"/>
                <a:gd name="T21" fmla="*/ 0 h 95"/>
                <a:gd name="T22" fmla="*/ 17 w 675"/>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5">
                  <a:moveTo>
                    <a:pt x="17" y="0"/>
                  </a:moveTo>
                  <a:cubicBezTo>
                    <a:pt x="0" y="95"/>
                    <a:pt x="0" y="95"/>
                    <a:pt x="0" y="95"/>
                  </a:cubicBezTo>
                  <a:cubicBezTo>
                    <a:pt x="298" y="95"/>
                    <a:pt x="298" y="95"/>
                    <a:pt x="298" y="95"/>
                  </a:cubicBezTo>
                  <a:cubicBezTo>
                    <a:pt x="306" y="50"/>
                    <a:pt x="306" y="50"/>
                    <a:pt x="306" y="50"/>
                  </a:cubicBezTo>
                  <a:cubicBezTo>
                    <a:pt x="347" y="50"/>
                    <a:pt x="347" y="50"/>
                    <a:pt x="347" y="50"/>
                  </a:cubicBezTo>
                  <a:cubicBezTo>
                    <a:pt x="372" y="50"/>
                    <a:pt x="379" y="68"/>
                    <a:pt x="375" y="87"/>
                  </a:cubicBezTo>
                  <a:cubicBezTo>
                    <a:pt x="374" y="95"/>
                    <a:pt x="374" y="95"/>
                    <a:pt x="374" y="95"/>
                  </a:cubicBezTo>
                  <a:cubicBezTo>
                    <a:pt x="648" y="95"/>
                    <a:pt x="648" y="95"/>
                    <a:pt x="648" y="95"/>
                  </a:cubicBezTo>
                  <a:cubicBezTo>
                    <a:pt x="658" y="95"/>
                    <a:pt x="658" y="95"/>
                    <a:pt x="658" y="95"/>
                  </a:cubicBezTo>
                  <a:cubicBezTo>
                    <a:pt x="675" y="0"/>
                    <a:pt x="675" y="0"/>
                    <a:pt x="675" y="0"/>
                  </a:cubicBezTo>
                  <a:cubicBezTo>
                    <a:pt x="665" y="0"/>
                    <a:pt x="665" y="0"/>
                    <a:pt x="665"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116D8257-82F4-431D-A43D-4382BE41CD7C}"/>
                </a:ext>
              </a:extLst>
            </p:cNvPr>
            <p:cNvSpPr>
              <a:spLocks/>
            </p:cNvSpPr>
            <p:nvPr userDrawn="1"/>
          </p:nvSpPr>
          <p:spPr bwMode="auto">
            <a:xfrm>
              <a:off x="5122863" y="-130175"/>
              <a:ext cx="1646238" cy="1317625"/>
            </a:xfrm>
            <a:custGeom>
              <a:avLst/>
              <a:gdLst>
                <a:gd name="T0" fmla="*/ 755 w 765"/>
                <a:gd name="T1" fmla="*/ 0 h 613"/>
                <a:gd name="T2" fmla="*/ 481 w 765"/>
                <a:gd name="T3" fmla="*/ 0 h 613"/>
                <a:gd name="T4" fmla="*/ 438 w 765"/>
                <a:gd name="T5" fmla="*/ 244 h 613"/>
                <a:gd name="T6" fmla="*/ 403 w 765"/>
                <a:gd name="T7" fmla="*/ 283 h 613"/>
                <a:gd name="T8" fmla="*/ 355 w 765"/>
                <a:gd name="T9" fmla="*/ 284 h 613"/>
                <a:gd name="T10" fmla="*/ 395 w 765"/>
                <a:gd name="T11" fmla="*/ 60 h 613"/>
                <a:gd name="T12" fmla="*/ 405 w 765"/>
                <a:gd name="T13" fmla="*/ 0 h 613"/>
                <a:gd name="T14" fmla="*/ 108 w 765"/>
                <a:gd name="T15" fmla="*/ 0 h 613"/>
                <a:gd name="T16" fmla="*/ 97 w 765"/>
                <a:gd name="T17" fmla="*/ 62 h 613"/>
                <a:gd name="T18" fmla="*/ 0 w 765"/>
                <a:gd name="T19" fmla="*/ 613 h 613"/>
                <a:gd name="T20" fmla="*/ 297 w 765"/>
                <a:gd name="T21" fmla="*/ 613 h 613"/>
                <a:gd name="T22" fmla="*/ 316 w 765"/>
                <a:gd name="T23" fmla="*/ 508 h 613"/>
                <a:gd name="T24" fmla="*/ 573 w 765"/>
                <a:gd name="T25" fmla="*/ 508 h 613"/>
                <a:gd name="T26" fmla="*/ 694 w 765"/>
                <a:gd name="T27" fmla="*/ 405 h 613"/>
                <a:gd name="T28" fmla="*/ 765 w 765"/>
                <a:gd name="T29" fmla="*/ 0 h 613"/>
                <a:gd name="T30" fmla="*/ 755 w 765"/>
                <a:gd name="T31"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613">
                  <a:moveTo>
                    <a:pt x="755" y="0"/>
                  </a:moveTo>
                  <a:cubicBezTo>
                    <a:pt x="481" y="0"/>
                    <a:pt x="481" y="0"/>
                    <a:pt x="481" y="0"/>
                  </a:cubicBezTo>
                  <a:cubicBezTo>
                    <a:pt x="438" y="244"/>
                    <a:pt x="438" y="244"/>
                    <a:pt x="438" y="244"/>
                  </a:cubicBezTo>
                  <a:cubicBezTo>
                    <a:pt x="434" y="269"/>
                    <a:pt x="418" y="283"/>
                    <a:pt x="403" y="283"/>
                  </a:cubicBezTo>
                  <a:cubicBezTo>
                    <a:pt x="387" y="283"/>
                    <a:pt x="355" y="284"/>
                    <a:pt x="355" y="284"/>
                  </a:cubicBezTo>
                  <a:cubicBezTo>
                    <a:pt x="395" y="60"/>
                    <a:pt x="395" y="60"/>
                    <a:pt x="395" y="60"/>
                  </a:cubicBezTo>
                  <a:cubicBezTo>
                    <a:pt x="405" y="0"/>
                    <a:pt x="405" y="0"/>
                    <a:pt x="405" y="0"/>
                  </a:cubicBezTo>
                  <a:cubicBezTo>
                    <a:pt x="108" y="0"/>
                    <a:pt x="108" y="0"/>
                    <a:pt x="108" y="0"/>
                  </a:cubicBezTo>
                  <a:cubicBezTo>
                    <a:pt x="97" y="62"/>
                    <a:pt x="97" y="62"/>
                    <a:pt x="97" y="62"/>
                  </a:cubicBezTo>
                  <a:cubicBezTo>
                    <a:pt x="0" y="613"/>
                    <a:pt x="0" y="613"/>
                    <a:pt x="0" y="613"/>
                  </a:cubicBezTo>
                  <a:cubicBezTo>
                    <a:pt x="297" y="613"/>
                    <a:pt x="297" y="613"/>
                    <a:pt x="297" y="613"/>
                  </a:cubicBezTo>
                  <a:cubicBezTo>
                    <a:pt x="316" y="508"/>
                    <a:pt x="316" y="508"/>
                    <a:pt x="316" y="508"/>
                  </a:cubicBezTo>
                  <a:cubicBezTo>
                    <a:pt x="573" y="508"/>
                    <a:pt x="573" y="508"/>
                    <a:pt x="573" y="508"/>
                  </a:cubicBezTo>
                  <a:cubicBezTo>
                    <a:pt x="694" y="405"/>
                    <a:pt x="694" y="405"/>
                    <a:pt x="694" y="405"/>
                  </a:cubicBezTo>
                  <a:cubicBezTo>
                    <a:pt x="765" y="0"/>
                    <a:pt x="765" y="0"/>
                    <a:pt x="765" y="0"/>
                  </a:cubicBezTo>
                  <a:lnTo>
                    <a:pt x="7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2">
              <a:extLst>
                <a:ext uri="{FF2B5EF4-FFF2-40B4-BE49-F238E27FC236}">
                  <a16:creationId xmlns:a16="http://schemas.microsoft.com/office/drawing/2014/main" id="{B21DDD8B-6720-4E08-A2B4-14A304711057}"/>
                </a:ext>
              </a:extLst>
            </p:cNvPr>
            <p:cNvSpPr>
              <a:spLocks/>
            </p:cNvSpPr>
            <p:nvPr userDrawn="1"/>
          </p:nvSpPr>
          <p:spPr bwMode="auto">
            <a:xfrm>
              <a:off x="5057776" y="1254125"/>
              <a:ext cx="693738" cy="298450"/>
            </a:xfrm>
            <a:custGeom>
              <a:avLst/>
              <a:gdLst>
                <a:gd name="T0" fmla="*/ 0 w 437"/>
                <a:gd name="T1" fmla="*/ 188 h 188"/>
                <a:gd name="T2" fmla="*/ 403 w 437"/>
                <a:gd name="T3" fmla="*/ 188 h 188"/>
                <a:gd name="T4" fmla="*/ 437 w 437"/>
                <a:gd name="T5" fmla="*/ 0 h 188"/>
                <a:gd name="T6" fmla="*/ 33 w 437"/>
                <a:gd name="T7" fmla="*/ 0 h 188"/>
                <a:gd name="T8" fmla="*/ 0 w 437"/>
                <a:gd name="T9" fmla="*/ 188 h 188"/>
              </a:gdLst>
              <a:ahLst/>
              <a:cxnLst>
                <a:cxn ang="0">
                  <a:pos x="T0" y="T1"/>
                </a:cxn>
                <a:cxn ang="0">
                  <a:pos x="T2" y="T3"/>
                </a:cxn>
                <a:cxn ang="0">
                  <a:pos x="T4" y="T5"/>
                </a:cxn>
                <a:cxn ang="0">
                  <a:pos x="T6" y="T7"/>
                </a:cxn>
                <a:cxn ang="0">
                  <a:pos x="T8" y="T9"/>
                </a:cxn>
              </a:cxnLst>
              <a:rect l="0" t="0" r="r" b="b"/>
              <a:pathLst>
                <a:path w="437" h="188">
                  <a:moveTo>
                    <a:pt x="0" y="188"/>
                  </a:moveTo>
                  <a:lnTo>
                    <a:pt x="403" y="188"/>
                  </a:lnTo>
                  <a:lnTo>
                    <a:pt x="437" y="0"/>
                  </a:lnTo>
                  <a:lnTo>
                    <a:pt x="33"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9B5600FD-444B-4A54-B0F7-76A01B24BA72}"/>
                </a:ext>
              </a:extLst>
            </p:cNvPr>
            <p:cNvSpPr>
              <a:spLocks/>
            </p:cNvSpPr>
            <p:nvPr userDrawn="1"/>
          </p:nvSpPr>
          <p:spPr bwMode="auto">
            <a:xfrm>
              <a:off x="3670301" y="-769937"/>
              <a:ext cx="1630363" cy="303213"/>
            </a:xfrm>
            <a:custGeom>
              <a:avLst/>
              <a:gdLst>
                <a:gd name="T0" fmla="*/ 1027 w 1027"/>
                <a:gd name="T1" fmla="*/ 138 h 191"/>
                <a:gd name="T2" fmla="*/ 911 w 1027"/>
                <a:gd name="T3" fmla="*/ 0 h 191"/>
                <a:gd name="T4" fmla="*/ 175 w 1027"/>
                <a:gd name="T5" fmla="*/ 0 h 191"/>
                <a:gd name="T6" fmla="*/ 8 w 1027"/>
                <a:gd name="T7" fmla="*/ 141 h 191"/>
                <a:gd name="T8" fmla="*/ 0 w 1027"/>
                <a:gd name="T9" fmla="*/ 191 h 191"/>
                <a:gd name="T10" fmla="*/ 1018 w 1027"/>
                <a:gd name="T11" fmla="*/ 191 h 191"/>
                <a:gd name="T12" fmla="*/ 1027 w 1027"/>
                <a:gd name="T13" fmla="*/ 138 h 191"/>
              </a:gdLst>
              <a:ahLst/>
              <a:cxnLst>
                <a:cxn ang="0">
                  <a:pos x="T0" y="T1"/>
                </a:cxn>
                <a:cxn ang="0">
                  <a:pos x="T2" y="T3"/>
                </a:cxn>
                <a:cxn ang="0">
                  <a:pos x="T4" y="T5"/>
                </a:cxn>
                <a:cxn ang="0">
                  <a:pos x="T6" y="T7"/>
                </a:cxn>
                <a:cxn ang="0">
                  <a:pos x="T8" y="T9"/>
                </a:cxn>
                <a:cxn ang="0">
                  <a:pos x="T10" y="T11"/>
                </a:cxn>
                <a:cxn ang="0">
                  <a:pos x="T12" y="T13"/>
                </a:cxn>
              </a:cxnLst>
              <a:rect l="0" t="0" r="r" b="b"/>
              <a:pathLst>
                <a:path w="1027" h="191">
                  <a:moveTo>
                    <a:pt x="1027" y="138"/>
                  </a:moveTo>
                  <a:lnTo>
                    <a:pt x="911" y="0"/>
                  </a:lnTo>
                  <a:lnTo>
                    <a:pt x="175" y="0"/>
                  </a:lnTo>
                  <a:lnTo>
                    <a:pt x="8" y="141"/>
                  </a:lnTo>
                  <a:lnTo>
                    <a:pt x="0" y="191"/>
                  </a:lnTo>
                  <a:lnTo>
                    <a:pt x="1018" y="191"/>
                  </a:lnTo>
                  <a:lnTo>
                    <a:pt x="1027"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4">
              <a:extLst>
                <a:ext uri="{FF2B5EF4-FFF2-40B4-BE49-F238E27FC236}">
                  <a16:creationId xmlns:a16="http://schemas.microsoft.com/office/drawing/2014/main" id="{F7F20CF9-D77E-4F2F-A77E-ED3CFF5CFDA7}"/>
                </a:ext>
              </a:extLst>
            </p:cNvPr>
            <p:cNvSpPr>
              <a:spLocks/>
            </p:cNvSpPr>
            <p:nvPr userDrawn="1"/>
          </p:nvSpPr>
          <p:spPr bwMode="auto">
            <a:xfrm>
              <a:off x="3622676" y="-400050"/>
              <a:ext cx="1652588" cy="203200"/>
            </a:xfrm>
            <a:custGeom>
              <a:avLst/>
              <a:gdLst>
                <a:gd name="T0" fmla="*/ 334 w 768"/>
                <a:gd name="T1" fmla="*/ 83 h 95"/>
                <a:gd name="T2" fmla="*/ 381 w 768"/>
                <a:gd name="T3" fmla="*/ 43 h 95"/>
                <a:gd name="T4" fmla="*/ 415 w 768"/>
                <a:gd name="T5" fmla="*/ 83 h 95"/>
                <a:gd name="T6" fmla="*/ 413 w 768"/>
                <a:gd name="T7" fmla="*/ 95 h 95"/>
                <a:gd name="T8" fmla="*/ 751 w 768"/>
                <a:gd name="T9" fmla="*/ 95 h 95"/>
                <a:gd name="T10" fmla="*/ 768 w 768"/>
                <a:gd name="T11" fmla="*/ 0 h 95"/>
                <a:gd name="T12" fmla="*/ 16 w 768"/>
                <a:gd name="T13" fmla="*/ 0 h 95"/>
                <a:gd name="T14" fmla="*/ 0 w 768"/>
                <a:gd name="T15" fmla="*/ 95 h 95"/>
                <a:gd name="T16" fmla="*/ 332 w 768"/>
                <a:gd name="T17" fmla="*/ 95 h 95"/>
                <a:gd name="T18" fmla="*/ 334 w 768"/>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95">
                  <a:moveTo>
                    <a:pt x="334" y="83"/>
                  </a:moveTo>
                  <a:cubicBezTo>
                    <a:pt x="338" y="61"/>
                    <a:pt x="359" y="43"/>
                    <a:pt x="381" y="43"/>
                  </a:cubicBezTo>
                  <a:cubicBezTo>
                    <a:pt x="404" y="43"/>
                    <a:pt x="419" y="61"/>
                    <a:pt x="415" y="83"/>
                  </a:cubicBezTo>
                  <a:cubicBezTo>
                    <a:pt x="413" y="95"/>
                    <a:pt x="413" y="95"/>
                    <a:pt x="413" y="95"/>
                  </a:cubicBezTo>
                  <a:cubicBezTo>
                    <a:pt x="751" y="95"/>
                    <a:pt x="751" y="95"/>
                    <a:pt x="751" y="95"/>
                  </a:cubicBezTo>
                  <a:cubicBezTo>
                    <a:pt x="768" y="0"/>
                    <a:pt x="768" y="0"/>
                    <a:pt x="768" y="0"/>
                  </a:cubicBezTo>
                  <a:cubicBezTo>
                    <a:pt x="16" y="0"/>
                    <a:pt x="16" y="0"/>
                    <a:pt x="16" y="0"/>
                  </a:cubicBezTo>
                  <a:cubicBezTo>
                    <a:pt x="0" y="95"/>
                    <a:pt x="0" y="95"/>
                    <a:pt x="0" y="95"/>
                  </a:cubicBezTo>
                  <a:cubicBezTo>
                    <a:pt x="332" y="95"/>
                    <a:pt x="332" y="95"/>
                    <a:pt x="332" y="95"/>
                  </a:cubicBezTo>
                  <a:lnTo>
                    <a:pt x="334"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5">
              <a:extLst>
                <a:ext uri="{FF2B5EF4-FFF2-40B4-BE49-F238E27FC236}">
                  <a16:creationId xmlns:a16="http://schemas.microsoft.com/office/drawing/2014/main" id="{618A7309-E12C-414F-8A0C-CA0C14338D7B}"/>
                </a:ext>
              </a:extLst>
            </p:cNvPr>
            <p:cNvSpPr>
              <a:spLocks/>
            </p:cNvSpPr>
            <p:nvPr userDrawn="1"/>
          </p:nvSpPr>
          <p:spPr bwMode="auto">
            <a:xfrm>
              <a:off x="3376613" y="-130175"/>
              <a:ext cx="1849438" cy="1317625"/>
            </a:xfrm>
            <a:custGeom>
              <a:avLst/>
              <a:gdLst>
                <a:gd name="T0" fmla="*/ 521 w 859"/>
                <a:gd name="T1" fmla="*/ 0 h 613"/>
                <a:gd name="T2" fmla="*/ 485 w 859"/>
                <a:gd name="T3" fmla="*/ 206 h 613"/>
                <a:gd name="T4" fmla="*/ 429 w 859"/>
                <a:gd name="T5" fmla="*/ 525 h 613"/>
                <a:gd name="T6" fmla="*/ 381 w 859"/>
                <a:gd name="T7" fmla="*/ 566 h 613"/>
                <a:gd name="T8" fmla="*/ 348 w 859"/>
                <a:gd name="T9" fmla="*/ 525 h 613"/>
                <a:gd name="T10" fmla="*/ 440 w 859"/>
                <a:gd name="T11" fmla="*/ 0 h 613"/>
                <a:gd name="T12" fmla="*/ 108 w 859"/>
                <a:gd name="T13" fmla="*/ 0 h 613"/>
                <a:gd name="T14" fmla="*/ 0 w 859"/>
                <a:gd name="T15" fmla="*/ 613 h 613"/>
                <a:gd name="T16" fmla="*/ 751 w 859"/>
                <a:gd name="T17" fmla="*/ 613 h 613"/>
                <a:gd name="T18" fmla="*/ 823 w 859"/>
                <a:gd name="T19" fmla="*/ 206 h 613"/>
                <a:gd name="T20" fmla="*/ 859 w 859"/>
                <a:gd name="T21" fmla="*/ 0 h 613"/>
                <a:gd name="T22" fmla="*/ 521 w 859"/>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9" h="613">
                  <a:moveTo>
                    <a:pt x="521" y="0"/>
                  </a:moveTo>
                  <a:cubicBezTo>
                    <a:pt x="485" y="206"/>
                    <a:pt x="485" y="206"/>
                    <a:pt x="485" y="206"/>
                  </a:cubicBezTo>
                  <a:cubicBezTo>
                    <a:pt x="429" y="525"/>
                    <a:pt x="429" y="525"/>
                    <a:pt x="429" y="525"/>
                  </a:cubicBezTo>
                  <a:cubicBezTo>
                    <a:pt x="425" y="547"/>
                    <a:pt x="403" y="566"/>
                    <a:pt x="381" y="566"/>
                  </a:cubicBezTo>
                  <a:cubicBezTo>
                    <a:pt x="359" y="566"/>
                    <a:pt x="344" y="547"/>
                    <a:pt x="348" y="525"/>
                  </a:cubicBezTo>
                  <a:cubicBezTo>
                    <a:pt x="440" y="0"/>
                    <a:pt x="440" y="0"/>
                    <a:pt x="440" y="0"/>
                  </a:cubicBezTo>
                  <a:cubicBezTo>
                    <a:pt x="108" y="0"/>
                    <a:pt x="108" y="0"/>
                    <a:pt x="108" y="0"/>
                  </a:cubicBezTo>
                  <a:cubicBezTo>
                    <a:pt x="0" y="613"/>
                    <a:pt x="0" y="613"/>
                    <a:pt x="0" y="613"/>
                  </a:cubicBezTo>
                  <a:cubicBezTo>
                    <a:pt x="751" y="613"/>
                    <a:pt x="751" y="613"/>
                    <a:pt x="751" y="613"/>
                  </a:cubicBezTo>
                  <a:cubicBezTo>
                    <a:pt x="823" y="206"/>
                    <a:pt x="823" y="206"/>
                    <a:pt x="823" y="206"/>
                  </a:cubicBezTo>
                  <a:cubicBezTo>
                    <a:pt x="859" y="0"/>
                    <a:pt x="859" y="0"/>
                    <a:pt x="859" y="0"/>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6">
              <a:extLst>
                <a:ext uri="{FF2B5EF4-FFF2-40B4-BE49-F238E27FC236}">
                  <a16:creationId xmlns:a16="http://schemas.microsoft.com/office/drawing/2014/main" id="{36ADBACD-45E6-40FF-B1A0-6ABB45A32AA8}"/>
                </a:ext>
              </a:extLst>
            </p:cNvPr>
            <p:cNvSpPr>
              <a:spLocks/>
            </p:cNvSpPr>
            <p:nvPr userDrawn="1"/>
          </p:nvSpPr>
          <p:spPr bwMode="auto">
            <a:xfrm>
              <a:off x="3352801" y="1254125"/>
              <a:ext cx="1630363" cy="298450"/>
            </a:xfrm>
            <a:custGeom>
              <a:avLst/>
              <a:gdLst>
                <a:gd name="T0" fmla="*/ 853 w 1027"/>
                <a:gd name="T1" fmla="*/ 188 h 188"/>
                <a:gd name="T2" fmla="*/ 1019 w 1027"/>
                <a:gd name="T3" fmla="*/ 46 h 188"/>
                <a:gd name="T4" fmla="*/ 1027 w 1027"/>
                <a:gd name="T5" fmla="*/ 0 h 188"/>
                <a:gd name="T6" fmla="*/ 9 w 1027"/>
                <a:gd name="T7" fmla="*/ 0 h 188"/>
                <a:gd name="T8" fmla="*/ 0 w 1027"/>
                <a:gd name="T9" fmla="*/ 46 h 188"/>
                <a:gd name="T10" fmla="*/ 117 w 1027"/>
                <a:gd name="T11" fmla="*/ 188 h 188"/>
                <a:gd name="T12" fmla="*/ 853 w 102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027" h="188">
                  <a:moveTo>
                    <a:pt x="853" y="188"/>
                  </a:moveTo>
                  <a:lnTo>
                    <a:pt x="1019" y="46"/>
                  </a:lnTo>
                  <a:lnTo>
                    <a:pt x="1027" y="0"/>
                  </a:lnTo>
                  <a:lnTo>
                    <a:pt x="9" y="0"/>
                  </a:lnTo>
                  <a:lnTo>
                    <a:pt x="0" y="46"/>
                  </a:lnTo>
                  <a:lnTo>
                    <a:pt x="117" y="188"/>
                  </a:lnTo>
                  <a:lnTo>
                    <a:pt x="853"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7">
              <a:extLst>
                <a:ext uri="{FF2B5EF4-FFF2-40B4-BE49-F238E27FC236}">
                  <a16:creationId xmlns:a16="http://schemas.microsoft.com/office/drawing/2014/main" id="{3FA612F8-FE9E-4FBA-AFC1-B58FFA72B911}"/>
                </a:ext>
              </a:extLst>
            </p:cNvPr>
            <p:cNvSpPr>
              <a:spLocks/>
            </p:cNvSpPr>
            <p:nvPr userDrawn="1"/>
          </p:nvSpPr>
          <p:spPr bwMode="auto">
            <a:xfrm>
              <a:off x="8493126" y="-769937"/>
              <a:ext cx="1627188" cy="303213"/>
            </a:xfrm>
            <a:custGeom>
              <a:avLst/>
              <a:gdLst>
                <a:gd name="T0" fmla="*/ 1017 w 1025"/>
                <a:gd name="T1" fmla="*/ 191 h 191"/>
                <a:gd name="T2" fmla="*/ 1025 w 1025"/>
                <a:gd name="T3" fmla="*/ 138 h 191"/>
                <a:gd name="T4" fmla="*/ 908 w 1025"/>
                <a:gd name="T5" fmla="*/ 0 h 191"/>
                <a:gd name="T6" fmla="*/ 34 w 1025"/>
                <a:gd name="T7" fmla="*/ 0 h 191"/>
                <a:gd name="T8" fmla="*/ 0 w 1025"/>
                <a:gd name="T9" fmla="*/ 191 h 191"/>
                <a:gd name="T10" fmla="*/ 1017 w 1025"/>
                <a:gd name="T11" fmla="*/ 191 h 191"/>
              </a:gdLst>
              <a:ahLst/>
              <a:cxnLst>
                <a:cxn ang="0">
                  <a:pos x="T0" y="T1"/>
                </a:cxn>
                <a:cxn ang="0">
                  <a:pos x="T2" y="T3"/>
                </a:cxn>
                <a:cxn ang="0">
                  <a:pos x="T4" y="T5"/>
                </a:cxn>
                <a:cxn ang="0">
                  <a:pos x="T6" y="T7"/>
                </a:cxn>
                <a:cxn ang="0">
                  <a:pos x="T8" y="T9"/>
                </a:cxn>
                <a:cxn ang="0">
                  <a:pos x="T10" y="T11"/>
                </a:cxn>
              </a:cxnLst>
              <a:rect l="0" t="0" r="r" b="b"/>
              <a:pathLst>
                <a:path w="1025" h="191">
                  <a:moveTo>
                    <a:pt x="1017" y="191"/>
                  </a:moveTo>
                  <a:lnTo>
                    <a:pt x="1025" y="138"/>
                  </a:lnTo>
                  <a:lnTo>
                    <a:pt x="908" y="0"/>
                  </a:lnTo>
                  <a:lnTo>
                    <a:pt x="34" y="0"/>
                  </a:lnTo>
                  <a:lnTo>
                    <a:pt x="0" y="191"/>
                  </a:lnTo>
                  <a:lnTo>
                    <a:pt x="10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8">
              <a:extLst>
                <a:ext uri="{FF2B5EF4-FFF2-40B4-BE49-F238E27FC236}">
                  <a16:creationId xmlns:a16="http://schemas.microsoft.com/office/drawing/2014/main" id="{066CA61D-5695-4549-BBEE-8E07576F52D3}"/>
                </a:ext>
              </a:extLst>
            </p:cNvPr>
            <p:cNvSpPr>
              <a:spLocks/>
            </p:cNvSpPr>
            <p:nvPr userDrawn="1"/>
          </p:nvSpPr>
          <p:spPr bwMode="auto">
            <a:xfrm>
              <a:off x="8445501" y="-400050"/>
              <a:ext cx="1649413" cy="203200"/>
            </a:xfrm>
            <a:custGeom>
              <a:avLst/>
              <a:gdLst>
                <a:gd name="T0" fmla="*/ 0 w 766"/>
                <a:gd name="T1" fmla="*/ 95 h 95"/>
                <a:gd name="T2" fmla="*/ 331 w 766"/>
                <a:gd name="T3" fmla="*/ 95 h 95"/>
                <a:gd name="T4" fmla="*/ 338 w 766"/>
                <a:gd name="T5" fmla="*/ 51 h 95"/>
                <a:gd name="T6" fmla="*/ 379 w 766"/>
                <a:gd name="T7" fmla="*/ 51 h 95"/>
                <a:gd name="T8" fmla="*/ 412 w 766"/>
                <a:gd name="T9" fmla="*/ 91 h 95"/>
                <a:gd name="T10" fmla="*/ 411 w 766"/>
                <a:gd name="T11" fmla="*/ 95 h 95"/>
                <a:gd name="T12" fmla="*/ 749 w 766"/>
                <a:gd name="T13" fmla="*/ 95 h 95"/>
                <a:gd name="T14" fmla="*/ 766 w 766"/>
                <a:gd name="T15" fmla="*/ 0 h 95"/>
                <a:gd name="T16" fmla="*/ 17 w 766"/>
                <a:gd name="T17" fmla="*/ 0 h 95"/>
                <a:gd name="T18" fmla="*/ 0 w 766"/>
                <a:gd name="T1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6" h="95">
                  <a:moveTo>
                    <a:pt x="0" y="95"/>
                  </a:moveTo>
                  <a:cubicBezTo>
                    <a:pt x="331" y="95"/>
                    <a:pt x="331" y="95"/>
                    <a:pt x="331" y="95"/>
                  </a:cubicBezTo>
                  <a:cubicBezTo>
                    <a:pt x="338" y="51"/>
                    <a:pt x="338" y="51"/>
                    <a:pt x="338" y="51"/>
                  </a:cubicBezTo>
                  <a:cubicBezTo>
                    <a:pt x="379" y="51"/>
                    <a:pt x="379" y="51"/>
                    <a:pt x="379" y="51"/>
                  </a:cubicBezTo>
                  <a:cubicBezTo>
                    <a:pt x="401" y="51"/>
                    <a:pt x="416" y="69"/>
                    <a:pt x="412" y="91"/>
                  </a:cubicBezTo>
                  <a:cubicBezTo>
                    <a:pt x="411" y="95"/>
                    <a:pt x="411" y="95"/>
                    <a:pt x="411" y="95"/>
                  </a:cubicBezTo>
                  <a:cubicBezTo>
                    <a:pt x="749" y="95"/>
                    <a:pt x="749" y="95"/>
                    <a:pt x="749" y="95"/>
                  </a:cubicBezTo>
                  <a:cubicBezTo>
                    <a:pt x="766" y="0"/>
                    <a:pt x="766" y="0"/>
                    <a:pt x="766" y="0"/>
                  </a:cubicBezTo>
                  <a:cubicBezTo>
                    <a:pt x="17" y="0"/>
                    <a:pt x="17" y="0"/>
                    <a:pt x="17"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9">
              <a:extLst>
                <a:ext uri="{FF2B5EF4-FFF2-40B4-BE49-F238E27FC236}">
                  <a16:creationId xmlns:a16="http://schemas.microsoft.com/office/drawing/2014/main" id="{073279D0-BFE3-4C7C-9260-70EB9569951F}"/>
                </a:ext>
              </a:extLst>
            </p:cNvPr>
            <p:cNvSpPr>
              <a:spLocks/>
            </p:cNvSpPr>
            <p:nvPr userDrawn="1"/>
          </p:nvSpPr>
          <p:spPr bwMode="auto">
            <a:xfrm>
              <a:off x="8202613" y="-130175"/>
              <a:ext cx="1844675" cy="1317625"/>
            </a:xfrm>
            <a:custGeom>
              <a:avLst/>
              <a:gdLst>
                <a:gd name="T0" fmla="*/ 519 w 857"/>
                <a:gd name="T1" fmla="*/ 0 h 613"/>
                <a:gd name="T2" fmla="*/ 482 w 857"/>
                <a:gd name="T3" fmla="*/ 206 h 613"/>
                <a:gd name="T4" fmla="*/ 427 w 857"/>
                <a:gd name="T5" fmla="*/ 521 h 613"/>
                <a:gd name="T6" fmla="*/ 380 w 857"/>
                <a:gd name="T7" fmla="*/ 561 h 613"/>
                <a:gd name="T8" fmla="*/ 339 w 857"/>
                <a:gd name="T9" fmla="*/ 560 h 613"/>
                <a:gd name="T10" fmla="*/ 438 w 857"/>
                <a:gd name="T11" fmla="*/ 0 h 613"/>
                <a:gd name="T12" fmla="*/ 108 w 857"/>
                <a:gd name="T13" fmla="*/ 0 h 613"/>
                <a:gd name="T14" fmla="*/ 0 w 857"/>
                <a:gd name="T15" fmla="*/ 613 h 613"/>
                <a:gd name="T16" fmla="*/ 749 w 857"/>
                <a:gd name="T17" fmla="*/ 613 h 613"/>
                <a:gd name="T18" fmla="*/ 820 w 857"/>
                <a:gd name="T19" fmla="*/ 206 h 613"/>
                <a:gd name="T20" fmla="*/ 857 w 857"/>
                <a:gd name="T21" fmla="*/ 0 h 613"/>
                <a:gd name="T22" fmla="*/ 519 w 857"/>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613">
                  <a:moveTo>
                    <a:pt x="519" y="0"/>
                  </a:moveTo>
                  <a:cubicBezTo>
                    <a:pt x="482" y="206"/>
                    <a:pt x="482" y="206"/>
                    <a:pt x="482" y="206"/>
                  </a:cubicBezTo>
                  <a:cubicBezTo>
                    <a:pt x="427" y="521"/>
                    <a:pt x="427" y="521"/>
                    <a:pt x="427" y="521"/>
                  </a:cubicBezTo>
                  <a:cubicBezTo>
                    <a:pt x="423" y="543"/>
                    <a:pt x="402" y="561"/>
                    <a:pt x="380" y="561"/>
                  </a:cubicBezTo>
                  <a:cubicBezTo>
                    <a:pt x="339" y="560"/>
                    <a:pt x="339" y="560"/>
                    <a:pt x="339" y="560"/>
                  </a:cubicBezTo>
                  <a:cubicBezTo>
                    <a:pt x="438" y="0"/>
                    <a:pt x="438" y="0"/>
                    <a:pt x="438" y="0"/>
                  </a:cubicBezTo>
                  <a:cubicBezTo>
                    <a:pt x="108" y="0"/>
                    <a:pt x="108" y="0"/>
                    <a:pt x="108" y="0"/>
                  </a:cubicBezTo>
                  <a:cubicBezTo>
                    <a:pt x="0" y="613"/>
                    <a:pt x="0" y="613"/>
                    <a:pt x="0" y="613"/>
                  </a:cubicBezTo>
                  <a:cubicBezTo>
                    <a:pt x="749" y="613"/>
                    <a:pt x="749" y="613"/>
                    <a:pt x="749" y="613"/>
                  </a:cubicBezTo>
                  <a:cubicBezTo>
                    <a:pt x="820" y="206"/>
                    <a:pt x="820" y="206"/>
                    <a:pt x="820" y="206"/>
                  </a:cubicBezTo>
                  <a:cubicBezTo>
                    <a:pt x="857" y="0"/>
                    <a:pt x="857" y="0"/>
                    <a:pt x="857" y="0"/>
                  </a:cubicBezTo>
                  <a:lnTo>
                    <a:pt x="5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0">
              <a:extLst>
                <a:ext uri="{FF2B5EF4-FFF2-40B4-BE49-F238E27FC236}">
                  <a16:creationId xmlns:a16="http://schemas.microsoft.com/office/drawing/2014/main" id="{77D37645-DB2B-4436-921A-77115C352C8D}"/>
                </a:ext>
              </a:extLst>
            </p:cNvPr>
            <p:cNvSpPr>
              <a:spLocks/>
            </p:cNvSpPr>
            <p:nvPr userDrawn="1"/>
          </p:nvSpPr>
          <p:spPr bwMode="auto">
            <a:xfrm>
              <a:off x="8137526" y="1254125"/>
              <a:ext cx="1663700" cy="298450"/>
            </a:xfrm>
            <a:custGeom>
              <a:avLst/>
              <a:gdLst>
                <a:gd name="T0" fmla="*/ 0 w 1048"/>
                <a:gd name="T1" fmla="*/ 188 h 188"/>
                <a:gd name="T2" fmla="*/ 875 w 1048"/>
                <a:gd name="T3" fmla="*/ 188 h 188"/>
                <a:gd name="T4" fmla="*/ 1040 w 1048"/>
                <a:gd name="T5" fmla="*/ 50 h 188"/>
                <a:gd name="T6" fmla="*/ 1048 w 1048"/>
                <a:gd name="T7" fmla="*/ 0 h 188"/>
                <a:gd name="T8" fmla="*/ 34 w 1048"/>
                <a:gd name="T9" fmla="*/ 0 h 188"/>
                <a:gd name="T10" fmla="*/ 0 w 1048"/>
                <a:gd name="T11" fmla="*/ 188 h 188"/>
              </a:gdLst>
              <a:ahLst/>
              <a:cxnLst>
                <a:cxn ang="0">
                  <a:pos x="T0" y="T1"/>
                </a:cxn>
                <a:cxn ang="0">
                  <a:pos x="T2" y="T3"/>
                </a:cxn>
                <a:cxn ang="0">
                  <a:pos x="T4" y="T5"/>
                </a:cxn>
                <a:cxn ang="0">
                  <a:pos x="T6" y="T7"/>
                </a:cxn>
                <a:cxn ang="0">
                  <a:pos x="T8" y="T9"/>
                </a:cxn>
                <a:cxn ang="0">
                  <a:pos x="T10" y="T11"/>
                </a:cxn>
              </a:cxnLst>
              <a:rect l="0" t="0" r="r" b="b"/>
              <a:pathLst>
                <a:path w="1048" h="188">
                  <a:moveTo>
                    <a:pt x="0" y="188"/>
                  </a:moveTo>
                  <a:lnTo>
                    <a:pt x="875" y="188"/>
                  </a:lnTo>
                  <a:lnTo>
                    <a:pt x="1040" y="50"/>
                  </a:lnTo>
                  <a:lnTo>
                    <a:pt x="1048" y="0"/>
                  </a:lnTo>
                  <a:lnTo>
                    <a:pt x="34"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1">
              <a:extLst>
                <a:ext uri="{FF2B5EF4-FFF2-40B4-BE49-F238E27FC236}">
                  <a16:creationId xmlns:a16="http://schemas.microsoft.com/office/drawing/2014/main" id="{40FAF2EA-9665-4455-8B51-43B6AA0B583C}"/>
                </a:ext>
              </a:extLst>
            </p:cNvPr>
            <p:cNvSpPr>
              <a:spLocks noEditPoints="1"/>
            </p:cNvSpPr>
            <p:nvPr userDrawn="1"/>
          </p:nvSpPr>
          <p:spPr bwMode="auto">
            <a:xfrm>
              <a:off x="3205163" y="1760538"/>
              <a:ext cx="347663" cy="469900"/>
            </a:xfrm>
            <a:custGeom>
              <a:avLst/>
              <a:gdLst>
                <a:gd name="T0" fmla="*/ 101 w 162"/>
                <a:gd name="T1" fmla="*/ 0 h 219"/>
                <a:gd name="T2" fmla="*/ 151 w 162"/>
                <a:gd name="T3" fmla="*/ 105 h 219"/>
                <a:gd name="T4" fmla="*/ 61 w 162"/>
                <a:gd name="T5" fmla="*/ 219 h 219"/>
                <a:gd name="T6" fmla="*/ 12 w 162"/>
                <a:gd name="T7" fmla="*/ 105 h 219"/>
                <a:gd name="T8" fmla="*/ 101 w 162"/>
                <a:gd name="T9" fmla="*/ 0 h 219"/>
                <a:gd name="T10" fmla="*/ 96 w 162"/>
                <a:gd name="T11" fmla="*/ 21 h 219"/>
                <a:gd name="T12" fmla="*/ 37 w 162"/>
                <a:gd name="T13" fmla="*/ 105 h 219"/>
                <a:gd name="T14" fmla="*/ 65 w 162"/>
                <a:gd name="T15" fmla="*/ 198 h 219"/>
                <a:gd name="T16" fmla="*/ 127 w 162"/>
                <a:gd name="T17" fmla="*/ 105 h 219"/>
                <a:gd name="T18" fmla="*/ 96 w 162"/>
                <a:gd name="T19"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219">
                  <a:moveTo>
                    <a:pt x="101" y="0"/>
                  </a:moveTo>
                  <a:cubicBezTo>
                    <a:pt x="162" y="0"/>
                    <a:pt x="159" y="56"/>
                    <a:pt x="151" y="105"/>
                  </a:cubicBezTo>
                  <a:cubicBezTo>
                    <a:pt x="140" y="163"/>
                    <a:pt x="123" y="219"/>
                    <a:pt x="61" y="219"/>
                  </a:cubicBezTo>
                  <a:cubicBezTo>
                    <a:pt x="0" y="219"/>
                    <a:pt x="3" y="163"/>
                    <a:pt x="12" y="105"/>
                  </a:cubicBezTo>
                  <a:cubicBezTo>
                    <a:pt x="21" y="56"/>
                    <a:pt x="38" y="0"/>
                    <a:pt x="101" y="0"/>
                  </a:cubicBezTo>
                  <a:close/>
                  <a:moveTo>
                    <a:pt x="96" y="21"/>
                  </a:moveTo>
                  <a:cubicBezTo>
                    <a:pt x="60" y="21"/>
                    <a:pt x="44" y="58"/>
                    <a:pt x="37" y="105"/>
                  </a:cubicBezTo>
                  <a:cubicBezTo>
                    <a:pt x="26" y="166"/>
                    <a:pt x="27" y="198"/>
                    <a:pt x="65" y="198"/>
                  </a:cubicBezTo>
                  <a:cubicBezTo>
                    <a:pt x="104" y="198"/>
                    <a:pt x="116" y="166"/>
                    <a:pt x="127" y="105"/>
                  </a:cubicBezTo>
                  <a:cubicBezTo>
                    <a:pt x="135" y="58"/>
                    <a:pt x="133" y="21"/>
                    <a:pt x="9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2">
              <a:extLst>
                <a:ext uri="{FF2B5EF4-FFF2-40B4-BE49-F238E27FC236}">
                  <a16:creationId xmlns:a16="http://schemas.microsoft.com/office/drawing/2014/main" id="{D2E676AF-5EC2-47D2-970D-D8061F8E242E}"/>
                </a:ext>
              </a:extLst>
            </p:cNvPr>
            <p:cNvSpPr>
              <a:spLocks/>
            </p:cNvSpPr>
            <p:nvPr userDrawn="1"/>
          </p:nvSpPr>
          <p:spPr bwMode="auto">
            <a:xfrm>
              <a:off x="3556001" y="1876425"/>
              <a:ext cx="431800" cy="342900"/>
            </a:xfrm>
            <a:custGeom>
              <a:avLst/>
              <a:gdLst>
                <a:gd name="T0" fmla="*/ 22 w 201"/>
                <a:gd name="T1" fmla="*/ 160 h 160"/>
                <a:gd name="T2" fmla="*/ 0 w 201"/>
                <a:gd name="T3" fmla="*/ 160 h 160"/>
                <a:gd name="T4" fmla="*/ 28 w 201"/>
                <a:gd name="T5" fmla="*/ 4 h 160"/>
                <a:gd name="T6" fmla="*/ 49 w 201"/>
                <a:gd name="T7" fmla="*/ 4 h 160"/>
                <a:gd name="T8" fmla="*/ 46 w 201"/>
                <a:gd name="T9" fmla="*/ 24 h 160"/>
                <a:gd name="T10" fmla="*/ 87 w 201"/>
                <a:gd name="T11" fmla="*/ 0 h 160"/>
                <a:gd name="T12" fmla="*/ 120 w 201"/>
                <a:gd name="T13" fmla="*/ 25 h 160"/>
                <a:gd name="T14" fmla="*/ 166 w 201"/>
                <a:gd name="T15" fmla="*/ 0 h 160"/>
                <a:gd name="T16" fmla="*/ 192 w 201"/>
                <a:gd name="T17" fmla="*/ 11 h 160"/>
                <a:gd name="T18" fmla="*/ 196 w 201"/>
                <a:gd name="T19" fmla="*/ 48 h 160"/>
                <a:gd name="T20" fmla="*/ 176 w 201"/>
                <a:gd name="T21" fmla="*/ 160 h 160"/>
                <a:gd name="T22" fmla="*/ 153 w 201"/>
                <a:gd name="T23" fmla="*/ 160 h 160"/>
                <a:gd name="T24" fmla="*/ 174 w 201"/>
                <a:gd name="T25" fmla="*/ 46 h 160"/>
                <a:gd name="T26" fmla="*/ 155 w 201"/>
                <a:gd name="T27" fmla="*/ 19 h 160"/>
                <a:gd name="T28" fmla="*/ 132 w 201"/>
                <a:gd name="T29" fmla="*/ 28 h 160"/>
                <a:gd name="T30" fmla="*/ 117 w 201"/>
                <a:gd name="T31" fmla="*/ 56 h 160"/>
                <a:gd name="T32" fmla="*/ 99 w 201"/>
                <a:gd name="T33" fmla="*/ 160 h 160"/>
                <a:gd name="T34" fmla="*/ 77 w 201"/>
                <a:gd name="T35" fmla="*/ 160 h 160"/>
                <a:gd name="T36" fmla="*/ 97 w 201"/>
                <a:gd name="T37" fmla="*/ 46 h 160"/>
                <a:gd name="T38" fmla="*/ 79 w 201"/>
                <a:gd name="T39" fmla="*/ 19 h 160"/>
                <a:gd name="T40" fmla="*/ 55 w 201"/>
                <a:gd name="T41" fmla="*/ 28 h 160"/>
                <a:gd name="T42" fmla="*/ 41 w 201"/>
                <a:gd name="T43" fmla="*/ 56 h 160"/>
                <a:gd name="T44" fmla="*/ 22 w 201"/>
                <a:gd name="T4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160">
                  <a:moveTo>
                    <a:pt x="22" y="160"/>
                  </a:moveTo>
                  <a:cubicBezTo>
                    <a:pt x="0" y="160"/>
                    <a:pt x="0" y="160"/>
                    <a:pt x="0" y="160"/>
                  </a:cubicBezTo>
                  <a:cubicBezTo>
                    <a:pt x="28" y="4"/>
                    <a:pt x="28" y="4"/>
                    <a:pt x="28" y="4"/>
                  </a:cubicBezTo>
                  <a:cubicBezTo>
                    <a:pt x="49" y="4"/>
                    <a:pt x="49" y="4"/>
                    <a:pt x="49" y="4"/>
                  </a:cubicBezTo>
                  <a:cubicBezTo>
                    <a:pt x="46" y="24"/>
                    <a:pt x="46" y="24"/>
                    <a:pt x="46" y="24"/>
                  </a:cubicBezTo>
                  <a:cubicBezTo>
                    <a:pt x="56" y="11"/>
                    <a:pt x="71" y="0"/>
                    <a:pt x="87" y="0"/>
                  </a:cubicBezTo>
                  <a:cubicBezTo>
                    <a:pt x="104" y="0"/>
                    <a:pt x="115" y="10"/>
                    <a:pt x="120" y="25"/>
                  </a:cubicBezTo>
                  <a:cubicBezTo>
                    <a:pt x="133" y="9"/>
                    <a:pt x="146" y="0"/>
                    <a:pt x="166" y="0"/>
                  </a:cubicBezTo>
                  <a:cubicBezTo>
                    <a:pt x="176" y="0"/>
                    <a:pt x="185" y="4"/>
                    <a:pt x="192" y="11"/>
                  </a:cubicBezTo>
                  <a:cubicBezTo>
                    <a:pt x="201" y="20"/>
                    <a:pt x="197" y="38"/>
                    <a:pt x="196" y="48"/>
                  </a:cubicBezTo>
                  <a:cubicBezTo>
                    <a:pt x="176" y="160"/>
                    <a:pt x="176" y="160"/>
                    <a:pt x="176" y="160"/>
                  </a:cubicBezTo>
                  <a:cubicBezTo>
                    <a:pt x="153" y="160"/>
                    <a:pt x="153" y="160"/>
                    <a:pt x="153" y="160"/>
                  </a:cubicBezTo>
                  <a:cubicBezTo>
                    <a:pt x="174" y="46"/>
                    <a:pt x="174" y="46"/>
                    <a:pt x="174" y="46"/>
                  </a:cubicBezTo>
                  <a:cubicBezTo>
                    <a:pt x="177" y="29"/>
                    <a:pt x="174" y="19"/>
                    <a:pt x="155" y="19"/>
                  </a:cubicBezTo>
                  <a:cubicBezTo>
                    <a:pt x="147" y="19"/>
                    <a:pt x="139" y="23"/>
                    <a:pt x="132" y="28"/>
                  </a:cubicBezTo>
                  <a:cubicBezTo>
                    <a:pt x="122" y="36"/>
                    <a:pt x="119" y="45"/>
                    <a:pt x="117" y="56"/>
                  </a:cubicBezTo>
                  <a:cubicBezTo>
                    <a:pt x="99" y="160"/>
                    <a:pt x="99" y="160"/>
                    <a:pt x="99" y="160"/>
                  </a:cubicBezTo>
                  <a:cubicBezTo>
                    <a:pt x="77" y="160"/>
                    <a:pt x="77" y="160"/>
                    <a:pt x="77" y="160"/>
                  </a:cubicBezTo>
                  <a:cubicBezTo>
                    <a:pt x="97" y="46"/>
                    <a:pt x="97" y="46"/>
                    <a:pt x="97" y="46"/>
                  </a:cubicBezTo>
                  <a:cubicBezTo>
                    <a:pt x="100" y="30"/>
                    <a:pt x="97" y="19"/>
                    <a:pt x="79" y="19"/>
                  </a:cubicBezTo>
                  <a:cubicBezTo>
                    <a:pt x="70" y="19"/>
                    <a:pt x="62" y="22"/>
                    <a:pt x="55" y="28"/>
                  </a:cubicBezTo>
                  <a:cubicBezTo>
                    <a:pt x="45" y="36"/>
                    <a:pt x="43" y="45"/>
                    <a:pt x="41" y="56"/>
                  </a:cubicBezTo>
                  <a:lnTo>
                    <a:pt x="22"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3">
              <a:extLst>
                <a:ext uri="{FF2B5EF4-FFF2-40B4-BE49-F238E27FC236}">
                  <a16:creationId xmlns:a16="http://schemas.microsoft.com/office/drawing/2014/main" id="{793C36F1-6228-4398-8301-E6B263164010}"/>
                </a:ext>
              </a:extLst>
            </p:cNvPr>
            <p:cNvSpPr>
              <a:spLocks noEditPoints="1"/>
            </p:cNvSpPr>
            <p:nvPr userDrawn="1"/>
          </p:nvSpPr>
          <p:spPr bwMode="auto">
            <a:xfrm>
              <a:off x="3990976" y="1876425"/>
              <a:ext cx="266700" cy="352425"/>
            </a:xfrm>
            <a:custGeom>
              <a:avLst/>
              <a:gdLst>
                <a:gd name="T0" fmla="*/ 106 w 124"/>
                <a:gd name="T1" fmla="*/ 160 h 164"/>
                <a:gd name="T2" fmla="*/ 100 w 124"/>
                <a:gd name="T3" fmla="*/ 161 h 164"/>
                <a:gd name="T4" fmla="*/ 76 w 124"/>
                <a:gd name="T5" fmla="*/ 139 h 164"/>
                <a:gd name="T6" fmla="*/ 76 w 124"/>
                <a:gd name="T7" fmla="*/ 139 h 164"/>
                <a:gd name="T8" fmla="*/ 37 w 124"/>
                <a:gd name="T9" fmla="*/ 164 h 164"/>
                <a:gd name="T10" fmla="*/ 5 w 124"/>
                <a:gd name="T11" fmla="*/ 119 h 164"/>
                <a:gd name="T12" fmla="*/ 34 w 124"/>
                <a:gd name="T13" fmla="*/ 81 h 164"/>
                <a:gd name="T14" fmla="*/ 84 w 124"/>
                <a:gd name="T15" fmla="*/ 61 h 164"/>
                <a:gd name="T16" fmla="*/ 92 w 124"/>
                <a:gd name="T17" fmla="*/ 43 h 164"/>
                <a:gd name="T18" fmla="*/ 71 w 124"/>
                <a:gd name="T19" fmla="*/ 19 h 164"/>
                <a:gd name="T20" fmla="*/ 44 w 124"/>
                <a:gd name="T21" fmla="*/ 46 h 164"/>
                <a:gd name="T22" fmla="*/ 24 w 124"/>
                <a:gd name="T23" fmla="*/ 46 h 164"/>
                <a:gd name="T24" fmla="*/ 78 w 124"/>
                <a:gd name="T25" fmla="*/ 0 h 164"/>
                <a:gd name="T26" fmla="*/ 113 w 124"/>
                <a:gd name="T27" fmla="*/ 43 h 164"/>
                <a:gd name="T28" fmla="*/ 97 w 124"/>
                <a:gd name="T29" fmla="*/ 132 h 164"/>
                <a:gd name="T30" fmla="*/ 99 w 124"/>
                <a:gd name="T31" fmla="*/ 143 h 164"/>
                <a:gd name="T32" fmla="*/ 108 w 124"/>
                <a:gd name="T33" fmla="*/ 144 h 164"/>
                <a:gd name="T34" fmla="*/ 106 w 124"/>
                <a:gd name="T35" fmla="*/ 160 h 164"/>
                <a:gd name="T36" fmla="*/ 84 w 124"/>
                <a:gd name="T37" fmla="*/ 76 h 164"/>
                <a:gd name="T38" fmla="*/ 46 w 124"/>
                <a:gd name="T39" fmla="*/ 93 h 164"/>
                <a:gd name="T40" fmla="*/ 28 w 124"/>
                <a:gd name="T41" fmla="*/ 120 h 164"/>
                <a:gd name="T42" fmla="*/ 45 w 124"/>
                <a:gd name="T43" fmla="*/ 146 h 164"/>
                <a:gd name="T44" fmla="*/ 77 w 124"/>
                <a:gd name="T45" fmla="*/ 114 h 164"/>
                <a:gd name="T46" fmla="*/ 84 w 124"/>
                <a:gd name="T47" fmla="*/ 7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64">
                  <a:moveTo>
                    <a:pt x="106" y="160"/>
                  </a:moveTo>
                  <a:cubicBezTo>
                    <a:pt x="104" y="160"/>
                    <a:pt x="102" y="161"/>
                    <a:pt x="100" y="161"/>
                  </a:cubicBezTo>
                  <a:cubicBezTo>
                    <a:pt x="81" y="162"/>
                    <a:pt x="75" y="160"/>
                    <a:pt x="76" y="139"/>
                  </a:cubicBezTo>
                  <a:cubicBezTo>
                    <a:pt x="76" y="139"/>
                    <a:pt x="76" y="139"/>
                    <a:pt x="76" y="139"/>
                  </a:cubicBezTo>
                  <a:cubicBezTo>
                    <a:pt x="68" y="153"/>
                    <a:pt x="52" y="164"/>
                    <a:pt x="37" y="164"/>
                  </a:cubicBezTo>
                  <a:cubicBezTo>
                    <a:pt x="6" y="164"/>
                    <a:pt x="0" y="147"/>
                    <a:pt x="5" y="119"/>
                  </a:cubicBezTo>
                  <a:cubicBezTo>
                    <a:pt x="6" y="113"/>
                    <a:pt x="11" y="90"/>
                    <a:pt x="34" y="81"/>
                  </a:cubicBezTo>
                  <a:cubicBezTo>
                    <a:pt x="48" y="75"/>
                    <a:pt x="81" y="64"/>
                    <a:pt x="84" y="61"/>
                  </a:cubicBezTo>
                  <a:cubicBezTo>
                    <a:pt x="89" y="58"/>
                    <a:pt x="90" y="51"/>
                    <a:pt x="92" y="43"/>
                  </a:cubicBezTo>
                  <a:cubicBezTo>
                    <a:pt x="95" y="26"/>
                    <a:pt x="89" y="19"/>
                    <a:pt x="71" y="19"/>
                  </a:cubicBezTo>
                  <a:cubicBezTo>
                    <a:pt x="51" y="19"/>
                    <a:pt x="47" y="28"/>
                    <a:pt x="44" y="46"/>
                  </a:cubicBezTo>
                  <a:cubicBezTo>
                    <a:pt x="24" y="46"/>
                    <a:pt x="24" y="46"/>
                    <a:pt x="24" y="46"/>
                  </a:cubicBezTo>
                  <a:cubicBezTo>
                    <a:pt x="28" y="14"/>
                    <a:pt x="47" y="0"/>
                    <a:pt x="78" y="0"/>
                  </a:cubicBezTo>
                  <a:cubicBezTo>
                    <a:pt x="124" y="0"/>
                    <a:pt x="114" y="39"/>
                    <a:pt x="113" y="43"/>
                  </a:cubicBezTo>
                  <a:cubicBezTo>
                    <a:pt x="97" y="132"/>
                    <a:pt x="97" y="132"/>
                    <a:pt x="97" y="132"/>
                  </a:cubicBezTo>
                  <a:cubicBezTo>
                    <a:pt x="97" y="136"/>
                    <a:pt x="95" y="141"/>
                    <a:pt x="99" y="143"/>
                  </a:cubicBezTo>
                  <a:cubicBezTo>
                    <a:pt x="102" y="144"/>
                    <a:pt x="105" y="144"/>
                    <a:pt x="108" y="144"/>
                  </a:cubicBezTo>
                  <a:lnTo>
                    <a:pt x="106" y="160"/>
                  </a:lnTo>
                  <a:close/>
                  <a:moveTo>
                    <a:pt x="84" y="76"/>
                  </a:moveTo>
                  <a:cubicBezTo>
                    <a:pt x="72" y="83"/>
                    <a:pt x="59" y="87"/>
                    <a:pt x="46" y="93"/>
                  </a:cubicBezTo>
                  <a:cubicBezTo>
                    <a:pt x="35" y="98"/>
                    <a:pt x="29" y="109"/>
                    <a:pt x="28" y="120"/>
                  </a:cubicBezTo>
                  <a:cubicBezTo>
                    <a:pt x="25" y="135"/>
                    <a:pt x="27" y="146"/>
                    <a:pt x="45" y="146"/>
                  </a:cubicBezTo>
                  <a:cubicBezTo>
                    <a:pt x="53" y="146"/>
                    <a:pt x="73" y="139"/>
                    <a:pt x="77" y="114"/>
                  </a:cubicBezTo>
                  <a:lnTo>
                    <a:pt x="84"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4">
              <a:extLst>
                <a:ext uri="{FF2B5EF4-FFF2-40B4-BE49-F238E27FC236}">
                  <a16:creationId xmlns:a16="http://schemas.microsoft.com/office/drawing/2014/main" id="{44141CE2-E81B-4824-92CF-A30619FDE4C6}"/>
                </a:ext>
              </a:extLst>
            </p:cNvPr>
            <p:cNvSpPr>
              <a:spLocks/>
            </p:cNvSpPr>
            <p:nvPr userDrawn="1"/>
          </p:nvSpPr>
          <p:spPr bwMode="auto">
            <a:xfrm>
              <a:off x="4265613" y="1768475"/>
              <a:ext cx="269875" cy="450850"/>
            </a:xfrm>
            <a:custGeom>
              <a:avLst/>
              <a:gdLst>
                <a:gd name="T0" fmla="*/ 22 w 125"/>
                <a:gd name="T1" fmla="*/ 210 h 210"/>
                <a:gd name="T2" fmla="*/ 0 w 125"/>
                <a:gd name="T3" fmla="*/ 210 h 210"/>
                <a:gd name="T4" fmla="*/ 37 w 125"/>
                <a:gd name="T5" fmla="*/ 0 h 210"/>
                <a:gd name="T6" fmla="*/ 59 w 125"/>
                <a:gd name="T7" fmla="*/ 0 h 210"/>
                <a:gd name="T8" fmla="*/ 46 w 125"/>
                <a:gd name="T9" fmla="*/ 72 h 210"/>
                <a:gd name="T10" fmla="*/ 89 w 125"/>
                <a:gd name="T11" fmla="*/ 50 h 210"/>
                <a:gd name="T12" fmla="*/ 120 w 125"/>
                <a:gd name="T13" fmla="*/ 90 h 210"/>
                <a:gd name="T14" fmla="*/ 99 w 125"/>
                <a:gd name="T15" fmla="*/ 210 h 210"/>
                <a:gd name="T16" fmla="*/ 77 w 125"/>
                <a:gd name="T17" fmla="*/ 210 h 210"/>
                <a:gd name="T18" fmla="*/ 97 w 125"/>
                <a:gd name="T19" fmla="*/ 96 h 210"/>
                <a:gd name="T20" fmla="*/ 79 w 125"/>
                <a:gd name="T21" fmla="*/ 69 h 210"/>
                <a:gd name="T22" fmla="*/ 56 w 125"/>
                <a:gd name="T23" fmla="*/ 78 h 210"/>
                <a:gd name="T24" fmla="*/ 40 w 125"/>
                <a:gd name="T25" fmla="*/ 106 h 210"/>
                <a:gd name="T26" fmla="*/ 22 w 125"/>
                <a:gd name="T27"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210">
                  <a:moveTo>
                    <a:pt x="22" y="210"/>
                  </a:moveTo>
                  <a:cubicBezTo>
                    <a:pt x="0" y="210"/>
                    <a:pt x="0" y="210"/>
                    <a:pt x="0" y="210"/>
                  </a:cubicBezTo>
                  <a:cubicBezTo>
                    <a:pt x="37" y="0"/>
                    <a:pt x="37" y="0"/>
                    <a:pt x="37" y="0"/>
                  </a:cubicBezTo>
                  <a:cubicBezTo>
                    <a:pt x="59" y="0"/>
                    <a:pt x="59" y="0"/>
                    <a:pt x="59" y="0"/>
                  </a:cubicBezTo>
                  <a:cubicBezTo>
                    <a:pt x="46" y="72"/>
                    <a:pt x="46" y="72"/>
                    <a:pt x="46" y="72"/>
                  </a:cubicBezTo>
                  <a:cubicBezTo>
                    <a:pt x="59" y="58"/>
                    <a:pt x="73" y="50"/>
                    <a:pt x="89" y="50"/>
                  </a:cubicBezTo>
                  <a:cubicBezTo>
                    <a:pt x="112" y="50"/>
                    <a:pt x="125" y="63"/>
                    <a:pt x="120" y="90"/>
                  </a:cubicBezTo>
                  <a:cubicBezTo>
                    <a:pt x="99" y="210"/>
                    <a:pt x="99" y="210"/>
                    <a:pt x="99" y="210"/>
                  </a:cubicBezTo>
                  <a:cubicBezTo>
                    <a:pt x="77" y="210"/>
                    <a:pt x="77" y="210"/>
                    <a:pt x="77" y="210"/>
                  </a:cubicBezTo>
                  <a:cubicBezTo>
                    <a:pt x="97" y="96"/>
                    <a:pt x="97" y="96"/>
                    <a:pt x="97" y="96"/>
                  </a:cubicBezTo>
                  <a:cubicBezTo>
                    <a:pt x="100" y="80"/>
                    <a:pt x="97" y="69"/>
                    <a:pt x="79" y="69"/>
                  </a:cubicBezTo>
                  <a:cubicBezTo>
                    <a:pt x="71" y="69"/>
                    <a:pt x="62" y="72"/>
                    <a:pt x="56" y="78"/>
                  </a:cubicBezTo>
                  <a:cubicBezTo>
                    <a:pt x="45" y="86"/>
                    <a:pt x="43" y="95"/>
                    <a:pt x="40" y="106"/>
                  </a:cubicBezTo>
                  <a:lnTo>
                    <a:pt x="22"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5">
              <a:extLst>
                <a:ext uri="{FF2B5EF4-FFF2-40B4-BE49-F238E27FC236}">
                  <a16:creationId xmlns:a16="http://schemas.microsoft.com/office/drawing/2014/main" id="{82792429-8955-4FFD-98FF-0E7C3CA19E79}"/>
                </a:ext>
              </a:extLst>
            </p:cNvPr>
            <p:cNvSpPr>
              <a:spLocks noEditPoints="1"/>
            </p:cNvSpPr>
            <p:nvPr userDrawn="1"/>
          </p:nvSpPr>
          <p:spPr bwMode="auto">
            <a:xfrm>
              <a:off x="4535488" y="1876425"/>
              <a:ext cx="266700" cy="352425"/>
            </a:xfrm>
            <a:custGeom>
              <a:avLst/>
              <a:gdLst>
                <a:gd name="T0" fmla="*/ 106 w 124"/>
                <a:gd name="T1" fmla="*/ 160 h 164"/>
                <a:gd name="T2" fmla="*/ 100 w 124"/>
                <a:gd name="T3" fmla="*/ 161 h 164"/>
                <a:gd name="T4" fmla="*/ 76 w 124"/>
                <a:gd name="T5" fmla="*/ 139 h 164"/>
                <a:gd name="T6" fmla="*/ 76 w 124"/>
                <a:gd name="T7" fmla="*/ 139 h 164"/>
                <a:gd name="T8" fmla="*/ 37 w 124"/>
                <a:gd name="T9" fmla="*/ 164 h 164"/>
                <a:gd name="T10" fmla="*/ 5 w 124"/>
                <a:gd name="T11" fmla="*/ 119 h 164"/>
                <a:gd name="T12" fmla="*/ 34 w 124"/>
                <a:gd name="T13" fmla="*/ 81 h 164"/>
                <a:gd name="T14" fmla="*/ 84 w 124"/>
                <a:gd name="T15" fmla="*/ 61 h 164"/>
                <a:gd name="T16" fmla="*/ 91 w 124"/>
                <a:gd name="T17" fmla="*/ 43 h 164"/>
                <a:gd name="T18" fmla="*/ 71 w 124"/>
                <a:gd name="T19" fmla="*/ 19 h 164"/>
                <a:gd name="T20" fmla="*/ 44 w 124"/>
                <a:gd name="T21" fmla="*/ 46 h 164"/>
                <a:gd name="T22" fmla="*/ 24 w 124"/>
                <a:gd name="T23" fmla="*/ 46 h 164"/>
                <a:gd name="T24" fmla="*/ 78 w 124"/>
                <a:gd name="T25" fmla="*/ 0 h 164"/>
                <a:gd name="T26" fmla="*/ 113 w 124"/>
                <a:gd name="T27" fmla="*/ 43 h 164"/>
                <a:gd name="T28" fmla="*/ 97 w 124"/>
                <a:gd name="T29" fmla="*/ 132 h 164"/>
                <a:gd name="T30" fmla="*/ 99 w 124"/>
                <a:gd name="T31" fmla="*/ 143 h 164"/>
                <a:gd name="T32" fmla="*/ 108 w 124"/>
                <a:gd name="T33" fmla="*/ 144 h 164"/>
                <a:gd name="T34" fmla="*/ 106 w 124"/>
                <a:gd name="T35" fmla="*/ 160 h 164"/>
                <a:gd name="T36" fmla="*/ 84 w 124"/>
                <a:gd name="T37" fmla="*/ 76 h 164"/>
                <a:gd name="T38" fmla="*/ 46 w 124"/>
                <a:gd name="T39" fmla="*/ 93 h 164"/>
                <a:gd name="T40" fmla="*/ 28 w 124"/>
                <a:gd name="T41" fmla="*/ 120 h 164"/>
                <a:gd name="T42" fmla="*/ 45 w 124"/>
                <a:gd name="T43" fmla="*/ 146 h 164"/>
                <a:gd name="T44" fmla="*/ 77 w 124"/>
                <a:gd name="T45" fmla="*/ 114 h 164"/>
                <a:gd name="T46" fmla="*/ 84 w 124"/>
                <a:gd name="T47" fmla="*/ 7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64">
                  <a:moveTo>
                    <a:pt x="106" y="160"/>
                  </a:moveTo>
                  <a:cubicBezTo>
                    <a:pt x="104" y="160"/>
                    <a:pt x="102" y="161"/>
                    <a:pt x="100" y="161"/>
                  </a:cubicBezTo>
                  <a:cubicBezTo>
                    <a:pt x="81" y="162"/>
                    <a:pt x="75" y="160"/>
                    <a:pt x="76" y="139"/>
                  </a:cubicBezTo>
                  <a:cubicBezTo>
                    <a:pt x="76" y="139"/>
                    <a:pt x="76" y="139"/>
                    <a:pt x="76" y="139"/>
                  </a:cubicBezTo>
                  <a:cubicBezTo>
                    <a:pt x="68" y="153"/>
                    <a:pt x="52" y="164"/>
                    <a:pt x="37" y="164"/>
                  </a:cubicBezTo>
                  <a:cubicBezTo>
                    <a:pt x="6" y="164"/>
                    <a:pt x="0" y="147"/>
                    <a:pt x="5" y="119"/>
                  </a:cubicBezTo>
                  <a:cubicBezTo>
                    <a:pt x="6" y="113"/>
                    <a:pt x="11" y="90"/>
                    <a:pt x="34" y="81"/>
                  </a:cubicBezTo>
                  <a:cubicBezTo>
                    <a:pt x="47" y="75"/>
                    <a:pt x="81" y="64"/>
                    <a:pt x="84" y="61"/>
                  </a:cubicBezTo>
                  <a:cubicBezTo>
                    <a:pt x="89" y="58"/>
                    <a:pt x="90" y="51"/>
                    <a:pt x="91" y="43"/>
                  </a:cubicBezTo>
                  <a:cubicBezTo>
                    <a:pt x="94" y="26"/>
                    <a:pt x="89" y="19"/>
                    <a:pt x="71" y="19"/>
                  </a:cubicBezTo>
                  <a:cubicBezTo>
                    <a:pt x="51" y="19"/>
                    <a:pt x="47" y="28"/>
                    <a:pt x="44" y="46"/>
                  </a:cubicBezTo>
                  <a:cubicBezTo>
                    <a:pt x="24" y="46"/>
                    <a:pt x="24" y="46"/>
                    <a:pt x="24" y="46"/>
                  </a:cubicBezTo>
                  <a:cubicBezTo>
                    <a:pt x="28" y="14"/>
                    <a:pt x="47" y="0"/>
                    <a:pt x="78" y="0"/>
                  </a:cubicBezTo>
                  <a:cubicBezTo>
                    <a:pt x="124" y="0"/>
                    <a:pt x="113" y="39"/>
                    <a:pt x="113" y="43"/>
                  </a:cubicBezTo>
                  <a:cubicBezTo>
                    <a:pt x="97" y="132"/>
                    <a:pt x="97" y="132"/>
                    <a:pt x="97" y="132"/>
                  </a:cubicBezTo>
                  <a:cubicBezTo>
                    <a:pt x="96" y="136"/>
                    <a:pt x="95" y="141"/>
                    <a:pt x="99" y="143"/>
                  </a:cubicBezTo>
                  <a:cubicBezTo>
                    <a:pt x="102" y="144"/>
                    <a:pt x="105" y="144"/>
                    <a:pt x="108" y="144"/>
                  </a:cubicBezTo>
                  <a:lnTo>
                    <a:pt x="106" y="160"/>
                  </a:lnTo>
                  <a:close/>
                  <a:moveTo>
                    <a:pt x="84" y="76"/>
                  </a:moveTo>
                  <a:cubicBezTo>
                    <a:pt x="72" y="83"/>
                    <a:pt x="59" y="87"/>
                    <a:pt x="46" y="93"/>
                  </a:cubicBezTo>
                  <a:cubicBezTo>
                    <a:pt x="35" y="98"/>
                    <a:pt x="30" y="109"/>
                    <a:pt x="28" y="120"/>
                  </a:cubicBezTo>
                  <a:cubicBezTo>
                    <a:pt x="25" y="135"/>
                    <a:pt x="27" y="146"/>
                    <a:pt x="45" y="146"/>
                  </a:cubicBezTo>
                  <a:cubicBezTo>
                    <a:pt x="53" y="146"/>
                    <a:pt x="73" y="139"/>
                    <a:pt x="77" y="114"/>
                  </a:cubicBezTo>
                  <a:lnTo>
                    <a:pt x="84"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6">
              <a:extLst>
                <a:ext uri="{FF2B5EF4-FFF2-40B4-BE49-F238E27FC236}">
                  <a16:creationId xmlns:a16="http://schemas.microsoft.com/office/drawing/2014/main" id="{065F27FD-D779-4FC4-940B-002C74F8141B}"/>
                </a:ext>
              </a:extLst>
            </p:cNvPr>
            <p:cNvSpPr>
              <a:spLocks noEditPoints="1"/>
            </p:cNvSpPr>
            <p:nvPr userDrawn="1"/>
          </p:nvSpPr>
          <p:spPr bwMode="auto">
            <a:xfrm>
              <a:off x="4956176" y="1768475"/>
              <a:ext cx="325438" cy="450850"/>
            </a:xfrm>
            <a:custGeom>
              <a:avLst/>
              <a:gdLst>
                <a:gd name="T0" fmla="*/ 0 w 151"/>
                <a:gd name="T1" fmla="*/ 210 h 210"/>
                <a:gd name="T2" fmla="*/ 37 w 151"/>
                <a:gd name="T3" fmla="*/ 0 h 210"/>
                <a:gd name="T4" fmla="*/ 92 w 151"/>
                <a:gd name="T5" fmla="*/ 0 h 210"/>
                <a:gd name="T6" fmla="*/ 139 w 151"/>
                <a:gd name="T7" fmla="*/ 14 h 210"/>
                <a:gd name="T8" fmla="*/ 148 w 151"/>
                <a:gd name="T9" fmla="*/ 59 h 210"/>
                <a:gd name="T10" fmla="*/ 108 w 151"/>
                <a:gd name="T11" fmla="*/ 115 h 210"/>
                <a:gd name="T12" fmla="*/ 53 w 151"/>
                <a:gd name="T13" fmla="*/ 121 h 210"/>
                <a:gd name="T14" fmla="*/ 39 w 151"/>
                <a:gd name="T15" fmla="*/ 121 h 210"/>
                <a:gd name="T16" fmla="*/ 23 w 151"/>
                <a:gd name="T17" fmla="*/ 210 h 210"/>
                <a:gd name="T18" fmla="*/ 0 w 151"/>
                <a:gd name="T19" fmla="*/ 210 h 210"/>
                <a:gd name="T20" fmla="*/ 42 w 151"/>
                <a:gd name="T21" fmla="*/ 100 h 210"/>
                <a:gd name="T22" fmla="*/ 65 w 151"/>
                <a:gd name="T23" fmla="*/ 100 h 210"/>
                <a:gd name="T24" fmla="*/ 123 w 151"/>
                <a:gd name="T25" fmla="*/ 59 h 210"/>
                <a:gd name="T26" fmla="*/ 80 w 151"/>
                <a:gd name="T27" fmla="*/ 21 h 210"/>
                <a:gd name="T28" fmla="*/ 56 w 151"/>
                <a:gd name="T29" fmla="*/ 21 h 210"/>
                <a:gd name="T30" fmla="*/ 42 w 151"/>
                <a:gd name="T31" fmla="*/ 10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210">
                  <a:moveTo>
                    <a:pt x="0" y="210"/>
                  </a:moveTo>
                  <a:cubicBezTo>
                    <a:pt x="37" y="0"/>
                    <a:pt x="37" y="0"/>
                    <a:pt x="37" y="0"/>
                  </a:cubicBezTo>
                  <a:cubicBezTo>
                    <a:pt x="92" y="0"/>
                    <a:pt x="92" y="0"/>
                    <a:pt x="92" y="0"/>
                  </a:cubicBezTo>
                  <a:cubicBezTo>
                    <a:pt x="108" y="0"/>
                    <a:pt x="128" y="2"/>
                    <a:pt x="139" y="14"/>
                  </a:cubicBezTo>
                  <a:cubicBezTo>
                    <a:pt x="149" y="26"/>
                    <a:pt x="151" y="42"/>
                    <a:pt x="148" y="59"/>
                  </a:cubicBezTo>
                  <a:cubicBezTo>
                    <a:pt x="144" y="82"/>
                    <a:pt x="132" y="104"/>
                    <a:pt x="108" y="115"/>
                  </a:cubicBezTo>
                  <a:cubicBezTo>
                    <a:pt x="92" y="121"/>
                    <a:pt x="69" y="121"/>
                    <a:pt x="53" y="121"/>
                  </a:cubicBezTo>
                  <a:cubicBezTo>
                    <a:pt x="39" y="121"/>
                    <a:pt x="39" y="121"/>
                    <a:pt x="39" y="121"/>
                  </a:cubicBezTo>
                  <a:cubicBezTo>
                    <a:pt x="23" y="210"/>
                    <a:pt x="23" y="210"/>
                    <a:pt x="23" y="210"/>
                  </a:cubicBezTo>
                  <a:lnTo>
                    <a:pt x="0" y="210"/>
                  </a:lnTo>
                  <a:close/>
                  <a:moveTo>
                    <a:pt x="42" y="100"/>
                  </a:moveTo>
                  <a:cubicBezTo>
                    <a:pt x="65" y="100"/>
                    <a:pt x="65" y="100"/>
                    <a:pt x="65" y="100"/>
                  </a:cubicBezTo>
                  <a:cubicBezTo>
                    <a:pt x="97" y="100"/>
                    <a:pt x="117" y="95"/>
                    <a:pt x="123" y="59"/>
                  </a:cubicBezTo>
                  <a:cubicBezTo>
                    <a:pt x="130" y="26"/>
                    <a:pt x="109" y="21"/>
                    <a:pt x="80" y="21"/>
                  </a:cubicBezTo>
                  <a:cubicBezTo>
                    <a:pt x="56" y="21"/>
                    <a:pt x="56" y="21"/>
                    <a:pt x="56" y="21"/>
                  </a:cubicBezTo>
                  <a:lnTo>
                    <a:pt x="4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7">
              <a:extLst>
                <a:ext uri="{FF2B5EF4-FFF2-40B4-BE49-F238E27FC236}">
                  <a16:creationId xmlns:a16="http://schemas.microsoft.com/office/drawing/2014/main" id="{98A5AC23-F9D7-4FF0-AB66-34D42908F334}"/>
                </a:ext>
              </a:extLst>
            </p:cNvPr>
            <p:cNvSpPr>
              <a:spLocks/>
            </p:cNvSpPr>
            <p:nvPr userDrawn="1"/>
          </p:nvSpPr>
          <p:spPr bwMode="auto">
            <a:xfrm>
              <a:off x="5276851" y="1884363"/>
              <a:ext cx="265113" cy="344488"/>
            </a:xfrm>
            <a:custGeom>
              <a:avLst/>
              <a:gdLst>
                <a:gd name="T0" fmla="*/ 77 w 123"/>
                <a:gd name="T1" fmla="*/ 136 h 160"/>
                <a:gd name="T2" fmla="*/ 76 w 123"/>
                <a:gd name="T3" fmla="*/ 136 h 160"/>
                <a:gd name="T4" fmla="*/ 35 w 123"/>
                <a:gd name="T5" fmla="*/ 160 h 160"/>
                <a:gd name="T6" fmla="*/ 4 w 123"/>
                <a:gd name="T7" fmla="*/ 121 h 160"/>
                <a:gd name="T8" fmla="*/ 26 w 123"/>
                <a:gd name="T9" fmla="*/ 0 h 160"/>
                <a:gd name="T10" fmla="*/ 48 w 123"/>
                <a:gd name="T11" fmla="*/ 0 h 160"/>
                <a:gd name="T12" fmla="*/ 26 w 123"/>
                <a:gd name="T13" fmla="*/ 121 h 160"/>
                <a:gd name="T14" fmla="*/ 43 w 123"/>
                <a:gd name="T15" fmla="*/ 142 h 160"/>
                <a:gd name="T16" fmla="*/ 72 w 123"/>
                <a:gd name="T17" fmla="*/ 128 h 160"/>
                <a:gd name="T18" fmla="*/ 83 w 123"/>
                <a:gd name="T19" fmla="*/ 100 h 160"/>
                <a:gd name="T20" fmla="*/ 101 w 123"/>
                <a:gd name="T21" fmla="*/ 0 h 160"/>
                <a:gd name="T22" fmla="*/ 123 w 123"/>
                <a:gd name="T23" fmla="*/ 0 h 160"/>
                <a:gd name="T24" fmla="*/ 95 w 123"/>
                <a:gd name="T25" fmla="*/ 156 h 160"/>
                <a:gd name="T26" fmla="*/ 73 w 123"/>
                <a:gd name="T27" fmla="*/ 156 h 160"/>
                <a:gd name="T28" fmla="*/ 77 w 123"/>
                <a:gd name="T29" fmla="*/ 13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160">
                  <a:moveTo>
                    <a:pt x="77" y="136"/>
                  </a:moveTo>
                  <a:cubicBezTo>
                    <a:pt x="76" y="136"/>
                    <a:pt x="76" y="136"/>
                    <a:pt x="76" y="136"/>
                  </a:cubicBezTo>
                  <a:cubicBezTo>
                    <a:pt x="66" y="152"/>
                    <a:pt x="50" y="160"/>
                    <a:pt x="35" y="160"/>
                  </a:cubicBezTo>
                  <a:cubicBezTo>
                    <a:pt x="12" y="160"/>
                    <a:pt x="0" y="148"/>
                    <a:pt x="4" y="121"/>
                  </a:cubicBezTo>
                  <a:cubicBezTo>
                    <a:pt x="26" y="0"/>
                    <a:pt x="26" y="0"/>
                    <a:pt x="26" y="0"/>
                  </a:cubicBezTo>
                  <a:cubicBezTo>
                    <a:pt x="48" y="0"/>
                    <a:pt x="48" y="0"/>
                    <a:pt x="48" y="0"/>
                  </a:cubicBezTo>
                  <a:cubicBezTo>
                    <a:pt x="26" y="121"/>
                    <a:pt x="26" y="121"/>
                    <a:pt x="26" y="121"/>
                  </a:cubicBezTo>
                  <a:cubicBezTo>
                    <a:pt x="24" y="135"/>
                    <a:pt x="27" y="142"/>
                    <a:pt x="43" y="142"/>
                  </a:cubicBezTo>
                  <a:cubicBezTo>
                    <a:pt x="53" y="142"/>
                    <a:pt x="64" y="137"/>
                    <a:pt x="72" y="128"/>
                  </a:cubicBezTo>
                  <a:cubicBezTo>
                    <a:pt x="78" y="120"/>
                    <a:pt x="81" y="109"/>
                    <a:pt x="83" y="100"/>
                  </a:cubicBezTo>
                  <a:cubicBezTo>
                    <a:pt x="101" y="0"/>
                    <a:pt x="101" y="0"/>
                    <a:pt x="101" y="0"/>
                  </a:cubicBezTo>
                  <a:cubicBezTo>
                    <a:pt x="123" y="0"/>
                    <a:pt x="123" y="0"/>
                    <a:pt x="123" y="0"/>
                  </a:cubicBezTo>
                  <a:cubicBezTo>
                    <a:pt x="95" y="156"/>
                    <a:pt x="95" y="156"/>
                    <a:pt x="95" y="156"/>
                  </a:cubicBezTo>
                  <a:cubicBezTo>
                    <a:pt x="73" y="156"/>
                    <a:pt x="73" y="156"/>
                    <a:pt x="73" y="156"/>
                  </a:cubicBezTo>
                  <a:lnTo>
                    <a:pt x="77"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8">
              <a:extLst>
                <a:ext uri="{FF2B5EF4-FFF2-40B4-BE49-F238E27FC236}">
                  <a16:creationId xmlns:a16="http://schemas.microsoft.com/office/drawing/2014/main" id="{6F715243-B18B-4254-BE1C-8BAA74293584}"/>
                </a:ext>
              </a:extLst>
            </p:cNvPr>
            <p:cNvSpPr>
              <a:spLocks noEditPoints="1"/>
            </p:cNvSpPr>
            <p:nvPr userDrawn="1"/>
          </p:nvSpPr>
          <p:spPr bwMode="auto">
            <a:xfrm>
              <a:off x="5561013" y="1768475"/>
              <a:ext cx="269875" cy="460375"/>
            </a:xfrm>
            <a:custGeom>
              <a:avLst/>
              <a:gdLst>
                <a:gd name="T0" fmla="*/ 20 w 125"/>
                <a:gd name="T1" fmla="*/ 210 h 214"/>
                <a:gd name="T2" fmla="*/ 0 w 125"/>
                <a:gd name="T3" fmla="*/ 210 h 214"/>
                <a:gd name="T4" fmla="*/ 37 w 125"/>
                <a:gd name="T5" fmla="*/ 0 h 214"/>
                <a:gd name="T6" fmla="*/ 59 w 125"/>
                <a:gd name="T7" fmla="*/ 0 h 214"/>
                <a:gd name="T8" fmla="*/ 47 w 125"/>
                <a:gd name="T9" fmla="*/ 70 h 214"/>
                <a:gd name="T10" fmla="*/ 47 w 125"/>
                <a:gd name="T11" fmla="*/ 70 h 214"/>
                <a:gd name="T12" fmla="*/ 83 w 125"/>
                <a:gd name="T13" fmla="*/ 50 h 214"/>
                <a:gd name="T14" fmla="*/ 119 w 125"/>
                <a:gd name="T15" fmla="*/ 122 h 214"/>
                <a:gd name="T16" fmla="*/ 55 w 125"/>
                <a:gd name="T17" fmla="*/ 214 h 214"/>
                <a:gd name="T18" fmla="*/ 24 w 125"/>
                <a:gd name="T19" fmla="*/ 192 h 214"/>
                <a:gd name="T20" fmla="*/ 23 w 125"/>
                <a:gd name="T21" fmla="*/ 192 h 214"/>
                <a:gd name="T22" fmla="*/ 20 w 125"/>
                <a:gd name="T23" fmla="*/ 210 h 214"/>
                <a:gd name="T24" fmla="*/ 54 w 125"/>
                <a:gd name="T25" fmla="*/ 196 h 214"/>
                <a:gd name="T26" fmla="*/ 95 w 125"/>
                <a:gd name="T27" fmla="*/ 130 h 214"/>
                <a:gd name="T28" fmla="*/ 76 w 125"/>
                <a:gd name="T29" fmla="*/ 69 h 214"/>
                <a:gd name="T30" fmla="*/ 34 w 125"/>
                <a:gd name="T31" fmla="*/ 136 h 214"/>
                <a:gd name="T32" fmla="*/ 54 w 125"/>
                <a:gd name="T33" fmla="*/ 19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214">
                  <a:moveTo>
                    <a:pt x="20" y="210"/>
                  </a:moveTo>
                  <a:cubicBezTo>
                    <a:pt x="0" y="210"/>
                    <a:pt x="0" y="210"/>
                    <a:pt x="0" y="210"/>
                  </a:cubicBezTo>
                  <a:cubicBezTo>
                    <a:pt x="37" y="0"/>
                    <a:pt x="37" y="0"/>
                    <a:pt x="37" y="0"/>
                  </a:cubicBezTo>
                  <a:cubicBezTo>
                    <a:pt x="59" y="0"/>
                    <a:pt x="59" y="0"/>
                    <a:pt x="59" y="0"/>
                  </a:cubicBezTo>
                  <a:cubicBezTo>
                    <a:pt x="47" y="70"/>
                    <a:pt x="47" y="70"/>
                    <a:pt x="47" y="70"/>
                  </a:cubicBezTo>
                  <a:cubicBezTo>
                    <a:pt x="47" y="70"/>
                    <a:pt x="47" y="70"/>
                    <a:pt x="47" y="70"/>
                  </a:cubicBezTo>
                  <a:cubicBezTo>
                    <a:pt x="59" y="57"/>
                    <a:pt x="69" y="50"/>
                    <a:pt x="83" y="50"/>
                  </a:cubicBezTo>
                  <a:cubicBezTo>
                    <a:pt x="123" y="50"/>
                    <a:pt x="125" y="90"/>
                    <a:pt x="119" y="122"/>
                  </a:cubicBezTo>
                  <a:cubicBezTo>
                    <a:pt x="112" y="166"/>
                    <a:pt x="97" y="214"/>
                    <a:pt x="55" y="214"/>
                  </a:cubicBezTo>
                  <a:cubicBezTo>
                    <a:pt x="42" y="214"/>
                    <a:pt x="30" y="210"/>
                    <a:pt x="24" y="192"/>
                  </a:cubicBezTo>
                  <a:cubicBezTo>
                    <a:pt x="23" y="192"/>
                    <a:pt x="23" y="192"/>
                    <a:pt x="23" y="192"/>
                  </a:cubicBezTo>
                  <a:lnTo>
                    <a:pt x="20" y="210"/>
                  </a:lnTo>
                  <a:close/>
                  <a:moveTo>
                    <a:pt x="54" y="196"/>
                  </a:moveTo>
                  <a:cubicBezTo>
                    <a:pt x="77" y="196"/>
                    <a:pt x="88" y="171"/>
                    <a:pt x="95" y="130"/>
                  </a:cubicBezTo>
                  <a:cubicBezTo>
                    <a:pt x="99" y="109"/>
                    <a:pt x="104" y="69"/>
                    <a:pt x="76" y="69"/>
                  </a:cubicBezTo>
                  <a:cubicBezTo>
                    <a:pt x="44" y="69"/>
                    <a:pt x="38" y="114"/>
                    <a:pt x="34" y="136"/>
                  </a:cubicBezTo>
                  <a:cubicBezTo>
                    <a:pt x="30" y="159"/>
                    <a:pt x="23" y="196"/>
                    <a:pt x="54"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9">
              <a:extLst>
                <a:ext uri="{FF2B5EF4-FFF2-40B4-BE49-F238E27FC236}">
                  <a16:creationId xmlns:a16="http://schemas.microsoft.com/office/drawing/2014/main" id="{73DFE04F-8885-4DBC-8EC9-74FC79EB5FAA}"/>
                </a:ext>
              </a:extLst>
            </p:cNvPr>
            <p:cNvSpPr>
              <a:spLocks/>
            </p:cNvSpPr>
            <p:nvPr userDrawn="1"/>
          </p:nvSpPr>
          <p:spPr bwMode="auto">
            <a:xfrm>
              <a:off x="5848351" y="1768475"/>
              <a:ext cx="127000" cy="450850"/>
            </a:xfrm>
            <a:custGeom>
              <a:avLst/>
              <a:gdLst>
                <a:gd name="T0" fmla="*/ 0 w 80"/>
                <a:gd name="T1" fmla="*/ 284 h 284"/>
                <a:gd name="T2" fmla="*/ 50 w 80"/>
                <a:gd name="T3" fmla="*/ 0 h 284"/>
                <a:gd name="T4" fmla="*/ 80 w 80"/>
                <a:gd name="T5" fmla="*/ 0 h 284"/>
                <a:gd name="T6" fmla="*/ 30 w 80"/>
                <a:gd name="T7" fmla="*/ 284 h 284"/>
                <a:gd name="T8" fmla="*/ 0 w 80"/>
                <a:gd name="T9" fmla="*/ 284 h 284"/>
              </a:gdLst>
              <a:ahLst/>
              <a:cxnLst>
                <a:cxn ang="0">
                  <a:pos x="T0" y="T1"/>
                </a:cxn>
                <a:cxn ang="0">
                  <a:pos x="T2" y="T3"/>
                </a:cxn>
                <a:cxn ang="0">
                  <a:pos x="T4" y="T5"/>
                </a:cxn>
                <a:cxn ang="0">
                  <a:pos x="T6" y="T7"/>
                </a:cxn>
                <a:cxn ang="0">
                  <a:pos x="T8" y="T9"/>
                </a:cxn>
              </a:cxnLst>
              <a:rect l="0" t="0" r="r" b="b"/>
              <a:pathLst>
                <a:path w="80" h="284">
                  <a:moveTo>
                    <a:pt x="0" y="284"/>
                  </a:moveTo>
                  <a:lnTo>
                    <a:pt x="50" y="0"/>
                  </a:lnTo>
                  <a:lnTo>
                    <a:pt x="80" y="0"/>
                  </a:lnTo>
                  <a:lnTo>
                    <a:pt x="30" y="284"/>
                  </a:lnTo>
                  <a:lnTo>
                    <a:pt x="0"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0">
              <a:extLst>
                <a:ext uri="{FF2B5EF4-FFF2-40B4-BE49-F238E27FC236}">
                  <a16:creationId xmlns:a16="http://schemas.microsoft.com/office/drawing/2014/main" id="{806851FC-F1A1-4286-9432-DF27E4CA7789}"/>
                </a:ext>
              </a:extLst>
            </p:cNvPr>
            <p:cNvSpPr>
              <a:spLocks noEditPoints="1"/>
            </p:cNvSpPr>
            <p:nvPr userDrawn="1"/>
          </p:nvSpPr>
          <p:spPr bwMode="auto">
            <a:xfrm>
              <a:off x="5970588" y="1768475"/>
              <a:ext cx="127000" cy="450850"/>
            </a:xfrm>
            <a:custGeom>
              <a:avLst/>
              <a:gdLst>
                <a:gd name="T0" fmla="*/ 0 w 80"/>
                <a:gd name="T1" fmla="*/ 284 h 284"/>
                <a:gd name="T2" fmla="*/ 37 w 80"/>
                <a:gd name="T3" fmla="*/ 73 h 284"/>
                <a:gd name="T4" fmla="*/ 68 w 80"/>
                <a:gd name="T5" fmla="*/ 73 h 284"/>
                <a:gd name="T6" fmla="*/ 30 w 80"/>
                <a:gd name="T7" fmla="*/ 284 h 284"/>
                <a:gd name="T8" fmla="*/ 0 w 80"/>
                <a:gd name="T9" fmla="*/ 284 h 284"/>
                <a:gd name="T10" fmla="*/ 43 w 80"/>
                <a:gd name="T11" fmla="*/ 38 h 284"/>
                <a:gd name="T12" fmla="*/ 50 w 80"/>
                <a:gd name="T13" fmla="*/ 0 h 284"/>
                <a:gd name="T14" fmla="*/ 80 w 80"/>
                <a:gd name="T15" fmla="*/ 0 h 284"/>
                <a:gd name="T16" fmla="*/ 73 w 80"/>
                <a:gd name="T17" fmla="*/ 38 h 284"/>
                <a:gd name="T18" fmla="*/ 43 w 80"/>
                <a:gd name="T19" fmla="*/ 3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84">
                  <a:moveTo>
                    <a:pt x="0" y="284"/>
                  </a:moveTo>
                  <a:lnTo>
                    <a:pt x="37" y="73"/>
                  </a:lnTo>
                  <a:lnTo>
                    <a:pt x="68" y="73"/>
                  </a:lnTo>
                  <a:lnTo>
                    <a:pt x="30" y="284"/>
                  </a:lnTo>
                  <a:lnTo>
                    <a:pt x="0" y="284"/>
                  </a:lnTo>
                  <a:close/>
                  <a:moveTo>
                    <a:pt x="43" y="38"/>
                  </a:moveTo>
                  <a:lnTo>
                    <a:pt x="50" y="0"/>
                  </a:lnTo>
                  <a:lnTo>
                    <a:pt x="80" y="0"/>
                  </a:lnTo>
                  <a:lnTo>
                    <a:pt x="73" y="38"/>
                  </a:lnTo>
                  <a:lnTo>
                    <a:pt x="4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1">
              <a:extLst>
                <a:ext uri="{FF2B5EF4-FFF2-40B4-BE49-F238E27FC236}">
                  <a16:creationId xmlns:a16="http://schemas.microsoft.com/office/drawing/2014/main" id="{C79EC7D0-9655-48CB-81C7-317D78D5EA54}"/>
                </a:ext>
              </a:extLst>
            </p:cNvPr>
            <p:cNvSpPr>
              <a:spLocks/>
            </p:cNvSpPr>
            <p:nvPr userDrawn="1"/>
          </p:nvSpPr>
          <p:spPr bwMode="auto">
            <a:xfrm>
              <a:off x="6089651" y="1876425"/>
              <a:ext cx="254000" cy="352425"/>
            </a:xfrm>
            <a:custGeom>
              <a:avLst/>
              <a:gdLst>
                <a:gd name="T0" fmla="*/ 29 w 118"/>
                <a:gd name="T1" fmla="*/ 89 h 164"/>
                <a:gd name="T2" fmla="*/ 49 w 118"/>
                <a:gd name="T3" fmla="*/ 146 h 164"/>
                <a:gd name="T4" fmla="*/ 83 w 118"/>
                <a:gd name="T5" fmla="*/ 106 h 164"/>
                <a:gd name="T6" fmla="*/ 104 w 118"/>
                <a:gd name="T7" fmla="*/ 106 h 164"/>
                <a:gd name="T8" fmla="*/ 47 w 118"/>
                <a:gd name="T9" fmla="*/ 164 h 164"/>
                <a:gd name="T10" fmla="*/ 7 w 118"/>
                <a:gd name="T11" fmla="*/ 84 h 164"/>
                <a:gd name="T12" fmla="*/ 75 w 118"/>
                <a:gd name="T13" fmla="*/ 0 h 164"/>
                <a:gd name="T14" fmla="*/ 112 w 118"/>
                <a:gd name="T15" fmla="*/ 54 h 164"/>
                <a:gd name="T16" fmla="*/ 91 w 118"/>
                <a:gd name="T17" fmla="*/ 54 h 164"/>
                <a:gd name="T18" fmla="*/ 72 w 118"/>
                <a:gd name="T19" fmla="*/ 19 h 164"/>
                <a:gd name="T20" fmla="*/ 29 w 118"/>
                <a:gd name="T21" fmla="*/ 8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64">
                  <a:moveTo>
                    <a:pt x="29" y="89"/>
                  </a:moveTo>
                  <a:cubicBezTo>
                    <a:pt x="25" y="110"/>
                    <a:pt x="20" y="146"/>
                    <a:pt x="49" y="146"/>
                  </a:cubicBezTo>
                  <a:cubicBezTo>
                    <a:pt x="73" y="146"/>
                    <a:pt x="79" y="125"/>
                    <a:pt x="83" y="106"/>
                  </a:cubicBezTo>
                  <a:cubicBezTo>
                    <a:pt x="104" y="106"/>
                    <a:pt x="104" y="106"/>
                    <a:pt x="104" y="106"/>
                  </a:cubicBezTo>
                  <a:cubicBezTo>
                    <a:pt x="98" y="136"/>
                    <a:pt x="82" y="164"/>
                    <a:pt x="47" y="164"/>
                  </a:cubicBezTo>
                  <a:cubicBezTo>
                    <a:pt x="0" y="164"/>
                    <a:pt x="0" y="125"/>
                    <a:pt x="7" y="84"/>
                  </a:cubicBezTo>
                  <a:cubicBezTo>
                    <a:pt x="14" y="46"/>
                    <a:pt x="28" y="0"/>
                    <a:pt x="75" y="0"/>
                  </a:cubicBezTo>
                  <a:cubicBezTo>
                    <a:pt x="107" y="0"/>
                    <a:pt x="118" y="25"/>
                    <a:pt x="112" y="54"/>
                  </a:cubicBezTo>
                  <a:cubicBezTo>
                    <a:pt x="91" y="54"/>
                    <a:pt x="91" y="54"/>
                    <a:pt x="91" y="54"/>
                  </a:cubicBezTo>
                  <a:cubicBezTo>
                    <a:pt x="94" y="36"/>
                    <a:pt x="93" y="19"/>
                    <a:pt x="72" y="19"/>
                  </a:cubicBezTo>
                  <a:cubicBezTo>
                    <a:pt x="40" y="19"/>
                    <a:pt x="33" y="67"/>
                    <a:pt x="29"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2">
              <a:extLst>
                <a:ext uri="{FF2B5EF4-FFF2-40B4-BE49-F238E27FC236}">
                  <a16:creationId xmlns:a16="http://schemas.microsoft.com/office/drawing/2014/main" id="{7E001C04-2C43-40C2-BB98-5271067CF1C0}"/>
                </a:ext>
              </a:extLst>
            </p:cNvPr>
            <p:cNvSpPr>
              <a:spLocks noEditPoints="1"/>
            </p:cNvSpPr>
            <p:nvPr userDrawn="1"/>
          </p:nvSpPr>
          <p:spPr bwMode="auto">
            <a:xfrm>
              <a:off x="6492876" y="1768475"/>
              <a:ext cx="325438" cy="450850"/>
            </a:xfrm>
            <a:custGeom>
              <a:avLst/>
              <a:gdLst>
                <a:gd name="T0" fmla="*/ 0 w 151"/>
                <a:gd name="T1" fmla="*/ 210 h 210"/>
                <a:gd name="T2" fmla="*/ 37 w 151"/>
                <a:gd name="T3" fmla="*/ 0 h 210"/>
                <a:gd name="T4" fmla="*/ 92 w 151"/>
                <a:gd name="T5" fmla="*/ 0 h 210"/>
                <a:gd name="T6" fmla="*/ 139 w 151"/>
                <a:gd name="T7" fmla="*/ 14 h 210"/>
                <a:gd name="T8" fmla="*/ 148 w 151"/>
                <a:gd name="T9" fmla="*/ 59 h 210"/>
                <a:gd name="T10" fmla="*/ 108 w 151"/>
                <a:gd name="T11" fmla="*/ 115 h 210"/>
                <a:gd name="T12" fmla="*/ 53 w 151"/>
                <a:gd name="T13" fmla="*/ 121 h 210"/>
                <a:gd name="T14" fmla="*/ 39 w 151"/>
                <a:gd name="T15" fmla="*/ 121 h 210"/>
                <a:gd name="T16" fmla="*/ 23 w 151"/>
                <a:gd name="T17" fmla="*/ 210 h 210"/>
                <a:gd name="T18" fmla="*/ 0 w 151"/>
                <a:gd name="T19" fmla="*/ 210 h 210"/>
                <a:gd name="T20" fmla="*/ 43 w 151"/>
                <a:gd name="T21" fmla="*/ 100 h 210"/>
                <a:gd name="T22" fmla="*/ 65 w 151"/>
                <a:gd name="T23" fmla="*/ 100 h 210"/>
                <a:gd name="T24" fmla="*/ 124 w 151"/>
                <a:gd name="T25" fmla="*/ 59 h 210"/>
                <a:gd name="T26" fmla="*/ 81 w 151"/>
                <a:gd name="T27" fmla="*/ 21 h 210"/>
                <a:gd name="T28" fmla="*/ 57 w 151"/>
                <a:gd name="T29" fmla="*/ 21 h 210"/>
                <a:gd name="T30" fmla="*/ 43 w 151"/>
                <a:gd name="T31" fmla="*/ 10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210">
                  <a:moveTo>
                    <a:pt x="0" y="210"/>
                  </a:moveTo>
                  <a:cubicBezTo>
                    <a:pt x="37" y="0"/>
                    <a:pt x="37" y="0"/>
                    <a:pt x="37" y="0"/>
                  </a:cubicBezTo>
                  <a:cubicBezTo>
                    <a:pt x="92" y="0"/>
                    <a:pt x="92" y="0"/>
                    <a:pt x="92" y="0"/>
                  </a:cubicBezTo>
                  <a:cubicBezTo>
                    <a:pt x="108" y="0"/>
                    <a:pt x="129" y="2"/>
                    <a:pt x="139" y="14"/>
                  </a:cubicBezTo>
                  <a:cubicBezTo>
                    <a:pt x="149" y="26"/>
                    <a:pt x="151" y="42"/>
                    <a:pt x="148" y="59"/>
                  </a:cubicBezTo>
                  <a:cubicBezTo>
                    <a:pt x="144" y="82"/>
                    <a:pt x="133" y="104"/>
                    <a:pt x="108" y="115"/>
                  </a:cubicBezTo>
                  <a:cubicBezTo>
                    <a:pt x="93" y="121"/>
                    <a:pt x="69" y="121"/>
                    <a:pt x="53" y="121"/>
                  </a:cubicBezTo>
                  <a:cubicBezTo>
                    <a:pt x="39" y="121"/>
                    <a:pt x="39" y="121"/>
                    <a:pt x="39" y="121"/>
                  </a:cubicBezTo>
                  <a:cubicBezTo>
                    <a:pt x="23" y="210"/>
                    <a:pt x="23" y="210"/>
                    <a:pt x="23" y="210"/>
                  </a:cubicBezTo>
                  <a:lnTo>
                    <a:pt x="0" y="210"/>
                  </a:lnTo>
                  <a:close/>
                  <a:moveTo>
                    <a:pt x="43" y="100"/>
                  </a:moveTo>
                  <a:cubicBezTo>
                    <a:pt x="65" y="100"/>
                    <a:pt x="65" y="100"/>
                    <a:pt x="65" y="100"/>
                  </a:cubicBezTo>
                  <a:cubicBezTo>
                    <a:pt x="97" y="100"/>
                    <a:pt x="118" y="95"/>
                    <a:pt x="124" y="59"/>
                  </a:cubicBezTo>
                  <a:cubicBezTo>
                    <a:pt x="130" y="26"/>
                    <a:pt x="109" y="21"/>
                    <a:pt x="81" y="21"/>
                  </a:cubicBezTo>
                  <a:cubicBezTo>
                    <a:pt x="57" y="21"/>
                    <a:pt x="57" y="21"/>
                    <a:pt x="57" y="21"/>
                  </a:cubicBezTo>
                  <a:lnTo>
                    <a:pt x="43"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3">
              <a:extLst>
                <a:ext uri="{FF2B5EF4-FFF2-40B4-BE49-F238E27FC236}">
                  <a16:creationId xmlns:a16="http://schemas.microsoft.com/office/drawing/2014/main" id="{66B88D67-8058-49CD-9589-AF50B1A42A20}"/>
                </a:ext>
              </a:extLst>
            </p:cNvPr>
            <p:cNvSpPr>
              <a:spLocks noEditPoints="1"/>
            </p:cNvSpPr>
            <p:nvPr userDrawn="1"/>
          </p:nvSpPr>
          <p:spPr bwMode="auto">
            <a:xfrm>
              <a:off x="6800851" y="1876425"/>
              <a:ext cx="284163" cy="352425"/>
            </a:xfrm>
            <a:custGeom>
              <a:avLst/>
              <a:gdLst>
                <a:gd name="T0" fmla="*/ 52 w 132"/>
                <a:gd name="T1" fmla="*/ 164 h 164"/>
                <a:gd name="T2" fmla="*/ 12 w 132"/>
                <a:gd name="T3" fmla="*/ 77 h 164"/>
                <a:gd name="T4" fmla="*/ 81 w 132"/>
                <a:gd name="T5" fmla="*/ 0 h 164"/>
                <a:gd name="T6" fmla="*/ 123 w 132"/>
                <a:gd name="T7" fmla="*/ 77 h 164"/>
                <a:gd name="T8" fmla="*/ 52 w 132"/>
                <a:gd name="T9" fmla="*/ 164 h 164"/>
                <a:gd name="T10" fmla="*/ 78 w 132"/>
                <a:gd name="T11" fmla="*/ 19 h 164"/>
                <a:gd name="T12" fmla="*/ 34 w 132"/>
                <a:gd name="T13" fmla="*/ 84 h 164"/>
                <a:gd name="T14" fmla="*/ 56 w 132"/>
                <a:gd name="T15" fmla="*/ 146 h 164"/>
                <a:gd name="T16" fmla="*/ 99 w 132"/>
                <a:gd name="T17" fmla="*/ 84 h 164"/>
                <a:gd name="T18" fmla="*/ 78 w 132"/>
                <a:gd name="T19" fmla="*/ 1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64">
                  <a:moveTo>
                    <a:pt x="52" y="164"/>
                  </a:moveTo>
                  <a:cubicBezTo>
                    <a:pt x="19" y="164"/>
                    <a:pt x="0" y="144"/>
                    <a:pt x="12" y="77"/>
                  </a:cubicBezTo>
                  <a:cubicBezTo>
                    <a:pt x="20" y="30"/>
                    <a:pt x="43" y="0"/>
                    <a:pt x="81" y="0"/>
                  </a:cubicBezTo>
                  <a:cubicBezTo>
                    <a:pt x="119" y="0"/>
                    <a:pt x="132" y="30"/>
                    <a:pt x="123" y="77"/>
                  </a:cubicBezTo>
                  <a:cubicBezTo>
                    <a:pt x="111" y="144"/>
                    <a:pt x="86" y="164"/>
                    <a:pt x="52" y="164"/>
                  </a:cubicBezTo>
                  <a:close/>
                  <a:moveTo>
                    <a:pt x="78" y="19"/>
                  </a:moveTo>
                  <a:cubicBezTo>
                    <a:pt x="55" y="19"/>
                    <a:pt x="42" y="37"/>
                    <a:pt x="34" y="84"/>
                  </a:cubicBezTo>
                  <a:cubicBezTo>
                    <a:pt x="27" y="121"/>
                    <a:pt x="30" y="146"/>
                    <a:pt x="56" y="146"/>
                  </a:cubicBezTo>
                  <a:cubicBezTo>
                    <a:pt x="82" y="146"/>
                    <a:pt x="93" y="121"/>
                    <a:pt x="99" y="84"/>
                  </a:cubicBezTo>
                  <a:cubicBezTo>
                    <a:pt x="107" y="37"/>
                    <a:pt x="101" y="19"/>
                    <a:pt x="7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4">
              <a:extLst>
                <a:ext uri="{FF2B5EF4-FFF2-40B4-BE49-F238E27FC236}">
                  <a16:creationId xmlns:a16="http://schemas.microsoft.com/office/drawing/2014/main" id="{47D459D5-75C8-458A-8088-16E23BA7A28E}"/>
                </a:ext>
              </a:extLst>
            </p:cNvPr>
            <p:cNvSpPr>
              <a:spLocks/>
            </p:cNvSpPr>
            <p:nvPr userDrawn="1"/>
          </p:nvSpPr>
          <p:spPr bwMode="auto">
            <a:xfrm>
              <a:off x="7124701" y="1884363"/>
              <a:ext cx="377825" cy="334963"/>
            </a:xfrm>
            <a:custGeom>
              <a:avLst/>
              <a:gdLst>
                <a:gd name="T0" fmla="*/ 138 w 238"/>
                <a:gd name="T1" fmla="*/ 185 h 211"/>
                <a:gd name="T2" fmla="*/ 138 w 238"/>
                <a:gd name="T3" fmla="*/ 185 h 211"/>
                <a:gd name="T4" fmla="*/ 207 w 238"/>
                <a:gd name="T5" fmla="*/ 0 h 211"/>
                <a:gd name="T6" fmla="*/ 238 w 238"/>
                <a:gd name="T7" fmla="*/ 0 h 211"/>
                <a:gd name="T8" fmla="*/ 149 w 238"/>
                <a:gd name="T9" fmla="*/ 211 h 211"/>
                <a:gd name="T10" fmla="*/ 118 w 238"/>
                <a:gd name="T11" fmla="*/ 211 h 211"/>
                <a:gd name="T12" fmla="*/ 115 w 238"/>
                <a:gd name="T13" fmla="*/ 26 h 211"/>
                <a:gd name="T14" fmla="*/ 114 w 238"/>
                <a:gd name="T15" fmla="*/ 26 h 211"/>
                <a:gd name="T16" fmla="*/ 49 w 238"/>
                <a:gd name="T17" fmla="*/ 211 h 211"/>
                <a:gd name="T18" fmla="*/ 17 w 238"/>
                <a:gd name="T19" fmla="*/ 211 h 211"/>
                <a:gd name="T20" fmla="*/ 0 w 238"/>
                <a:gd name="T21" fmla="*/ 0 h 211"/>
                <a:gd name="T22" fmla="*/ 31 w 238"/>
                <a:gd name="T23" fmla="*/ 0 h 211"/>
                <a:gd name="T24" fmla="*/ 36 w 238"/>
                <a:gd name="T25" fmla="*/ 185 h 211"/>
                <a:gd name="T26" fmla="*/ 38 w 238"/>
                <a:gd name="T27" fmla="*/ 185 h 211"/>
                <a:gd name="T28" fmla="*/ 103 w 238"/>
                <a:gd name="T29" fmla="*/ 0 h 211"/>
                <a:gd name="T30" fmla="*/ 134 w 238"/>
                <a:gd name="T31" fmla="*/ 0 h 211"/>
                <a:gd name="T32" fmla="*/ 138 w 238"/>
                <a:gd name="T33" fmla="*/ 18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11">
                  <a:moveTo>
                    <a:pt x="138" y="185"/>
                  </a:moveTo>
                  <a:lnTo>
                    <a:pt x="138" y="185"/>
                  </a:lnTo>
                  <a:lnTo>
                    <a:pt x="207" y="0"/>
                  </a:lnTo>
                  <a:lnTo>
                    <a:pt x="238" y="0"/>
                  </a:lnTo>
                  <a:lnTo>
                    <a:pt x="149" y="211"/>
                  </a:lnTo>
                  <a:lnTo>
                    <a:pt x="118" y="211"/>
                  </a:lnTo>
                  <a:lnTo>
                    <a:pt x="115" y="26"/>
                  </a:lnTo>
                  <a:lnTo>
                    <a:pt x="114" y="26"/>
                  </a:lnTo>
                  <a:lnTo>
                    <a:pt x="49" y="211"/>
                  </a:lnTo>
                  <a:lnTo>
                    <a:pt x="17" y="211"/>
                  </a:lnTo>
                  <a:lnTo>
                    <a:pt x="0" y="0"/>
                  </a:lnTo>
                  <a:lnTo>
                    <a:pt x="31" y="0"/>
                  </a:lnTo>
                  <a:lnTo>
                    <a:pt x="36" y="185"/>
                  </a:lnTo>
                  <a:lnTo>
                    <a:pt x="38" y="185"/>
                  </a:lnTo>
                  <a:lnTo>
                    <a:pt x="103" y="0"/>
                  </a:lnTo>
                  <a:lnTo>
                    <a:pt x="134" y="0"/>
                  </a:lnTo>
                  <a:lnTo>
                    <a:pt x="138"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5">
              <a:extLst>
                <a:ext uri="{FF2B5EF4-FFF2-40B4-BE49-F238E27FC236}">
                  <a16:creationId xmlns:a16="http://schemas.microsoft.com/office/drawing/2014/main" id="{E60197FC-3E19-46D3-92C1-947970FD0950}"/>
                </a:ext>
              </a:extLst>
            </p:cNvPr>
            <p:cNvSpPr>
              <a:spLocks noEditPoints="1"/>
            </p:cNvSpPr>
            <p:nvPr userDrawn="1"/>
          </p:nvSpPr>
          <p:spPr bwMode="auto">
            <a:xfrm>
              <a:off x="7475538" y="1876425"/>
              <a:ext cx="271463" cy="352425"/>
            </a:xfrm>
            <a:custGeom>
              <a:avLst/>
              <a:gdLst>
                <a:gd name="T0" fmla="*/ 104 w 126"/>
                <a:gd name="T1" fmla="*/ 108 h 164"/>
                <a:gd name="T2" fmla="*/ 47 w 126"/>
                <a:gd name="T3" fmla="*/ 164 h 164"/>
                <a:gd name="T4" fmla="*/ 11 w 126"/>
                <a:gd name="T5" fmla="*/ 82 h 164"/>
                <a:gd name="T6" fmla="*/ 75 w 126"/>
                <a:gd name="T7" fmla="*/ 0 h 164"/>
                <a:gd name="T8" fmla="*/ 109 w 126"/>
                <a:gd name="T9" fmla="*/ 84 h 164"/>
                <a:gd name="T10" fmla="*/ 34 w 126"/>
                <a:gd name="T11" fmla="*/ 84 h 164"/>
                <a:gd name="T12" fmla="*/ 51 w 126"/>
                <a:gd name="T13" fmla="*/ 146 h 164"/>
                <a:gd name="T14" fmla="*/ 83 w 126"/>
                <a:gd name="T15" fmla="*/ 108 h 164"/>
                <a:gd name="T16" fmla="*/ 104 w 126"/>
                <a:gd name="T17" fmla="*/ 108 h 164"/>
                <a:gd name="T18" fmla="*/ 89 w 126"/>
                <a:gd name="T19" fmla="*/ 66 h 164"/>
                <a:gd name="T20" fmla="*/ 72 w 126"/>
                <a:gd name="T21" fmla="*/ 19 h 164"/>
                <a:gd name="T22" fmla="*/ 37 w 126"/>
                <a:gd name="T23" fmla="*/ 66 h 164"/>
                <a:gd name="T24" fmla="*/ 89 w 126"/>
                <a:gd name="T25" fmla="*/ 6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64">
                  <a:moveTo>
                    <a:pt x="104" y="108"/>
                  </a:moveTo>
                  <a:cubicBezTo>
                    <a:pt x="100" y="139"/>
                    <a:pt x="80" y="164"/>
                    <a:pt x="47" y="164"/>
                  </a:cubicBezTo>
                  <a:cubicBezTo>
                    <a:pt x="18" y="164"/>
                    <a:pt x="0" y="145"/>
                    <a:pt x="11" y="82"/>
                  </a:cubicBezTo>
                  <a:cubicBezTo>
                    <a:pt x="17" y="49"/>
                    <a:pt x="34" y="0"/>
                    <a:pt x="75" y="0"/>
                  </a:cubicBezTo>
                  <a:cubicBezTo>
                    <a:pt x="126" y="0"/>
                    <a:pt x="115" y="48"/>
                    <a:pt x="109" y="84"/>
                  </a:cubicBezTo>
                  <a:cubicBezTo>
                    <a:pt x="34" y="84"/>
                    <a:pt x="34" y="84"/>
                    <a:pt x="34" y="84"/>
                  </a:cubicBezTo>
                  <a:cubicBezTo>
                    <a:pt x="31" y="105"/>
                    <a:pt x="20" y="146"/>
                    <a:pt x="51" y="146"/>
                  </a:cubicBezTo>
                  <a:cubicBezTo>
                    <a:pt x="72" y="146"/>
                    <a:pt x="81" y="126"/>
                    <a:pt x="83" y="108"/>
                  </a:cubicBezTo>
                  <a:lnTo>
                    <a:pt x="104" y="108"/>
                  </a:lnTo>
                  <a:close/>
                  <a:moveTo>
                    <a:pt x="89" y="66"/>
                  </a:moveTo>
                  <a:cubicBezTo>
                    <a:pt x="92" y="48"/>
                    <a:pt x="98" y="19"/>
                    <a:pt x="72" y="19"/>
                  </a:cubicBezTo>
                  <a:cubicBezTo>
                    <a:pt x="47" y="19"/>
                    <a:pt x="41" y="48"/>
                    <a:pt x="37" y="66"/>
                  </a:cubicBezTo>
                  <a:lnTo>
                    <a:pt x="8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6">
              <a:extLst>
                <a:ext uri="{FF2B5EF4-FFF2-40B4-BE49-F238E27FC236}">
                  <a16:creationId xmlns:a16="http://schemas.microsoft.com/office/drawing/2014/main" id="{8ECA4434-E083-40E9-9A92-B6272DD15228}"/>
                </a:ext>
              </a:extLst>
            </p:cNvPr>
            <p:cNvSpPr>
              <a:spLocks/>
            </p:cNvSpPr>
            <p:nvPr userDrawn="1"/>
          </p:nvSpPr>
          <p:spPr bwMode="auto">
            <a:xfrm>
              <a:off x="7747001" y="1878013"/>
              <a:ext cx="206375" cy="341313"/>
            </a:xfrm>
            <a:custGeom>
              <a:avLst/>
              <a:gdLst>
                <a:gd name="T0" fmla="*/ 45 w 96"/>
                <a:gd name="T1" fmla="*/ 29 h 159"/>
                <a:gd name="T2" fmla="*/ 45 w 96"/>
                <a:gd name="T3" fmla="*/ 29 h 159"/>
                <a:gd name="T4" fmla="*/ 96 w 96"/>
                <a:gd name="T5" fmla="*/ 2 h 159"/>
                <a:gd name="T6" fmla="*/ 92 w 96"/>
                <a:gd name="T7" fmla="*/ 24 h 159"/>
                <a:gd name="T8" fmla="*/ 39 w 96"/>
                <a:gd name="T9" fmla="*/ 65 h 159"/>
                <a:gd name="T10" fmla="*/ 23 w 96"/>
                <a:gd name="T11" fmla="*/ 159 h 159"/>
                <a:gd name="T12" fmla="*/ 0 w 96"/>
                <a:gd name="T13" fmla="*/ 159 h 159"/>
                <a:gd name="T14" fmla="*/ 28 w 96"/>
                <a:gd name="T15" fmla="*/ 3 h 159"/>
                <a:gd name="T16" fmla="*/ 49 w 96"/>
                <a:gd name="T17" fmla="*/ 3 h 159"/>
                <a:gd name="T18" fmla="*/ 45 w 96"/>
                <a:gd name="T19" fmla="*/ 2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59">
                  <a:moveTo>
                    <a:pt x="45" y="29"/>
                  </a:moveTo>
                  <a:cubicBezTo>
                    <a:pt x="45" y="29"/>
                    <a:pt x="45" y="29"/>
                    <a:pt x="45" y="29"/>
                  </a:cubicBezTo>
                  <a:cubicBezTo>
                    <a:pt x="58" y="8"/>
                    <a:pt x="73" y="0"/>
                    <a:pt x="96" y="2"/>
                  </a:cubicBezTo>
                  <a:cubicBezTo>
                    <a:pt x="92" y="24"/>
                    <a:pt x="92" y="24"/>
                    <a:pt x="92" y="24"/>
                  </a:cubicBezTo>
                  <a:cubicBezTo>
                    <a:pt x="64" y="18"/>
                    <a:pt x="44" y="37"/>
                    <a:pt x="39" y="65"/>
                  </a:cubicBezTo>
                  <a:cubicBezTo>
                    <a:pt x="23" y="159"/>
                    <a:pt x="23" y="159"/>
                    <a:pt x="23" y="159"/>
                  </a:cubicBezTo>
                  <a:cubicBezTo>
                    <a:pt x="0" y="159"/>
                    <a:pt x="0" y="159"/>
                    <a:pt x="0" y="159"/>
                  </a:cubicBezTo>
                  <a:cubicBezTo>
                    <a:pt x="28" y="3"/>
                    <a:pt x="28" y="3"/>
                    <a:pt x="28" y="3"/>
                  </a:cubicBezTo>
                  <a:cubicBezTo>
                    <a:pt x="49" y="3"/>
                    <a:pt x="49" y="3"/>
                    <a:pt x="49" y="3"/>
                  </a:cubicBezTo>
                  <a:lnTo>
                    <a:pt x="4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7">
              <a:extLst>
                <a:ext uri="{FF2B5EF4-FFF2-40B4-BE49-F238E27FC236}">
                  <a16:creationId xmlns:a16="http://schemas.microsoft.com/office/drawing/2014/main" id="{7E61E1A5-7882-45B0-8F0C-B6E7FED0B724}"/>
                </a:ext>
              </a:extLst>
            </p:cNvPr>
            <p:cNvSpPr>
              <a:spLocks noEditPoints="1"/>
            </p:cNvSpPr>
            <p:nvPr userDrawn="1"/>
          </p:nvSpPr>
          <p:spPr bwMode="auto">
            <a:xfrm>
              <a:off x="8075613" y="1768475"/>
              <a:ext cx="344488" cy="450850"/>
            </a:xfrm>
            <a:custGeom>
              <a:avLst/>
              <a:gdLst>
                <a:gd name="T0" fmla="*/ 0 w 160"/>
                <a:gd name="T1" fmla="*/ 210 h 210"/>
                <a:gd name="T2" fmla="*/ 37 w 160"/>
                <a:gd name="T3" fmla="*/ 0 h 210"/>
                <a:gd name="T4" fmla="*/ 94 w 160"/>
                <a:gd name="T5" fmla="*/ 0 h 210"/>
                <a:gd name="T6" fmla="*/ 148 w 160"/>
                <a:gd name="T7" fmla="*/ 105 h 210"/>
                <a:gd name="T8" fmla="*/ 62 w 160"/>
                <a:gd name="T9" fmla="*/ 210 h 210"/>
                <a:gd name="T10" fmla="*/ 0 w 160"/>
                <a:gd name="T11" fmla="*/ 210 h 210"/>
                <a:gd name="T12" fmla="*/ 27 w 160"/>
                <a:gd name="T13" fmla="*/ 189 h 210"/>
                <a:gd name="T14" fmla="*/ 64 w 160"/>
                <a:gd name="T15" fmla="*/ 189 h 210"/>
                <a:gd name="T16" fmla="*/ 125 w 160"/>
                <a:gd name="T17" fmla="*/ 101 h 210"/>
                <a:gd name="T18" fmla="*/ 93 w 160"/>
                <a:gd name="T19" fmla="*/ 21 h 210"/>
                <a:gd name="T20" fmla="*/ 56 w 160"/>
                <a:gd name="T21" fmla="*/ 21 h 210"/>
                <a:gd name="T22" fmla="*/ 27 w 160"/>
                <a:gd name="T23" fmla="*/ 18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210">
                  <a:moveTo>
                    <a:pt x="0" y="210"/>
                  </a:moveTo>
                  <a:cubicBezTo>
                    <a:pt x="37" y="0"/>
                    <a:pt x="37" y="0"/>
                    <a:pt x="37" y="0"/>
                  </a:cubicBezTo>
                  <a:cubicBezTo>
                    <a:pt x="94" y="0"/>
                    <a:pt x="94" y="0"/>
                    <a:pt x="94" y="0"/>
                  </a:cubicBezTo>
                  <a:cubicBezTo>
                    <a:pt x="160" y="0"/>
                    <a:pt x="159" y="53"/>
                    <a:pt x="148" y="105"/>
                  </a:cubicBezTo>
                  <a:cubicBezTo>
                    <a:pt x="138" y="156"/>
                    <a:pt x="118" y="210"/>
                    <a:pt x="62" y="210"/>
                  </a:cubicBezTo>
                  <a:lnTo>
                    <a:pt x="0" y="210"/>
                  </a:lnTo>
                  <a:close/>
                  <a:moveTo>
                    <a:pt x="27" y="189"/>
                  </a:moveTo>
                  <a:cubicBezTo>
                    <a:pt x="64" y="189"/>
                    <a:pt x="64" y="189"/>
                    <a:pt x="64" y="189"/>
                  </a:cubicBezTo>
                  <a:cubicBezTo>
                    <a:pt x="98" y="189"/>
                    <a:pt x="116" y="164"/>
                    <a:pt x="125" y="101"/>
                  </a:cubicBezTo>
                  <a:cubicBezTo>
                    <a:pt x="132" y="53"/>
                    <a:pt x="131" y="21"/>
                    <a:pt x="93" y="21"/>
                  </a:cubicBezTo>
                  <a:cubicBezTo>
                    <a:pt x="56" y="21"/>
                    <a:pt x="56" y="21"/>
                    <a:pt x="56" y="21"/>
                  </a:cubicBezTo>
                  <a:lnTo>
                    <a:pt x="27"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8">
              <a:extLst>
                <a:ext uri="{FF2B5EF4-FFF2-40B4-BE49-F238E27FC236}">
                  <a16:creationId xmlns:a16="http://schemas.microsoft.com/office/drawing/2014/main" id="{9207F91E-8E7E-4787-96AB-0E1EFD1A7959}"/>
                </a:ext>
              </a:extLst>
            </p:cNvPr>
            <p:cNvSpPr>
              <a:spLocks noEditPoints="1"/>
            </p:cNvSpPr>
            <p:nvPr userDrawn="1"/>
          </p:nvSpPr>
          <p:spPr bwMode="auto">
            <a:xfrm>
              <a:off x="8424863" y="1768475"/>
              <a:ext cx="127000" cy="450850"/>
            </a:xfrm>
            <a:custGeom>
              <a:avLst/>
              <a:gdLst>
                <a:gd name="T0" fmla="*/ 0 w 80"/>
                <a:gd name="T1" fmla="*/ 284 h 284"/>
                <a:gd name="T2" fmla="*/ 36 w 80"/>
                <a:gd name="T3" fmla="*/ 73 h 284"/>
                <a:gd name="T4" fmla="*/ 67 w 80"/>
                <a:gd name="T5" fmla="*/ 73 h 284"/>
                <a:gd name="T6" fmla="*/ 29 w 80"/>
                <a:gd name="T7" fmla="*/ 284 h 284"/>
                <a:gd name="T8" fmla="*/ 0 w 80"/>
                <a:gd name="T9" fmla="*/ 284 h 284"/>
                <a:gd name="T10" fmla="*/ 43 w 80"/>
                <a:gd name="T11" fmla="*/ 38 h 284"/>
                <a:gd name="T12" fmla="*/ 50 w 80"/>
                <a:gd name="T13" fmla="*/ 0 h 284"/>
                <a:gd name="T14" fmla="*/ 80 w 80"/>
                <a:gd name="T15" fmla="*/ 0 h 284"/>
                <a:gd name="T16" fmla="*/ 73 w 80"/>
                <a:gd name="T17" fmla="*/ 38 h 284"/>
                <a:gd name="T18" fmla="*/ 43 w 80"/>
                <a:gd name="T19" fmla="*/ 3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84">
                  <a:moveTo>
                    <a:pt x="0" y="284"/>
                  </a:moveTo>
                  <a:lnTo>
                    <a:pt x="36" y="73"/>
                  </a:lnTo>
                  <a:lnTo>
                    <a:pt x="67" y="73"/>
                  </a:lnTo>
                  <a:lnTo>
                    <a:pt x="29" y="284"/>
                  </a:lnTo>
                  <a:lnTo>
                    <a:pt x="0" y="284"/>
                  </a:lnTo>
                  <a:close/>
                  <a:moveTo>
                    <a:pt x="43" y="38"/>
                  </a:moveTo>
                  <a:lnTo>
                    <a:pt x="50" y="0"/>
                  </a:lnTo>
                  <a:lnTo>
                    <a:pt x="80" y="0"/>
                  </a:lnTo>
                  <a:lnTo>
                    <a:pt x="73" y="38"/>
                  </a:lnTo>
                  <a:lnTo>
                    <a:pt x="4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9">
              <a:extLst>
                <a:ext uri="{FF2B5EF4-FFF2-40B4-BE49-F238E27FC236}">
                  <a16:creationId xmlns:a16="http://schemas.microsoft.com/office/drawing/2014/main" id="{D9F2C0E1-9B03-4AFB-A5AE-ED824CD1661B}"/>
                </a:ext>
              </a:extLst>
            </p:cNvPr>
            <p:cNvSpPr>
              <a:spLocks/>
            </p:cNvSpPr>
            <p:nvPr userDrawn="1"/>
          </p:nvSpPr>
          <p:spPr bwMode="auto">
            <a:xfrm>
              <a:off x="8535988" y="1876425"/>
              <a:ext cx="252413" cy="354013"/>
            </a:xfrm>
            <a:custGeom>
              <a:avLst/>
              <a:gdLst>
                <a:gd name="T0" fmla="*/ 89 w 117"/>
                <a:gd name="T1" fmla="*/ 46 h 165"/>
                <a:gd name="T2" fmla="*/ 70 w 117"/>
                <a:gd name="T3" fmla="*/ 19 h 165"/>
                <a:gd name="T4" fmla="*/ 41 w 117"/>
                <a:gd name="T5" fmla="*/ 43 h 165"/>
                <a:gd name="T6" fmla="*/ 67 w 117"/>
                <a:gd name="T7" fmla="*/ 72 h 165"/>
                <a:gd name="T8" fmla="*/ 104 w 117"/>
                <a:gd name="T9" fmla="*/ 116 h 165"/>
                <a:gd name="T10" fmla="*/ 43 w 117"/>
                <a:gd name="T11" fmla="*/ 164 h 165"/>
                <a:gd name="T12" fmla="*/ 7 w 117"/>
                <a:gd name="T13" fmla="*/ 148 h 165"/>
                <a:gd name="T14" fmla="*/ 4 w 117"/>
                <a:gd name="T15" fmla="*/ 115 h 165"/>
                <a:gd name="T16" fmla="*/ 26 w 117"/>
                <a:gd name="T17" fmla="*/ 115 h 165"/>
                <a:gd name="T18" fmla="*/ 47 w 117"/>
                <a:gd name="T19" fmla="*/ 146 h 165"/>
                <a:gd name="T20" fmla="*/ 81 w 117"/>
                <a:gd name="T21" fmla="*/ 119 h 165"/>
                <a:gd name="T22" fmla="*/ 48 w 117"/>
                <a:gd name="T23" fmla="*/ 88 h 165"/>
                <a:gd name="T24" fmla="*/ 18 w 117"/>
                <a:gd name="T25" fmla="*/ 44 h 165"/>
                <a:gd name="T26" fmla="*/ 71 w 117"/>
                <a:gd name="T27" fmla="*/ 0 h 165"/>
                <a:gd name="T28" fmla="*/ 111 w 117"/>
                <a:gd name="T29" fmla="*/ 46 h 165"/>
                <a:gd name="T30" fmla="*/ 89 w 117"/>
                <a:gd name="T31" fmla="*/ 4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65">
                  <a:moveTo>
                    <a:pt x="89" y="46"/>
                  </a:moveTo>
                  <a:cubicBezTo>
                    <a:pt x="93" y="28"/>
                    <a:pt x="88" y="19"/>
                    <a:pt x="70" y="19"/>
                  </a:cubicBezTo>
                  <a:cubicBezTo>
                    <a:pt x="54" y="19"/>
                    <a:pt x="44" y="26"/>
                    <a:pt x="41" y="43"/>
                  </a:cubicBezTo>
                  <a:cubicBezTo>
                    <a:pt x="37" y="63"/>
                    <a:pt x="53" y="65"/>
                    <a:pt x="67" y="72"/>
                  </a:cubicBezTo>
                  <a:cubicBezTo>
                    <a:pt x="88" y="82"/>
                    <a:pt x="109" y="87"/>
                    <a:pt x="104" y="116"/>
                  </a:cubicBezTo>
                  <a:cubicBezTo>
                    <a:pt x="99" y="146"/>
                    <a:pt x="75" y="165"/>
                    <a:pt x="43" y="164"/>
                  </a:cubicBezTo>
                  <a:cubicBezTo>
                    <a:pt x="29" y="165"/>
                    <a:pt x="13" y="160"/>
                    <a:pt x="7" y="148"/>
                  </a:cubicBezTo>
                  <a:cubicBezTo>
                    <a:pt x="0" y="136"/>
                    <a:pt x="3" y="125"/>
                    <a:pt x="4" y="115"/>
                  </a:cubicBezTo>
                  <a:cubicBezTo>
                    <a:pt x="26" y="115"/>
                    <a:pt x="26" y="115"/>
                    <a:pt x="26" y="115"/>
                  </a:cubicBezTo>
                  <a:cubicBezTo>
                    <a:pt x="21" y="134"/>
                    <a:pt x="26" y="146"/>
                    <a:pt x="47" y="146"/>
                  </a:cubicBezTo>
                  <a:cubicBezTo>
                    <a:pt x="64" y="146"/>
                    <a:pt x="77" y="138"/>
                    <a:pt x="81" y="119"/>
                  </a:cubicBezTo>
                  <a:cubicBezTo>
                    <a:pt x="85" y="97"/>
                    <a:pt x="63" y="95"/>
                    <a:pt x="48" y="88"/>
                  </a:cubicBezTo>
                  <a:cubicBezTo>
                    <a:pt x="25" y="80"/>
                    <a:pt x="13" y="71"/>
                    <a:pt x="18" y="44"/>
                  </a:cubicBezTo>
                  <a:cubicBezTo>
                    <a:pt x="22" y="17"/>
                    <a:pt x="44" y="0"/>
                    <a:pt x="71" y="0"/>
                  </a:cubicBezTo>
                  <a:cubicBezTo>
                    <a:pt x="102" y="0"/>
                    <a:pt x="117" y="14"/>
                    <a:pt x="111" y="46"/>
                  </a:cubicBezTo>
                  <a:lnTo>
                    <a:pt x="89"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40">
              <a:extLst>
                <a:ext uri="{FF2B5EF4-FFF2-40B4-BE49-F238E27FC236}">
                  <a16:creationId xmlns:a16="http://schemas.microsoft.com/office/drawing/2014/main" id="{2DFD33DD-2178-4A02-9FD4-3E11D8BB05DE}"/>
                </a:ext>
              </a:extLst>
            </p:cNvPr>
            <p:cNvSpPr>
              <a:spLocks/>
            </p:cNvSpPr>
            <p:nvPr userDrawn="1"/>
          </p:nvSpPr>
          <p:spPr bwMode="auto">
            <a:xfrm>
              <a:off x="8812213" y="1793875"/>
              <a:ext cx="158750" cy="425450"/>
            </a:xfrm>
            <a:custGeom>
              <a:avLst/>
              <a:gdLst>
                <a:gd name="T0" fmla="*/ 48 w 74"/>
                <a:gd name="T1" fmla="*/ 42 h 198"/>
                <a:gd name="T2" fmla="*/ 74 w 74"/>
                <a:gd name="T3" fmla="*/ 42 h 198"/>
                <a:gd name="T4" fmla="*/ 71 w 74"/>
                <a:gd name="T5" fmla="*/ 61 h 198"/>
                <a:gd name="T6" fmla="*/ 45 w 74"/>
                <a:gd name="T7" fmla="*/ 61 h 198"/>
                <a:gd name="T8" fmla="*/ 27 w 74"/>
                <a:gd name="T9" fmla="*/ 167 h 198"/>
                <a:gd name="T10" fmla="*/ 35 w 74"/>
                <a:gd name="T11" fmla="*/ 179 h 198"/>
                <a:gd name="T12" fmla="*/ 50 w 74"/>
                <a:gd name="T13" fmla="*/ 179 h 198"/>
                <a:gd name="T14" fmla="*/ 46 w 74"/>
                <a:gd name="T15" fmla="*/ 198 h 198"/>
                <a:gd name="T16" fmla="*/ 22 w 74"/>
                <a:gd name="T17" fmla="*/ 198 h 198"/>
                <a:gd name="T18" fmla="*/ 4 w 74"/>
                <a:gd name="T19" fmla="*/ 173 h 198"/>
                <a:gd name="T20" fmla="*/ 23 w 74"/>
                <a:gd name="T21" fmla="*/ 61 h 198"/>
                <a:gd name="T22" fmla="*/ 2 w 74"/>
                <a:gd name="T23" fmla="*/ 61 h 198"/>
                <a:gd name="T24" fmla="*/ 5 w 74"/>
                <a:gd name="T25" fmla="*/ 42 h 198"/>
                <a:gd name="T26" fmla="*/ 27 w 74"/>
                <a:gd name="T27" fmla="*/ 42 h 198"/>
                <a:gd name="T28" fmla="*/ 34 w 74"/>
                <a:gd name="T29" fmla="*/ 0 h 198"/>
                <a:gd name="T30" fmla="*/ 56 w 74"/>
                <a:gd name="T31" fmla="*/ 0 h 198"/>
                <a:gd name="T32" fmla="*/ 48 w 74"/>
                <a:gd name="T33" fmla="*/ 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98">
                  <a:moveTo>
                    <a:pt x="48" y="42"/>
                  </a:moveTo>
                  <a:cubicBezTo>
                    <a:pt x="74" y="42"/>
                    <a:pt x="74" y="42"/>
                    <a:pt x="74" y="42"/>
                  </a:cubicBezTo>
                  <a:cubicBezTo>
                    <a:pt x="71" y="61"/>
                    <a:pt x="71" y="61"/>
                    <a:pt x="71" y="61"/>
                  </a:cubicBezTo>
                  <a:cubicBezTo>
                    <a:pt x="45" y="61"/>
                    <a:pt x="45" y="61"/>
                    <a:pt x="45" y="61"/>
                  </a:cubicBezTo>
                  <a:cubicBezTo>
                    <a:pt x="27" y="167"/>
                    <a:pt x="27" y="167"/>
                    <a:pt x="27" y="167"/>
                  </a:cubicBezTo>
                  <a:cubicBezTo>
                    <a:pt x="26" y="173"/>
                    <a:pt x="23" y="179"/>
                    <a:pt x="35" y="179"/>
                  </a:cubicBezTo>
                  <a:cubicBezTo>
                    <a:pt x="50" y="179"/>
                    <a:pt x="50" y="179"/>
                    <a:pt x="50" y="179"/>
                  </a:cubicBezTo>
                  <a:cubicBezTo>
                    <a:pt x="46" y="198"/>
                    <a:pt x="46" y="198"/>
                    <a:pt x="46" y="198"/>
                  </a:cubicBezTo>
                  <a:cubicBezTo>
                    <a:pt x="22" y="198"/>
                    <a:pt x="22" y="198"/>
                    <a:pt x="22" y="198"/>
                  </a:cubicBezTo>
                  <a:cubicBezTo>
                    <a:pt x="9" y="198"/>
                    <a:pt x="0" y="196"/>
                    <a:pt x="4" y="173"/>
                  </a:cubicBezTo>
                  <a:cubicBezTo>
                    <a:pt x="23" y="61"/>
                    <a:pt x="23" y="61"/>
                    <a:pt x="23" y="61"/>
                  </a:cubicBezTo>
                  <a:cubicBezTo>
                    <a:pt x="2" y="61"/>
                    <a:pt x="2" y="61"/>
                    <a:pt x="2" y="61"/>
                  </a:cubicBezTo>
                  <a:cubicBezTo>
                    <a:pt x="5" y="42"/>
                    <a:pt x="5" y="42"/>
                    <a:pt x="5" y="42"/>
                  </a:cubicBezTo>
                  <a:cubicBezTo>
                    <a:pt x="27" y="42"/>
                    <a:pt x="27" y="42"/>
                    <a:pt x="27" y="42"/>
                  </a:cubicBezTo>
                  <a:cubicBezTo>
                    <a:pt x="34" y="0"/>
                    <a:pt x="34" y="0"/>
                    <a:pt x="34" y="0"/>
                  </a:cubicBezTo>
                  <a:cubicBezTo>
                    <a:pt x="56" y="0"/>
                    <a:pt x="56" y="0"/>
                    <a:pt x="56" y="0"/>
                  </a:cubicBezTo>
                  <a:lnTo>
                    <a:pt x="48"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1">
              <a:extLst>
                <a:ext uri="{FF2B5EF4-FFF2-40B4-BE49-F238E27FC236}">
                  <a16:creationId xmlns:a16="http://schemas.microsoft.com/office/drawing/2014/main" id="{30802D9D-681E-4173-BAA9-5797D8696435}"/>
                </a:ext>
              </a:extLst>
            </p:cNvPr>
            <p:cNvSpPr>
              <a:spLocks/>
            </p:cNvSpPr>
            <p:nvPr userDrawn="1"/>
          </p:nvSpPr>
          <p:spPr bwMode="auto">
            <a:xfrm>
              <a:off x="8963026" y="1878013"/>
              <a:ext cx="203200" cy="341313"/>
            </a:xfrm>
            <a:custGeom>
              <a:avLst/>
              <a:gdLst>
                <a:gd name="T0" fmla="*/ 44 w 95"/>
                <a:gd name="T1" fmla="*/ 29 h 159"/>
                <a:gd name="T2" fmla="*/ 45 w 95"/>
                <a:gd name="T3" fmla="*/ 29 h 159"/>
                <a:gd name="T4" fmla="*/ 95 w 95"/>
                <a:gd name="T5" fmla="*/ 2 h 159"/>
                <a:gd name="T6" fmla="*/ 91 w 95"/>
                <a:gd name="T7" fmla="*/ 24 h 159"/>
                <a:gd name="T8" fmla="*/ 39 w 95"/>
                <a:gd name="T9" fmla="*/ 65 h 159"/>
                <a:gd name="T10" fmla="*/ 22 w 95"/>
                <a:gd name="T11" fmla="*/ 159 h 159"/>
                <a:gd name="T12" fmla="*/ 0 w 95"/>
                <a:gd name="T13" fmla="*/ 159 h 159"/>
                <a:gd name="T14" fmla="*/ 27 w 95"/>
                <a:gd name="T15" fmla="*/ 3 h 159"/>
                <a:gd name="T16" fmla="*/ 49 w 95"/>
                <a:gd name="T17" fmla="*/ 3 h 159"/>
                <a:gd name="T18" fmla="*/ 44 w 95"/>
                <a:gd name="T19" fmla="*/ 2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59">
                  <a:moveTo>
                    <a:pt x="44" y="29"/>
                  </a:moveTo>
                  <a:cubicBezTo>
                    <a:pt x="45" y="29"/>
                    <a:pt x="45" y="29"/>
                    <a:pt x="45" y="29"/>
                  </a:cubicBezTo>
                  <a:cubicBezTo>
                    <a:pt x="57" y="8"/>
                    <a:pt x="72" y="0"/>
                    <a:pt x="95" y="2"/>
                  </a:cubicBezTo>
                  <a:cubicBezTo>
                    <a:pt x="91" y="24"/>
                    <a:pt x="91" y="24"/>
                    <a:pt x="91" y="24"/>
                  </a:cubicBezTo>
                  <a:cubicBezTo>
                    <a:pt x="64" y="18"/>
                    <a:pt x="44" y="37"/>
                    <a:pt x="39" y="65"/>
                  </a:cubicBezTo>
                  <a:cubicBezTo>
                    <a:pt x="22" y="159"/>
                    <a:pt x="22" y="159"/>
                    <a:pt x="22" y="159"/>
                  </a:cubicBezTo>
                  <a:cubicBezTo>
                    <a:pt x="0" y="159"/>
                    <a:pt x="0" y="159"/>
                    <a:pt x="0" y="159"/>
                  </a:cubicBezTo>
                  <a:cubicBezTo>
                    <a:pt x="27" y="3"/>
                    <a:pt x="27" y="3"/>
                    <a:pt x="27" y="3"/>
                  </a:cubicBezTo>
                  <a:cubicBezTo>
                    <a:pt x="49" y="3"/>
                    <a:pt x="49" y="3"/>
                    <a:pt x="49" y="3"/>
                  </a:cubicBezTo>
                  <a:lnTo>
                    <a:pt x="4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2">
              <a:extLst>
                <a:ext uri="{FF2B5EF4-FFF2-40B4-BE49-F238E27FC236}">
                  <a16:creationId xmlns:a16="http://schemas.microsoft.com/office/drawing/2014/main" id="{239141E7-D7F6-45B9-8B2B-09A86F62E33C}"/>
                </a:ext>
              </a:extLst>
            </p:cNvPr>
            <p:cNvSpPr>
              <a:spLocks noEditPoints="1"/>
            </p:cNvSpPr>
            <p:nvPr userDrawn="1"/>
          </p:nvSpPr>
          <p:spPr bwMode="auto">
            <a:xfrm>
              <a:off x="9145588" y="1768475"/>
              <a:ext cx="127000" cy="450850"/>
            </a:xfrm>
            <a:custGeom>
              <a:avLst/>
              <a:gdLst>
                <a:gd name="T0" fmla="*/ 0 w 80"/>
                <a:gd name="T1" fmla="*/ 284 h 284"/>
                <a:gd name="T2" fmla="*/ 36 w 80"/>
                <a:gd name="T3" fmla="*/ 73 h 284"/>
                <a:gd name="T4" fmla="*/ 66 w 80"/>
                <a:gd name="T5" fmla="*/ 73 h 284"/>
                <a:gd name="T6" fmla="*/ 30 w 80"/>
                <a:gd name="T7" fmla="*/ 284 h 284"/>
                <a:gd name="T8" fmla="*/ 0 w 80"/>
                <a:gd name="T9" fmla="*/ 284 h 284"/>
                <a:gd name="T10" fmla="*/ 43 w 80"/>
                <a:gd name="T11" fmla="*/ 38 h 284"/>
                <a:gd name="T12" fmla="*/ 50 w 80"/>
                <a:gd name="T13" fmla="*/ 0 h 284"/>
                <a:gd name="T14" fmla="*/ 80 w 80"/>
                <a:gd name="T15" fmla="*/ 0 h 284"/>
                <a:gd name="T16" fmla="*/ 73 w 80"/>
                <a:gd name="T17" fmla="*/ 38 h 284"/>
                <a:gd name="T18" fmla="*/ 43 w 80"/>
                <a:gd name="T19" fmla="*/ 3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84">
                  <a:moveTo>
                    <a:pt x="0" y="284"/>
                  </a:moveTo>
                  <a:lnTo>
                    <a:pt x="36" y="73"/>
                  </a:lnTo>
                  <a:lnTo>
                    <a:pt x="66" y="73"/>
                  </a:lnTo>
                  <a:lnTo>
                    <a:pt x="30" y="284"/>
                  </a:lnTo>
                  <a:lnTo>
                    <a:pt x="0" y="284"/>
                  </a:lnTo>
                  <a:close/>
                  <a:moveTo>
                    <a:pt x="43" y="38"/>
                  </a:moveTo>
                  <a:lnTo>
                    <a:pt x="50" y="0"/>
                  </a:lnTo>
                  <a:lnTo>
                    <a:pt x="80" y="0"/>
                  </a:lnTo>
                  <a:lnTo>
                    <a:pt x="73" y="38"/>
                  </a:lnTo>
                  <a:lnTo>
                    <a:pt x="4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3">
              <a:extLst>
                <a:ext uri="{FF2B5EF4-FFF2-40B4-BE49-F238E27FC236}">
                  <a16:creationId xmlns:a16="http://schemas.microsoft.com/office/drawing/2014/main" id="{EEDC75D0-F786-472E-B3FD-CF7CCDE495E4}"/>
                </a:ext>
              </a:extLst>
            </p:cNvPr>
            <p:cNvSpPr>
              <a:spLocks/>
            </p:cNvSpPr>
            <p:nvPr userDrawn="1"/>
          </p:nvSpPr>
          <p:spPr bwMode="auto">
            <a:xfrm>
              <a:off x="9261476" y="1876425"/>
              <a:ext cx="254000" cy="352425"/>
            </a:xfrm>
            <a:custGeom>
              <a:avLst/>
              <a:gdLst>
                <a:gd name="T0" fmla="*/ 30 w 118"/>
                <a:gd name="T1" fmla="*/ 89 h 164"/>
                <a:gd name="T2" fmla="*/ 50 w 118"/>
                <a:gd name="T3" fmla="*/ 146 h 164"/>
                <a:gd name="T4" fmla="*/ 84 w 118"/>
                <a:gd name="T5" fmla="*/ 106 h 164"/>
                <a:gd name="T6" fmla="*/ 105 w 118"/>
                <a:gd name="T7" fmla="*/ 106 h 164"/>
                <a:gd name="T8" fmla="*/ 48 w 118"/>
                <a:gd name="T9" fmla="*/ 164 h 164"/>
                <a:gd name="T10" fmla="*/ 8 w 118"/>
                <a:gd name="T11" fmla="*/ 84 h 164"/>
                <a:gd name="T12" fmla="*/ 76 w 118"/>
                <a:gd name="T13" fmla="*/ 0 h 164"/>
                <a:gd name="T14" fmla="*/ 113 w 118"/>
                <a:gd name="T15" fmla="*/ 54 h 164"/>
                <a:gd name="T16" fmla="*/ 93 w 118"/>
                <a:gd name="T17" fmla="*/ 54 h 164"/>
                <a:gd name="T18" fmla="*/ 73 w 118"/>
                <a:gd name="T19" fmla="*/ 19 h 164"/>
                <a:gd name="T20" fmla="*/ 30 w 118"/>
                <a:gd name="T21" fmla="*/ 8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64">
                  <a:moveTo>
                    <a:pt x="30" y="89"/>
                  </a:moveTo>
                  <a:cubicBezTo>
                    <a:pt x="26" y="110"/>
                    <a:pt x="21" y="146"/>
                    <a:pt x="50" y="146"/>
                  </a:cubicBezTo>
                  <a:cubicBezTo>
                    <a:pt x="74" y="146"/>
                    <a:pt x="80" y="125"/>
                    <a:pt x="84" y="106"/>
                  </a:cubicBezTo>
                  <a:cubicBezTo>
                    <a:pt x="105" y="106"/>
                    <a:pt x="105" y="106"/>
                    <a:pt x="105" y="106"/>
                  </a:cubicBezTo>
                  <a:cubicBezTo>
                    <a:pt x="99" y="136"/>
                    <a:pt x="83" y="164"/>
                    <a:pt x="48" y="164"/>
                  </a:cubicBezTo>
                  <a:cubicBezTo>
                    <a:pt x="0" y="164"/>
                    <a:pt x="1" y="125"/>
                    <a:pt x="8" y="84"/>
                  </a:cubicBezTo>
                  <a:cubicBezTo>
                    <a:pt x="14" y="46"/>
                    <a:pt x="29" y="0"/>
                    <a:pt x="76" y="0"/>
                  </a:cubicBezTo>
                  <a:cubicBezTo>
                    <a:pt x="108" y="0"/>
                    <a:pt x="118" y="25"/>
                    <a:pt x="113" y="54"/>
                  </a:cubicBezTo>
                  <a:cubicBezTo>
                    <a:pt x="93" y="54"/>
                    <a:pt x="93" y="54"/>
                    <a:pt x="93" y="54"/>
                  </a:cubicBezTo>
                  <a:cubicBezTo>
                    <a:pt x="95" y="36"/>
                    <a:pt x="94" y="19"/>
                    <a:pt x="73" y="19"/>
                  </a:cubicBezTo>
                  <a:cubicBezTo>
                    <a:pt x="41" y="19"/>
                    <a:pt x="34" y="67"/>
                    <a:pt x="30"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44">
              <a:extLst>
                <a:ext uri="{FF2B5EF4-FFF2-40B4-BE49-F238E27FC236}">
                  <a16:creationId xmlns:a16="http://schemas.microsoft.com/office/drawing/2014/main" id="{8EE51C1C-104C-45B5-9DAA-6A28E44AF836}"/>
                </a:ext>
              </a:extLst>
            </p:cNvPr>
            <p:cNvSpPr>
              <a:spLocks/>
            </p:cNvSpPr>
            <p:nvPr userDrawn="1"/>
          </p:nvSpPr>
          <p:spPr bwMode="auto">
            <a:xfrm>
              <a:off x="9529763" y="1793875"/>
              <a:ext cx="161925" cy="425450"/>
            </a:xfrm>
            <a:custGeom>
              <a:avLst/>
              <a:gdLst>
                <a:gd name="T0" fmla="*/ 49 w 75"/>
                <a:gd name="T1" fmla="*/ 42 h 198"/>
                <a:gd name="T2" fmla="*/ 75 w 75"/>
                <a:gd name="T3" fmla="*/ 42 h 198"/>
                <a:gd name="T4" fmla="*/ 72 w 75"/>
                <a:gd name="T5" fmla="*/ 61 h 198"/>
                <a:gd name="T6" fmla="*/ 46 w 75"/>
                <a:gd name="T7" fmla="*/ 61 h 198"/>
                <a:gd name="T8" fmla="*/ 27 w 75"/>
                <a:gd name="T9" fmla="*/ 167 h 198"/>
                <a:gd name="T10" fmla="*/ 36 w 75"/>
                <a:gd name="T11" fmla="*/ 179 h 198"/>
                <a:gd name="T12" fmla="*/ 50 w 75"/>
                <a:gd name="T13" fmla="*/ 179 h 198"/>
                <a:gd name="T14" fmla="*/ 47 w 75"/>
                <a:gd name="T15" fmla="*/ 198 h 198"/>
                <a:gd name="T16" fmla="*/ 23 w 75"/>
                <a:gd name="T17" fmla="*/ 198 h 198"/>
                <a:gd name="T18" fmla="*/ 4 w 75"/>
                <a:gd name="T19" fmla="*/ 173 h 198"/>
                <a:gd name="T20" fmla="*/ 24 w 75"/>
                <a:gd name="T21" fmla="*/ 61 h 198"/>
                <a:gd name="T22" fmla="*/ 2 w 75"/>
                <a:gd name="T23" fmla="*/ 61 h 198"/>
                <a:gd name="T24" fmla="*/ 6 w 75"/>
                <a:gd name="T25" fmla="*/ 42 h 198"/>
                <a:gd name="T26" fmla="*/ 27 w 75"/>
                <a:gd name="T27" fmla="*/ 42 h 198"/>
                <a:gd name="T28" fmla="*/ 35 w 75"/>
                <a:gd name="T29" fmla="*/ 0 h 198"/>
                <a:gd name="T30" fmla="*/ 56 w 75"/>
                <a:gd name="T31" fmla="*/ 0 h 198"/>
                <a:gd name="T32" fmla="*/ 49 w 75"/>
                <a:gd name="T33" fmla="*/ 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98">
                  <a:moveTo>
                    <a:pt x="49" y="42"/>
                  </a:moveTo>
                  <a:cubicBezTo>
                    <a:pt x="75" y="42"/>
                    <a:pt x="75" y="42"/>
                    <a:pt x="75" y="42"/>
                  </a:cubicBezTo>
                  <a:cubicBezTo>
                    <a:pt x="72" y="61"/>
                    <a:pt x="72" y="61"/>
                    <a:pt x="72" y="61"/>
                  </a:cubicBezTo>
                  <a:cubicBezTo>
                    <a:pt x="46" y="61"/>
                    <a:pt x="46" y="61"/>
                    <a:pt x="46" y="61"/>
                  </a:cubicBezTo>
                  <a:cubicBezTo>
                    <a:pt x="27" y="167"/>
                    <a:pt x="27" y="167"/>
                    <a:pt x="27" y="167"/>
                  </a:cubicBezTo>
                  <a:cubicBezTo>
                    <a:pt x="26" y="173"/>
                    <a:pt x="23" y="179"/>
                    <a:pt x="36" y="179"/>
                  </a:cubicBezTo>
                  <a:cubicBezTo>
                    <a:pt x="50" y="179"/>
                    <a:pt x="50" y="179"/>
                    <a:pt x="50" y="179"/>
                  </a:cubicBezTo>
                  <a:cubicBezTo>
                    <a:pt x="47" y="198"/>
                    <a:pt x="47" y="198"/>
                    <a:pt x="47" y="198"/>
                  </a:cubicBezTo>
                  <a:cubicBezTo>
                    <a:pt x="23" y="198"/>
                    <a:pt x="23" y="198"/>
                    <a:pt x="23" y="198"/>
                  </a:cubicBezTo>
                  <a:cubicBezTo>
                    <a:pt x="9" y="198"/>
                    <a:pt x="0" y="196"/>
                    <a:pt x="4" y="173"/>
                  </a:cubicBezTo>
                  <a:cubicBezTo>
                    <a:pt x="24" y="61"/>
                    <a:pt x="24" y="61"/>
                    <a:pt x="24" y="61"/>
                  </a:cubicBezTo>
                  <a:cubicBezTo>
                    <a:pt x="2" y="61"/>
                    <a:pt x="2" y="61"/>
                    <a:pt x="2" y="61"/>
                  </a:cubicBezTo>
                  <a:cubicBezTo>
                    <a:pt x="6" y="42"/>
                    <a:pt x="6" y="42"/>
                    <a:pt x="6" y="42"/>
                  </a:cubicBezTo>
                  <a:cubicBezTo>
                    <a:pt x="27" y="42"/>
                    <a:pt x="27" y="42"/>
                    <a:pt x="27" y="42"/>
                  </a:cubicBezTo>
                  <a:cubicBezTo>
                    <a:pt x="35" y="0"/>
                    <a:pt x="35" y="0"/>
                    <a:pt x="35" y="0"/>
                  </a:cubicBezTo>
                  <a:cubicBezTo>
                    <a:pt x="56" y="0"/>
                    <a:pt x="56" y="0"/>
                    <a:pt x="56" y="0"/>
                  </a:cubicBezTo>
                  <a:lnTo>
                    <a:pt x="49"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162290144"/>
      </p:ext>
    </p:extLst>
  </p:cSld>
  <p:clrMapOvr>
    <a:masterClrMapping/>
  </p:clrMapOvr>
  <p:extLst>
    <p:ext uri="{DCECCB84-F9BA-43D5-87BE-67443E8EF086}">
      <p15:sldGuideLst xmlns:p15="http://schemas.microsoft.com/office/powerpoint/2012/main">
        <p15:guide id="1" pos="5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Full Imag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42095"/>
          <a:stretch/>
        </p:blipFill>
        <p:spPr>
          <a:xfrm>
            <a:off x="964479" y="398733"/>
            <a:ext cx="1449348" cy="637983"/>
          </a:xfrm>
          <a:prstGeom prst="rect">
            <a:avLst/>
          </a:prstGeom>
        </p:spPr>
      </p:pic>
      <p:sp>
        <p:nvSpPr>
          <p:cNvPr id="6" name="Picture Placeholder 3">
            <a:extLst>
              <a:ext uri="{FF2B5EF4-FFF2-40B4-BE49-F238E27FC236}">
                <a16:creationId xmlns:a16="http://schemas.microsoft.com/office/drawing/2014/main" id="{527D7013-D500-4252-99B9-F295A3F9E871}"/>
              </a:ext>
            </a:extLst>
          </p:cNvPr>
          <p:cNvSpPr>
            <a:spLocks noGrp="1"/>
          </p:cNvSpPr>
          <p:nvPr>
            <p:ph type="pic" sz="quarter" idx="10" hasCustomPrompt="1"/>
          </p:nvPr>
        </p:nvSpPr>
        <p:spPr>
          <a:xfrm>
            <a:off x="0" y="0"/>
            <a:ext cx="12192000" cy="6362700"/>
          </a:xfrm>
          <a:solidFill>
            <a:schemeClr val="accent2">
              <a:lumMod val="20000"/>
              <a:lumOff val="80000"/>
            </a:schemeClr>
          </a:solidFill>
        </p:spPr>
        <p:txBody>
          <a:bodyPr/>
          <a:lstStyle>
            <a:lvl1pPr>
              <a:defRPr/>
            </a:lvl1pPr>
          </a:lstStyle>
          <a:p>
            <a:r>
              <a:rPr lang="en-US" dirty="0"/>
              <a:t>Click icon to add photo, 13.33” x 6.96” </a:t>
            </a:r>
          </a:p>
        </p:txBody>
      </p:sp>
      <p:sp>
        <p:nvSpPr>
          <p:cNvPr id="4" name="Title 3">
            <a:extLst>
              <a:ext uri="{FF2B5EF4-FFF2-40B4-BE49-F238E27FC236}">
                <a16:creationId xmlns:a16="http://schemas.microsoft.com/office/drawing/2014/main" id="{808A94BE-B5AF-47ED-82A9-874D81A7B654}"/>
              </a:ext>
            </a:extLst>
          </p:cNvPr>
          <p:cNvSpPr>
            <a:spLocks noGrp="1"/>
          </p:cNvSpPr>
          <p:nvPr>
            <p:ph type="title"/>
          </p:nvPr>
        </p:nvSpPr>
        <p:spPr>
          <a:xfrm>
            <a:off x="838200" y="1371599"/>
            <a:ext cx="10972800" cy="2307265"/>
          </a:xfrm>
        </p:spPr>
        <p:txBody>
          <a:bodyPr>
            <a:normAutofit/>
          </a:bodyPr>
          <a:lstStyle>
            <a:lvl1pPr>
              <a:defRPr sz="5400"/>
            </a:lvl1pPr>
          </a:lstStyle>
          <a:p>
            <a:r>
              <a:rPr lang="en-US" dirty="0"/>
              <a:t>Click to edit Master title style</a:t>
            </a:r>
          </a:p>
        </p:txBody>
      </p:sp>
      <p:sp>
        <p:nvSpPr>
          <p:cNvPr id="9" name="Subtitle 2">
            <a:extLst>
              <a:ext uri="{FF2B5EF4-FFF2-40B4-BE49-F238E27FC236}">
                <a16:creationId xmlns:a16="http://schemas.microsoft.com/office/drawing/2014/main" id="{36B20C66-F36B-4337-BAF0-40E42DD1501E}"/>
              </a:ext>
            </a:extLst>
          </p:cNvPr>
          <p:cNvSpPr>
            <a:spLocks noGrp="1"/>
          </p:cNvSpPr>
          <p:nvPr>
            <p:ph type="subTitle" idx="1"/>
          </p:nvPr>
        </p:nvSpPr>
        <p:spPr>
          <a:xfrm>
            <a:off x="838200" y="4628255"/>
            <a:ext cx="10380260" cy="530599"/>
          </a:xfrm>
          <a:prstGeom prst="rect">
            <a:avLst/>
          </a:prstGeom>
        </p:spPr>
        <p:txBody>
          <a:bodyPr>
            <a:normAutofit/>
          </a:bodyPr>
          <a:lstStyle>
            <a:lvl1pPr marL="0" indent="0" algn="l">
              <a:buNone/>
              <a:defRPr sz="2400" b="0" i="0">
                <a:solidFill>
                  <a:schemeClr val="tx1"/>
                </a:solidFill>
                <a:latin typeface="Franklin Gothic Book" panose="020B0503020102020204" pitchFamily="34" charset="0"/>
                <a:ea typeface="Source Sans Pro" panose="020B0503030403020204" pitchFamily="34" charset="77"/>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73371436"/>
      </p:ext>
    </p:extLst>
  </p:cSld>
  <p:clrMapOvr>
    <a:masterClrMapping/>
  </p:clrMapOvr>
  <p:extLst>
    <p:ext uri="{DCECCB84-F9BA-43D5-87BE-67443E8EF086}">
      <p15:sldGuideLst xmlns:p15="http://schemas.microsoft.com/office/powerpoint/2012/main">
        <p15:guide id="1" pos="52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CA0D8"/>
            </a:gs>
            <a:gs pos="11000">
              <a:schemeClr val="bg1">
                <a:alpha val="58000"/>
                <a:lumMod val="51000"/>
                <a:lumOff val="49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B954C8-A8B3-4FE9-BD77-BC7AD913DA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9D3C1EE-0176-499E-8C4F-CB949E0C88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361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362700"/>
            <a:ext cx="12192000" cy="509368"/>
          </a:xfrm>
          <a:prstGeom prst="rect">
            <a:avLst/>
          </a:prstGeom>
          <a:gradFill flip="none" rotWithShape="1">
            <a:gsLst>
              <a:gs pos="0">
                <a:srgbClr val="E76D24"/>
              </a:gs>
              <a:gs pos="100000">
                <a:srgbClr val="F4952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Placeholder 1"/>
          <p:cNvSpPr>
            <a:spLocks noGrp="1"/>
          </p:cNvSpPr>
          <p:nvPr>
            <p:ph type="title"/>
          </p:nvPr>
        </p:nvSpPr>
        <p:spPr>
          <a:xfrm>
            <a:off x="381000" y="406981"/>
            <a:ext cx="11430000" cy="820741"/>
          </a:xfrm>
          <a:prstGeom prst="rect">
            <a:avLst/>
          </a:prstGeom>
        </p:spPr>
        <p:txBody>
          <a:bodyPr vert="horz" lIns="0" tIns="0" rIns="0" bIns="0" rtlCol="0" anchor="b">
            <a:normAutofit/>
          </a:bodyPr>
          <a:lstStyle/>
          <a:p>
            <a:r>
              <a:rPr lang="en-US" dirty="0"/>
              <a:t>Click To Edit Master Title Style</a:t>
            </a:r>
          </a:p>
        </p:txBody>
      </p:sp>
      <p:sp>
        <p:nvSpPr>
          <p:cNvPr id="12" name="Text Placeholder 2"/>
          <p:cNvSpPr>
            <a:spLocks noGrp="1"/>
          </p:cNvSpPr>
          <p:nvPr>
            <p:ph type="body" idx="1"/>
          </p:nvPr>
        </p:nvSpPr>
        <p:spPr>
          <a:xfrm>
            <a:off x="381000" y="1382713"/>
            <a:ext cx="114300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91F88E96-8E89-4E21-9542-6213AE848A62}"/>
              </a:ext>
            </a:extLst>
          </p:cNvPr>
          <p:cNvSpPr txBox="1"/>
          <p:nvPr userDrawn="1"/>
        </p:nvSpPr>
        <p:spPr>
          <a:xfrm>
            <a:off x="381000" y="6513521"/>
            <a:ext cx="765544" cy="215444"/>
          </a:xfrm>
          <a:prstGeom prst="rect">
            <a:avLst/>
          </a:prstGeom>
          <a:noFill/>
        </p:spPr>
        <p:txBody>
          <a:bodyPr wrap="square" lIns="0" tIns="0" rIns="0" bIns="0" rtlCol="0">
            <a:spAutoFit/>
          </a:bodyPr>
          <a:lstStyle/>
          <a:p>
            <a:fld id="{E7DB7DB4-9B6D-4D67-A7E3-5F9EA00B1CB9}" type="slidenum">
              <a:rPr lang="en-US" sz="1400" smtClean="0">
                <a:solidFill>
                  <a:schemeClr val="bg1"/>
                </a:solidFill>
                <a:latin typeface="+mj-lt"/>
                <a:ea typeface="Source Sans Pro" panose="020B0503030403020204" pitchFamily="34" charset="0"/>
              </a:rPr>
              <a:t>‹#›</a:t>
            </a:fld>
            <a:endParaRPr lang="en-US" sz="1400" dirty="0">
              <a:solidFill>
                <a:schemeClr val="bg1"/>
              </a:solidFill>
              <a:latin typeface="+mj-lt"/>
              <a:ea typeface="Source Sans Pro" panose="020B0503030403020204" pitchFamily="34" charset="0"/>
            </a:endParaRPr>
          </a:p>
        </p:txBody>
      </p:sp>
      <p:grpSp>
        <p:nvGrpSpPr>
          <p:cNvPr id="9" name="Group 8">
            <a:extLst>
              <a:ext uri="{FF2B5EF4-FFF2-40B4-BE49-F238E27FC236}">
                <a16:creationId xmlns:a16="http://schemas.microsoft.com/office/drawing/2014/main" id="{F63A9561-5E1D-4E42-B72A-18C15905EE0F}"/>
              </a:ext>
            </a:extLst>
          </p:cNvPr>
          <p:cNvGrpSpPr/>
          <p:nvPr userDrawn="1"/>
        </p:nvGrpSpPr>
        <p:grpSpPr>
          <a:xfrm>
            <a:off x="11018296" y="6482576"/>
            <a:ext cx="792704" cy="271858"/>
            <a:chOff x="6302199" y="5421675"/>
            <a:chExt cx="3037678" cy="1041774"/>
          </a:xfrm>
          <a:solidFill>
            <a:schemeClr val="bg1"/>
          </a:solidFill>
        </p:grpSpPr>
        <p:sp>
          <p:nvSpPr>
            <p:cNvPr id="11" name="Freeform 5">
              <a:extLst>
                <a:ext uri="{FF2B5EF4-FFF2-40B4-BE49-F238E27FC236}">
                  <a16:creationId xmlns:a16="http://schemas.microsoft.com/office/drawing/2014/main" id="{69670385-09CB-419F-A7B8-B81E260B14CA}"/>
                </a:ext>
              </a:extLst>
            </p:cNvPr>
            <p:cNvSpPr>
              <a:spLocks/>
            </p:cNvSpPr>
            <p:nvPr/>
          </p:nvSpPr>
          <p:spPr bwMode="auto">
            <a:xfrm>
              <a:off x="7914740" y="5421675"/>
              <a:ext cx="641311" cy="136101"/>
            </a:xfrm>
            <a:custGeom>
              <a:avLst/>
              <a:gdLst>
                <a:gd name="T0" fmla="*/ 34 w 900"/>
                <a:gd name="T1" fmla="*/ 0 h 191"/>
                <a:gd name="T2" fmla="*/ 0 w 900"/>
                <a:gd name="T3" fmla="*/ 191 h 191"/>
                <a:gd name="T4" fmla="*/ 4 w 900"/>
                <a:gd name="T5" fmla="*/ 191 h 191"/>
                <a:gd name="T6" fmla="*/ 891 w 900"/>
                <a:gd name="T7" fmla="*/ 191 h 191"/>
                <a:gd name="T8" fmla="*/ 900 w 900"/>
                <a:gd name="T9" fmla="*/ 138 h 191"/>
                <a:gd name="T10" fmla="*/ 787 w 900"/>
                <a:gd name="T11" fmla="*/ 0 h 191"/>
                <a:gd name="T12" fmla="*/ 34 w 900"/>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34" y="0"/>
                  </a:moveTo>
                  <a:lnTo>
                    <a:pt x="0" y="191"/>
                  </a:lnTo>
                  <a:lnTo>
                    <a:pt x="4" y="191"/>
                  </a:lnTo>
                  <a:lnTo>
                    <a:pt x="891" y="191"/>
                  </a:lnTo>
                  <a:lnTo>
                    <a:pt x="900" y="138"/>
                  </a:lnTo>
                  <a:lnTo>
                    <a:pt x="78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a:extLst>
                <a:ext uri="{FF2B5EF4-FFF2-40B4-BE49-F238E27FC236}">
                  <a16:creationId xmlns:a16="http://schemas.microsoft.com/office/drawing/2014/main" id="{535AFFE4-7D1B-4C5C-8B56-8C88FB73F765}"/>
                </a:ext>
              </a:extLst>
            </p:cNvPr>
            <p:cNvSpPr>
              <a:spLocks/>
            </p:cNvSpPr>
            <p:nvPr/>
          </p:nvSpPr>
          <p:spPr bwMode="auto">
            <a:xfrm>
              <a:off x="7893363" y="5586990"/>
              <a:ext cx="651287" cy="91922"/>
            </a:xfrm>
            <a:custGeom>
              <a:avLst/>
              <a:gdLst>
                <a:gd name="T0" fmla="*/ 17 w 674"/>
                <a:gd name="T1" fmla="*/ 0 h 95"/>
                <a:gd name="T2" fmla="*/ 0 w 674"/>
                <a:gd name="T3" fmla="*/ 95 h 95"/>
                <a:gd name="T4" fmla="*/ 2 w 674"/>
                <a:gd name="T5" fmla="*/ 95 h 95"/>
                <a:gd name="T6" fmla="*/ 297 w 674"/>
                <a:gd name="T7" fmla="*/ 95 h 95"/>
                <a:gd name="T8" fmla="*/ 305 w 674"/>
                <a:gd name="T9" fmla="*/ 50 h 95"/>
                <a:gd name="T10" fmla="*/ 347 w 674"/>
                <a:gd name="T11" fmla="*/ 50 h 95"/>
                <a:gd name="T12" fmla="*/ 375 w 674"/>
                <a:gd name="T13" fmla="*/ 87 h 95"/>
                <a:gd name="T14" fmla="*/ 373 w 674"/>
                <a:gd name="T15" fmla="*/ 95 h 95"/>
                <a:gd name="T16" fmla="*/ 657 w 674"/>
                <a:gd name="T17" fmla="*/ 95 h 95"/>
                <a:gd name="T18" fmla="*/ 674 w 674"/>
                <a:gd name="T19" fmla="*/ 0 h 95"/>
                <a:gd name="T20" fmla="*/ 19 w 674"/>
                <a:gd name="T21" fmla="*/ 0 h 95"/>
                <a:gd name="T22" fmla="*/ 17 w 67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4" h="95">
                  <a:moveTo>
                    <a:pt x="17" y="0"/>
                  </a:moveTo>
                  <a:cubicBezTo>
                    <a:pt x="0" y="95"/>
                    <a:pt x="0" y="95"/>
                    <a:pt x="0" y="95"/>
                  </a:cubicBezTo>
                  <a:cubicBezTo>
                    <a:pt x="2" y="95"/>
                    <a:pt x="2" y="95"/>
                    <a:pt x="2" y="95"/>
                  </a:cubicBezTo>
                  <a:cubicBezTo>
                    <a:pt x="297" y="95"/>
                    <a:pt x="297" y="95"/>
                    <a:pt x="297" y="95"/>
                  </a:cubicBezTo>
                  <a:cubicBezTo>
                    <a:pt x="305" y="50"/>
                    <a:pt x="305" y="50"/>
                    <a:pt x="305" y="50"/>
                  </a:cubicBezTo>
                  <a:cubicBezTo>
                    <a:pt x="347" y="50"/>
                    <a:pt x="347" y="50"/>
                    <a:pt x="347" y="50"/>
                  </a:cubicBezTo>
                  <a:cubicBezTo>
                    <a:pt x="371" y="50"/>
                    <a:pt x="378" y="68"/>
                    <a:pt x="375" y="87"/>
                  </a:cubicBezTo>
                  <a:cubicBezTo>
                    <a:pt x="373" y="95"/>
                    <a:pt x="373" y="95"/>
                    <a:pt x="373" y="95"/>
                  </a:cubicBezTo>
                  <a:cubicBezTo>
                    <a:pt x="657" y="95"/>
                    <a:pt x="657" y="95"/>
                    <a:pt x="657" y="95"/>
                  </a:cubicBezTo>
                  <a:cubicBezTo>
                    <a:pt x="674" y="0"/>
                    <a:pt x="674" y="0"/>
                    <a:pt x="674" y="0"/>
                  </a:cubicBezTo>
                  <a:cubicBezTo>
                    <a:pt x="19" y="0"/>
                    <a:pt x="19" y="0"/>
                    <a:pt x="19"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a:extLst>
                <a:ext uri="{FF2B5EF4-FFF2-40B4-BE49-F238E27FC236}">
                  <a16:creationId xmlns:a16="http://schemas.microsoft.com/office/drawing/2014/main" id="{8C180E59-0265-47F7-BFDA-2ED8BF3412EC}"/>
                </a:ext>
              </a:extLst>
            </p:cNvPr>
            <p:cNvSpPr>
              <a:spLocks/>
            </p:cNvSpPr>
            <p:nvPr/>
          </p:nvSpPr>
          <p:spPr bwMode="auto">
            <a:xfrm>
              <a:off x="7783628" y="5708839"/>
              <a:ext cx="739646" cy="590719"/>
            </a:xfrm>
            <a:custGeom>
              <a:avLst/>
              <a:gdLst>
                <a:gd name="T0" fmla="*/ 482 w 766"/>
                <a:gd name="T1" fmla="*/ 0 h 613"/>
                <a:gd name="T2" fmla="*/ 439 w 766"/>
                <a:gd name="T3" fmla="*/ 244 h 613"/>
                <a:gd name="T4" fmla="*/ 403 w 766"/>
                <a:gd name="T5" fmla="*/ 283 h 613"/>
                <a:gd name="T6" fmla="*/ 356 w 766"/>
                <a:gd name="T7" fmla="*/ 284 h 613"/>
                <a:gd name="T8" fmla="*/ 395 w 766"/>
                <a:gd name="T9" fmla="*/ 60 h 613"/>
                <a:gd name="T10" fmla="*/ 406 w 766"/>
                <a:gd name="T11" fmla="*/ 0 h 613"/>
                <a:gd name="T12" fmla="*/ 111 w 766"/>
                <a:gd name="T13" fmla="*/ 0 h 613"/>
                <a:gd name="T14" fmla="*/ 108 w 766"/>
                <a:gd name="T15" fmla="*/ 0 h 613"/>
                <a:gd name="T16" fmla="*/ 97 w 766"/>
                <a:gd name="T17" fmla="*/ 62 h 613"/>
                <a:gd name="T18" fmla="*/ 0 w 766"/>
                <a:gd name="T19" fmla="*/ 613 h 613"/>
                <a:gd name="T20" fmla="*/ 3 w 766"/>
                <a:gd name="T21" fmla="*/ 613 h 613"/>
                <a:gd name="T22" fmla="*/ 298 w 766"/>
                <a:gd name="T23" fmla="*/ 613 h 613"/>
                <a:gd name="T24" fmla="*/ 316 w 766"/>
                <a:gd name="T25" fmla="*/ 508 h 613"/>
                <a:gd name="T26" fmla="*/ 574 w 766"/>
                <a:gd name="T27" fmla="*/ 508 h 613"/>
                <a:gd name="T28" fmla="*/ 694 w 766"/>
                <a:gd name="T29" fmla="*/ 405 h 613"/>
                <a:gd name="T30" fmla="*/ 766 w 766"/>
                <a:gd name="T31" fmla="*/ 0 h 613"/>
                <a:gd name="T32" fmla="*/ 482 w 766"/>
                <a:gd name="T3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6" h="613">
                  <a:moveTo>
                    <a:pt x="482" y="0"/>
                  </a:moveTo>
                  <a:cubicBezTo>
                    <a:pt x="439" y="244"/>
                    <a:pt x="439" y="244"/>
                    <a:pt x="439" y="244"/>
                  </a:cubicBezTo>
                  <a:cubicBezTo>
                    <a:pt x="434" y="269"/>
                    <a:pt x="419" y="283"/>
                    <a:pt x="403" y="283"/>
                  </a:cubicBezTo>
                  <a:cubicBezTo>
                    <a:pt x="388" y="283"/>
                    <a:pt x="356" y="284"/>
                    <a:pt x="356" y="284"/>
                  </a:cubicBezTo>
                  <a:cubicBezTo>
                    <a:pt x="395" y="60"/>
                    <a:pt x="395" y="60"/>
                    <a:pt x="395" y="60"/>
                  </a:cubicBezTo>
                  <a:cubicBezTo>
                    <a:pt x="406" y="0"/>
                    <a:pt x="406" y="0"/>
                    <a:pt x="406" y="0"/>
                  </a:cubicBezTo>
                  <a:cubicBezTo>
                    <a:pt x="111" y="0"/>
                    <a:pt x="111" y="0"/>
                    <a:pt x="111" y="0"/>
                  </a:cubicBezTo>
                  <a:cubicBezTo>
                    <a:pt x="108" y="0"/>
                    <a:pt x="108" y="0"/>
                    <a:pt x="108" y="0"/>
                  </a:cubicBezTo>
                  <a:cubicBezTo>
                    <a:pt x="97" y="62"/>
                    <a:pt x="97" y="62"/>
                    <a:pt x="97" y="62"/>
                  </a:cubicBezTo>
                  <a:cubicBezTo>
                    <a:pt x="0" y="613"/>
                    <a:pt x="0" y="613"/>
                    <a:pt x="0" y="613"/>
                  </a:cubicBezTo>
                  <a:cubicBezTo>
                    <a:pt x="3" y="613"/>
                    <a:pt x="3" y="613"/>
                    <a:pt x="3" y="613"/>
                  </a:cubicBezTo>
                  <a:cubicBezTo>
                    <a:pt x="298" y="613"/>
                    <a:pt x="298" y="613"/>
                    <a:pt x="298" y="613"/>
                  </a:cubicBezTo>
                  <a:cubicBezTo>
                    <a:pt x="316" y="508"/>
                    <a:pt x="316" y="508"/>
                    <a:pt x="316" y="508"/>
                  </a:cubicBezTo>
                  <a:cubicBezTo>
                    <a:pt x="574" y="508"/>
                    <a:pt x="574" y="508"/>
                    <a:pt x="574" y="508"/>
                  </a:cubicBezTo>
                  <a:cubicBezTo>
                    <a:pt x="694" y="405"/>
                    <a:pt x="694" y="405"/>
                    <a:pt x="694" y="405"/>
                  </a:cubicBezTo>
                  <a:cubicBezTo>
                    <a:pt x="766" y="0"/>
                    <a:pt x="766" y="0"/>
                    <a:pt x="766" y="0"/>
                  </a:cubicBezTo>
                  <a:lnTo>
                    <a:pt x="4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a:extLst>
                <a:ext uri="{FF2B5EF4-FFF2-40B4-BE49-F238E27FC236}">
                  <a16:creationId xmlns:a16="http://schemas.microsoft.com/office/drawing/2014/main" id="{3DDA9003-8DB3-42BD-83CE-6C2F64541E4E}"/>
                </a:ext>
              </a:extLst>
            </p:cNvPr>
            <p:cNvSpPr>
              <a:spLocks/>
            </p:cNvSpPr>
            <p:nvPr/>
          </p:nvSpPr>
          <p:spPr bwMode="auto">
            <a:xfrm>
              <a:off x="7754413" y="6329486"/>
              <a:ext cx="311392" cy="133963"/>
            </a:xfrm>
            <a:custGeom>
              <a:avLst/>
              <a:gdLst>
                <a:gd name="T0" fmla="*/ 34 w 437"/>
                <a:gd name="T1" fmla="*/ 0 h 188"/>
                <a:gd name="T2" fmla="*/ 0 w 437"/>
                <a:gd name="T3" fmla="*/ 188 h 188"/>
                <a:gd name="T4" fmla="*/ 404 w 437"/>
                <a:gd name="T5" fmla="*/ 188 h 188"/>
                <a:gd name="T6" fmla="*/ 437 w 437"/>
                <a:gd name="T7" fmla="*/ 0 h 188"/>
                <a:gd name="T8" fmla="*/ 37 w 437"/>
                <a:gd name="T9" fmla="*/ 0 h 188"/>
                <a:gd name="T10" fmla="*/ 34 w 437"/>
                <a:gd name="T11" fmla="*/ 0 h 188"/>
              </a:gdLst>
              <a:ahLst/>
              <a:cxnLst>
                <a:cxn ang="0">
                  <a:pos x="T0" y="T1"/>
                </a:cxn>
                <a:cxn ang="0">
                  <a:pos x="T2" y="T3"/>
                </a:cxn>
                <a:cxn ang="0">
                  <a:pos x="T4" y="T5"/>
                </a:cxn>
                <a:cxn ang="0">
                  <a:pos x="T6" y="T7"/>
                </a:cxn>
                <a:cxn ang="0">
                  <a:pos x="T8" y="T9"/>
                </a:cxn>
                <a:cxn ang="0">
                  <a:pos x="T10" y="T11"/>
                </a:cxn>
              </a:cxnLst>
              <a:rect l="0" t="0" r="r" b="b"/>
              <a:pathLst>
                <a:path w="437" h="188">
                  <a:moveTo>
                    <a:pt x="34" y="0"/>
                  </a:moveTo>
                  <a:lnTo>
                    <a:pt x="0" y="188"/>
                  </a:lnTo>
                  <a:lnTo>
                    <a:pt x="404" y="188"/>
                  </a:lnTo>
                  <a:lnTo>
                    <a:pt x="437" y="0"/>
                  </a:lnTo>
                  <a:lnTo>
                    <a:pt x="37"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a:extLst>
                <a:ext uri="{FF2B5EF4-FFF2-40B4-BE49-F238E27FC236}">
                  <a16:creationId xmlns:a16="http://schemas.microsoft.com/office/drawing/2014/main" id="{C9EBD030-D195-4B9E-A5D8-DE376CAA1622}"/>
                </a:ext>
              </a:extLst>
            </p:cNvPr>
            <p:cNvSpPr>
              <a:spLocks/>
            </p:cNvSpPr>
            <p:nvPr/>
          </p:nvSpPr>
          <p:spPr bwMode="auto">
            <a:xfrm>
              <a:off x="7227825" y="5421675"/>
              <a:ext cx="641311" cy="136101"/>
            </a:xfrm>
            <a:custGeom>
              <a:avLst/>
              <a:gdLst>
                <a:gd name="T0" fmla="*/ 877 w 900"/>
                <a:gd name="T1" fmla="*/ 191 h 191"/>
                <a:gd name="T2" fmla="*/ 891 w 900"/>
                <a:gd name="T3" fmla="*/ 191 h 191"/>
                <a:gd name="T4" fmla="*/ 900 w 900"/>
                <a:gd name="T5" fmla="*/ 138 h 191"/>
                <a:gd name="T6" fmla="*/ 785 w 900"/>
                <a:gd name="T7" fmla="*/ 0 h 191"/>
                <a:gd name="T8" fmla="*/ 33 w 900"/>
                <a:gd name="T9" fmla="*/ 0 h 191"/>
                <a:gd name="T10" fmla="*/ 0 w 900"/>
                <a:gd name="T11" fmla="*/ 191 h 191"/>
                <a:gd name="T12" fmla="*/ 877 w 900"/>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900" h="191">
                  <a:moveTo>
                    <a:pt x="877" y="191"/>
                  </a:moveTo>
                  <a:lnTo>
                    <a:pt x="891" y="191"/>
                  </a:lnTo>
                  <a:lnTo>
                    <a:pt x="900" y="138"/>
                  </a:lnTo>
                  <a:lnTo>
                    <a:pt x="785" y="0"/>
                  </a:lnTo>
                  <a:lnTo>
                    <a:pt x="33" y="0"/>
                  </a:lnTo>
                  <a:lnTo>
                    <a:pt x="0" y="191"/>
                  </a:lnTo>
                  <a:lnTo>
                    <a:pt x="87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a:extLst>
                <a:ext uri="{FF2B5EF4-FFF2-40B4-BE49-F238E27FC236}">
                  <a16:creationId xmlns:a16="http://schemas.microsoft.com/office/drawing/2014/main" id="{352ED9C4-0146-4314-9BB7-7A43610C9C2F}"/>
                </a:ext>
              </a:extLst>
            </p:cNvPr>
            <p:cNvSpPr>
              <a:spLocks/>
            </p:cNvSpPr>
            <p:nvPr/>
          </p:nvSpPr>
          <p:spPr bwMode="auto">
            <a:xfrm>
              <a:off x="7205735" y="5586990"/>
              <a:ext cx="652000" cy="91922"/>
            </a:xfrm>
            <a:custGeom>
              <a:avLst/>
              <a:gdLst>
                <a:gd name="T0" fmla="*/ 17 w 675"/>
                <a:gd name="T1" fmla="*/ 0 h 95"/>
                <a:gd name="T2" fmla="*/ 0 w 675"/>
                <a:gd name="T3" fmla="*/ 95 h 95"/>
                <a:gd name="T4" fmla="*/ 298 w 675"/>
                <a:gd name="T5" fmla="*/ 95 h 95"/>
                <a:gd name="T6" fmla="*/ 306 w 675"/>
                <a:gd name="T7" fmla="*/ 50 h 95"/>
                <a:gd name="T8" fmla="*/ 347 w 675"/>
                <a:gd name="T9" fmla="*/ 50 h 95"/>
                <a:gd name="T10" fmla="*/ 375 w 675"/>
                <a:gd name="T11" fmla="*/ 87 h 95"/>
                <a:gd name="T12" fmla="*/ 374 w 675"/>
                <a:gd name="T13" fmla="*/ 95 h 95"/>
                <a:gd name="T14" fmla="*/ 648 w 675"/>
                <a:gd name="T15" fmla="*/ 95 h 95"/>
                <a:gd name="T16" fmla="*/ 658 w 675"/>
                <a:gd name="T17" fmla="*/ 95 h 95"/>
                <a:gd name="T18" fmla="*/ 675 w 675"/>
                <a:gd name="T19" fmla="*/ 0 h 95"/>
                <a:gd name="T20" fmla="*/ 665 w 675"/>
                <a:gd name="T21" fmla="*/ 0 h 95"/>
                <a:gd name="T22" fmla="*/ 17 w 675"/>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95">
                  <a:moveTo>
                    <a:pt x="17" y="0"/>
                  </a:moveTo>
                  <a:cubicBezTo>
                    <a:pt x="0" y="95"/>
                    <a:pt x="0" y="95"/>
                    <a:pt x="0" y="95"/>
                  </a:cubicBezTo>
                  <a:cubicBezTo>
                    <a:pt x="298" y="95"/>
                    <a:pt x="298" y="95"/>
                    <a:pt x="298" y="95"/>
                  </a:cubicBezTo>
                  <a:cubicBezTo>
                    <a:pt x="306" y="50"/>
                    <a:pt x="306" y="50"/>
                    <a:pt x="306" y="50"/>
                  </a:cubicBezTo>
                  <a:cubicBezTo>
                    <a:pt x="347" y="50"/>
                    <a:pt x="347" y="50"/>
                    <a:pt x="347" y="50"/>
                  </a:cubicBezTo>
                  <a:cubicBezTo>
                    <a:pt x="372" y="50"/>
                    <a:pt x="379" y="68"/>
                    <a:pt x="375" y="87"/>
                  </a:cubicBezTo>
                  <a:cubicBezTo>
                    <a:pt x="374" y="95"/>
                    <a:pt x="374" y="95"/>
                    <a:pt x="374" y="95"/>
                  </a:cubicBezTo>
                  <a:cubicBezTo>
                    <a:pt x="648" y="95"/>
                    <a:pt x="648" y="95"/>
                    <a:pt x="648" y="95"/>
                  </a:cubicBezTo>
                  <a:cubicBezTo>
                    <a:pt x="658" y="95"/>
                    <a:pt x="658" y="95"/>
                    <a:pt x="658" y="95"/>
                  </a:cubicBezTo>
                  <a:cubicBezTo>
                    <a:pt x="675" y="0"/>
                    <a:pt x="675" y="0"/>
                    <a:pt x="675" y="0"/>
                  </a:cubicBezTo>
                  <a:cubicBezTo>
                    <a:pt x="665" y="0"/>
                    <a:pt x="665" y="0"/>
                    <a:pt x="665" y="0"/>
                  </a:cubicBez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a:extLst>
                <a:ext uri="{FF2B5EF4-FFF2-40B4-BE49-F238E27FC236}">
                  <a16:creationId xmlns:a16="http://schemas.microsoft.com/office/drawing/2014/main" id="{354C9662-84E2-438B-80F6-3240AAF0837D}"/>
                </a:ext>
              </a:extLst>
            </p:cNvPr>
            <p:cNvSpPr>
              <a:spLocks/>
            </p:cNvSpPr>
            <p:nvPr/>
          </p:nvSpPr>
          <p:spPr bwMode="auto">
            <a:xfrm>
              <a:off x="7096712" y="5708839"/>
              <a:ext cx="738933" cy="590719"/>
            </a:xfrm>
            <a:custGeom>
              <a:avLst/>
              <a:gdLst>
                <a:gd name="T0" fmla="*/ 755 w 765"/>
                <a:gd name="T1" fmla="*/ 0 h 613"/>
                <a:gd name="T2" fmla="*/ 481 w 765"/>
                <a:gd name="T3" fmla="*/ 0 h 613"/>
                <a:gd name="T4" fmla="*/ 438 w 765"/>
                <a:gd name="T5" fmla="*/ 244 h 613"/>
                <a:gd name="T6" fmla="*/ 403 w 765"/>
                <a:gd name="T7" fmla="*/ 283 h 613"/>
                <a:gd name="T8" fmla="*/ 355 w 765"/>
                <a:gd name="T9" fmla="*/ 284 h 613"/>
                <a:gd name="T10" fmla="*/ 395 w 765"/>
                <a:gd name="T11" fmla="*/ 60 h 613"/>
                <a:gd name="T12" fmla="*/ 405 w 765"/>
                <a:gd name="T13" fmla="*/ 0 h 613"/>
                <a:gd name="T14" fmla="*/ 108 w 765"/>
                <a:gd name="T15" fmla="*/ 0 h 613"/>
                <a:gd name="T16" fmla="*/ 97 w 765"/>
                <a:gd name="T17" fmla="*/ 62 h 613"/>
                <a:gd name="T18" fmla="*/ 0 w 765"/>
                <a:gd name="T19" fmla="*/ 613 h 613"/>
                <a:gd name="T20" fmla="*/ 297 w 765"/>
                <a:gd name="T21" fmla="*/ 613 h 613"/>
                <a:gd name="T22" fmla="*/ 316 w 765"/>
                <a:gd name="T23" fmla="*/ 508 h 613"/>
                <a:gd name="T24" fmla="*/ 573 w 765"/>
                <a:gd name="T25" fmla="*/ 508 h 613"/>
                <a:gd name="T26" fmla="*/ 694 w 765"/>
                <a:gd name="T27" fmla="*/ 405 h 613"/>
                <a:gd name="T28" fmla="*/ 765 w 765"/>
                <a:gd name="T29" fmla="*/ 0 h 613"/>
                <a:gd name="T30" fmla="*/ 755 w 765"/>
                <a:gd name="T31"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613">
                  <a:moveTo>
                    <a:pt x="755" y="0"/>
                  </a:moveTo>
                  <a:cubicBezTo>
                    <a:pt x="481" y="0"/>
                    <a:pt x="481" y="0"/>
                    <a:pt x="481" y="0"/>
                  </a:cubicBezTo>
                  <a:cubicBezTo>
                    <a:pt x="438" y="244"/>
                    <a:pt x="438" y="244"/>
                    <a:pt x="438" y="244"/>
                  </a:cubicBezTo>
                  <a:cubicBezTo>
                    <a:pt x="434" y="269"/>
                    <a:pt x="418" y="283"/>
                    <a:pt x="403" y="283"/>
                  </a:cubicBezTo>
                  <a:cubicBezTo>
                    <a:pt x="387" y="283"/>
                    <a:pt x="355" y="284"/>
                    <a:pt x="355" y="284"/>
                  </a:cubicBezTo>
                  <a:cubicBezTo>
                    <a:pt x="395" y="60"/>
                    <a:pt x="395" y="60"/>
                    <a:pt x="395" y="60"/>
                  </a:cubicBezTo>
                  <a:cubicBezTo>
                    <a:pt x="405" y="0"/>
                    <a:pt x="405" y="0"/>
                    <a:pt x="405" y="0"/>
                  </a:cubicBezTo>
                  <a:cubicBezTo>
                    <a:pt x="108" y="0"/>
                    <a:pt x="108" y="0"/>
                    <a:pt x="108" y="0"/>
                  </a:cubicBezTo>
                  <a:cubicBezTo>
                    <a:pt x="97" y="62"/>
                    <a:pt x="97" y="62"/>
                    <a:pt x="97" y="62"/>
                  </a:cubicBezTo>
                  <a:cubicBezTo>
                    <a:pt x="0" y="613"/>
                    <a:pt x="0" y="613"/>
                    <a:pt x="0" y="613"/>
                  </a:cubicBezTo>
                  <a:cubicBezTo>
                    <a:pt x="297" y="613"/>
                    <a:pt x="297" y="613"/>
                    <a:pt x="297" y="613"/>
                  </a:cubicBezTo>
                  <a:cubicBezTo>
                    <a:pt x="316" y="508"/>
                    <a:pt x="316" y="508"/>
                    <a:pt x="316" y="508"/>
                  </a:cubicBezTo>
                  <a:cubicBezTo>
                    <a:pt x="573" y="508"/>
                    <a:pt x="573" y="508"/>
                    <a:pt x="573" y="508"/>
                  </a:cubicBezTo>
                  <a:cubicBezTo>
                    <a:pt x="694" y="405"/>
                    <a:pt x="694" y="405"/>
                    <a:pt x="694" y="405"/>
                  </a:cubicBezTo>
                  <a:cubicBezTo>
                    <a:pt x="765" y="0"/>
                    <a:pt x="765" y="0"/>
                    <a:pt x="765" y="0"/>
                  </a:cubicBezTo>
                  <a:lnTo>
                    <a:pt x="7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a:extLst>
                <a:ext uri="{FF2B5EF4-FFF2-40B4-BE49-F238E27FC236}">
                  <a16:creationId xmlns:a16="http://schemas.microsoft.com/office/drawing/2014/main" id="{61F5DE0D-500D-469D-AC31-F4A2E1FB7A35}"/>
                </a:ext>
              </a:extLst>
            </p:cNvPr>
            <p:cNvSpPr>
              <a:spLocks/>
            </p:cNvSpPr>
            <p:nvPr/>
          </p:nvSpPr>
          <p:spPr bwMode="auto">
            <a:xfrm>
              <a:off x="7067497" y="6329486"/>
              <a:ext cx="311392" cy="133963"/>
            </a:xfrm>
            <a:custGeom>
              <a:avLst/>
              <a:gdLst>
                <a:gd name="T0" fmla="*/ 0 w 437"/>
                <a:gd name="T1" fmla="*/ 188 h 188"/>
                <a:gd name="T2" fmla="*/ 403 w 437"/>
                <a:gd name="T3" fmla="*/ 188 h 188"/>
                <a:gd name="T4" fmla="*/ 437 w 437"/>
                <a:gd name="T5" fmla="*/ 0 h 188"/>
                <a:gd name="T6" fmla="*/ 33 w 437"/>
                <a:gd name="T7" fmla="*/ 0 h 188"/>
                <a:gd name="T8" fmla="*/ 0 w 437"/>
                <a:gd name="T9" fmla="*/ 188 h 188"/>
              </a:gdLst>
              <a:ahLst/>
              <a:cxnLst>
                <a:cxn ang="0">
                  <a:pos x="T0" y="T1"/>
                </a:cxn>
                <a:cxn ang="0">
                  <a:pos x="T2" y="T3"/>
                </a:cxn>
                <a:cxn ang="0">
                  <a:pos x="T4" y="T5"/>
                </a:cxn>
                <a:cxn ang="0">
                  <a:pos x="T6" y="T7"/>
                </a:cxn>
                <a:cxn ang="0">
                  <a:pos x="T8" y="T9"/>
                </a:cxn>
              </a:cxnLst>
              <a:rect l="0" t="0" r="r" b="b"/>
              <a:pathLst>
                <a:path w="437" h="188">
                  <a:moveTo>
                    <a:pt x="0" y="188"/>
                  </a:moveTo>
                  <a:lnTo>
                    <a:pt x="403" y="188"/>
                  </a:lnTo>
                  <a:lnTo>
                    <a:pt x="437" y="0"/>
                  </a:lnTo>
                  <a:lnTo>
                    <a:pt x="33"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a:extLst>
                <a:ext uri="{FF2B5EF4-FFF2-40B4-BE49-F238E27FC236}">
                  <a16:creationId xmlns:a16="http://schemas.microsoft.com/office/drawing/2014/main" id="{24A7F714-F09F-4D85-93A4-B819CF747FB3}"/>
                </a:ext>
              </a:extLst>
            </p:cNvPr>
            <p:cNvSpPr>
              <a:spLocks/>
            </p:cNvSpPr>
            <p:nvPr/>
          </p:nvSpPr>
          <p:spPr bwMode="auto">
            <a:xfrm>
              <a:off x="6444713" y="5421675"/>
              <a:ext cx="731808" cy="136101"/>
            </a:xfrm>
            <a:custGeom>
              <a:avLst/>
              <a:gdLst>
                <a:gd name="T0" fmla="*/ 1027 w 1027"/>
                <a:gd name="T1" fmla="*/ 138 h 191"/>
                <a:gd name="T2" fmla="*/ 911 w 1027"/>
                <a:gd name="T3" fmla="*/ 0 h 191"/>
                <a:gd name="T4" fmla="*/ 175 w 1027"/>
                <a:gd name="T5" fmla="*/ 0 h 191"/>
                <a:gd name="T6" fmla="*/ 8 w 1027"/>
                <a:gd name="T7" fmla="*/ 141 h 191"/>
                <a:gd name="T8" fmla="*/ 0 w 1027"/>
                <a:gd name="T9" fmla="*/ 191 h 191"/>
                <a:gd name="T10" fmla="*/ 1018 w 1027"/>
                <a:gd name="T11" fmla="*/ 191 h 191"/>
                <a:gd name="T12" fmla="*/ 1027 w 1027"/>
                <a:gd name="T13" fmla="*/ 138 h 191"/>
              </a:gdLst>
              <a:ahLst/>
              <a:cxnLst>
                <a:cxn ang="0">
                  <a:pos x="T0" y="T1"/>
                </a:cxn>
                <a:cxn ang="0">
                  <a:pos x="T2" y="T3"/>
                </a:cxn>
                <a:cxn ang="0">
                  <a:pos x="T4" y="T5"/>
                </a:cxn>
                <a:cxn ang="0">
                  <a:pos x="T6" y="T7"/>
                </a:cxn>
                <a:cxn ang="0">
                  <a:pos x="T8" y="T9"/>
                </a:cxn>
                <a:cxn ang="0">
                  <a:pos x="T10" y="T11"/>
                </a:cxn>
                <a:cxn ang="0">
                  <a:pos x="T12" y="T13"/>
                </a:cxn>
              </a:cxnLst>
              <a:rect l="0" t="0" r="r" b="b"/>
              <a:pathLst>
                <a:path w="1027" h="191">
                  <a:moveTo>
                    <a:pt x="1027" y="138"/>
                  </a:moveTo>
                  <a:lnTo>
                    <a:pt x="911" y="0"/>
                  </a:lnTo>
                  <a:lnTo>
                    <a:pt x="175" y="0"/>
                  </a:lnTo>
                  <a:lnTo>
                    <a:pt x="8" y="141"/>
                  </a:lnTo>
                  <a:lnTo>
                    <a:pt x="0" y="191"/>
                  </a:lnTo>
                  <a:lnTo>
                    <a:pt x="1018" y="191"/>
                  </a:lnTo>
                  <a:lnTo>
                    <a:pt x="1027"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a:extLst>
                <a:ext uri="{FF2B5EF4-FFF2-40B4-BE49-F238E27FC236}">
                  <a16:creationId xmlns:a16="http://schemas.microsoft.com/office/drawing/2014/main" id="{F095A53A-5C4B-43CF-86C6-61278CA86C6A}"/>
                </a:ext>
              </a:extLst>
            </p:cNvPr>
            <p:cNvSpPr>
              <a:spLocks/>
            </p:cNvSpPr>
            <p:nvPr/>
          </p:nvSpPr>
          <p:spPr bwMode="auto">
            <a:xfrm>
              <a:off x="6423336" y="5586990"/>
              <a:ext cx="741784" cy="91922"/>
            </a:xfrm>
            <a:custGeom>
              <a:avLst/>
              <a:gdLst>
                <a:gd name="T0" fmla="*/ 334 w 768"/>
                <a:gd name="T1" fmla="*/ 83 h 95"/>
                <a:gd name="T2" fmla="*/ 381 w 768"/>
                <a:gd name="T3" fmla="*/ 43 h 95"/>
                <a:gd name="T4" fmla="*/ 415 w 768"/>
                <a:gd name="T5" fmla="*/ 83 h 95"/>
                <a:gd name="T6" fmla="*/ 413 w 768"/>
                <a:gd name="T7" fmla="*/ 95 h 95"/>
                <a:gd name="T8" fmla="*/ 751 w 768"/>
                <a:gd name="T9" fmla="*/ 95 h 95"/>
                <a:gd name="T10" fmla="*/ 768 w 768"/>
                <a:gd name="T11" fmla="*/ 0 h 95"/>
                <a:gd name="T12" fmla="*/ 16 w 768"/>
                <a:gd name="T13" fmla="*/ 0 h 95"/>
                <a:gd name="T14" fmla="*/ 0 w 768"/>
                <a:gd name="T15" fmla="*/ 95 h 95"/>
                <a:gd name="T16" fmla="*/ 332 w 768"/>
                <a:gd name="T17" fmla="*/ 95 h 95"/>
                <a:gd name="T18" fmla="*/ 334 w 768"/>
                <a:gd name="T1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95">
                  <a:moveTo>
                    <a:pt x="334" y="83"/>
                  </a:moveTo>
                  <a:cubicBezTo>
                    <a:pt x="338" y="61"/>
                    <a:pt x="359" y="43"/>
                    <a:pt x="381" y="43"/>
                  </a:cubicBezTo>
                  <a:cubicBezTo>
                    <a:pt x="404" y="43"/>
                    <a:pt x="419" y="61"/>
                    <a:pt x="415" y="83"/>
                  </a:cubicBezTo>
                  <a:cubicBezTo>
                    <a:pt x="413" y="95"/>
                    <a:pt x="413" y="95"/>
                    <a:pt x="413" y="95"/>
                  </a:cubicBezTo>
                  <a:cubicBezTo>
                    <a:pt x="751" y="95"/>
                    <a:pt x="751" y="95"/>
                    <a:pt x="751" y="95"/>
                  </a:cubicBezTo>
                  <a:cubicBezTo>
                    <a:pt x="768" y="0"/>
                    <a:pt x="768" y="0"/>
                    <a:pt x="768" y="0"/>
                  </a:cubicBezTo>
                  <a:cubicBezTo>
                    <a:pt x="16" y="0"/>
                    <a:pt x="16" y="0"/>
                    <a:pt x="16" y="0"/>
                  </a:cubicBezTo>
                  <a:cubicBezTo>
                    <a:pt x="0" y="95"/>
                    <a:pt x="0" y="95"/>
                    <a:pt x="0" y="95"/>
                  </a:cubicBezTo>
                  <a:cubicBezTo>
                    <a:pt x="332" y="95"/>
                    <a:pt x="332" y="95"/>
                    <a:pt x="332" y="95"/>
                  </a:cubicBezTo>
                  <a:lnTo>
                    <a:pt x="334"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a:extLst>
                <a:ext uri="{FF2B5EF4-FFF2-40B4-BE49-F238E27FC236}">
                  <a16:creationId xmlns:a16="http://schemas.microsoft.com/office/drawing/2014/main" id="{4C769485-65CE-45F0-91BA-037CD76D8985}"/>
                </a:ext>
              </a:extLst>
            </p:cNvPr>
            <p:cNvSpPr>
              <a:spLocks/>
            </p:cNvSpPr>
            <p:nvPr/>
          </p:nvSpPr>
          <p:spPr bwMode="auto">
            <a:xfrm>
              <a:off x="6312887" y="5708839"/>
              <a:ext cx="830142" cy="590719"/>
            </a:xfrm>
            <a:custGeom>
              <a:avLst/>
              <a:gdLst>
                <a:gd name="T0" fmla="*/ 521 w 859"/>
                <a:gd name="T1" fmla="*/ 0 h 613"/>
                <a:gd name="T2" fmla="*/ 485 w 859"/>
                <a:gd name="T3" fmla="*/ 206 h 613"/>
                <a:gd name="T4" fmla="*/ 429 w 859"/>
                <a:gd name="T5" fmla="*/ 525 h 613"/>
                <a:gd name="T6" fmla="*/ 381 w 859"/>
                <a:gd name="T7" fmla="*/ 566 h 613"/>
                <a:gd name="T8" fmla="*/ 348 w 859"/>
                <a:gd name="T9" fmla="*/ 525 h 613"/>
                <a:gd name="T10" fmla="*/ 440 w 859"/>
                <a:gd name="T11" fmla="*/ 0 h 613"/>
                <a:gd name="T12" fmla="*/ 108 w 859"/>
                <a:gd name="T13" fmla="*/ 0 h 613"/>
                <a:gd name="T14" fmla="*/ 0 w 859"/>
                <a:gd name="T15" fmla="*/ 613 h 613"/>
                <a:gd name="T16" fmla="*/ 751 w 859"/>
                <a:gd name="T17" fmla="*/ 613 h 613"/>
                <a:gd name="T18" fmla="*/ 823 w 859"/>
                <a:gd name="T19" fmla="*/ 206 h 613"/>
                <a:gd name="T20" fmla="*/ 859 w 859"/>
                <a:gd name="T21" fmla="*/ 0 h 613"/>
                <a:gd name="T22" fmla="*/ 521 w 859"/>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9" h="613">
                  <a:moveTo>
                    <a:pt x="521" y="0"/>
                  </a:moveTo>
                  <a:cubicBezTo>
                    <a:pt x="485" y="206"/>
                    <a:pt x="485" y="206"/>
                    <a:pt x="485" y="206"/>
                  </a:cubicBezTo>
                  <a:cubicBezTo>
                    <a:pt x="429" y="525"/>
                    <a:pt x="429" y="525"/>
                    <a:pt x="429" y="525"/>
                  </a:cubicBezTo>
                  <a:cubicBezTo>
                    <a:pt x="425" y="547"/>
                    <a:pt x="403" y="566"/>
                    <a:pt x="381" y="566"/>
                  </a:cubicBezTo>
                  <a:cubicBezTo>
                    <a:pt x="359" y="566"/>
                    <a:pt x="344" y="547"/>
                    <a:pt x="348" y="525"/>
                  </a:cubicBezTo>
                  <a:cubicBezTo>
                    <a:pt x="440" y="0"/>
                    <a:pt x="440" y="0"/>
                    <a:pt x="440" y="0"/>
                  </a:cubicBezTo>
                  <a:cubicBezTo>
                    <a:pt x="108" y="0"/>
                    <a:pt x="108" y="0"/>
                    <a:pt x="108" y="0"/>
                  </a:cubicBezTo>
                  <a:cubicBezTo>
                    <a:pt x="0" y="613"/>
                    <a:pt x="0" y="613"/>
                    <a:pt x="0" y="613"/>
                  </a:cubicBezTo>
                  <a:cubicBezTo>
                    <a:pt x="751" y="613"/>
                    <a:pt x="751" y="613"/>
                    <a:pt x="751" y="613"/>
                  </a:cubicBezTo>
                  <a:cubicBezTo>
                    <a:pt x="823" y="206"/>
                    <a:pt x="823" y="206"/>
                    <a:pt x="823" y="206"/>
                  </a:cubicBezTo>
                  <a:cubicBezTo>
                    <a:pt x="859" y="0"/>
                    <a:pt x="859" y="0"/>
                    <a:pt x="859" y="0"/>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a:extLst>
                <a:ext uri="{FF2B5EF4-FFF2-40B4-BE49-F238E27FC236}">
                  <a16:creationId xmlns:a16="http://schemas.microsoft.com/office/drawing/2014/main" id="{2EE8574C-C7A6-47ED-ADF5-3E2F64A3B206}"/>
                </a:ext>
              </a:extLst>
            </p:cNvPr>
            <p:cNvSpPr>
              <a:spLocks/>
            </p:cNvSpPr>
            <p:nvPr/>
          </p:nvSpPr>
          <p:spPr bwMode="auto">
            <a:xfrm>
              <a:off x="6302199" y="6329486"/>
              <a:ext cx="731808" cy="133963"/>
            </a:xfrm>
            <a:custGeom>
              <a:avLst/>
              <a:gdLst>
                <a:gd name="T0" fmla="*/ 853 w 1027"/>
                <a:gd name="T1" fmla="*/ 188 h 188"/>
                <a:gd name="T2" fmla="*/ 1019 w 1027"/>
                <a:gd name="T3" fmla="*/ 46 h 188"/>
                <a:gd name="T4" fmla="*/ 1027 w 1027"/>
                <a:gd name="T5" fmla="*/ 0 h 188"/>
                <a:gd name="T6" fmla="*/ 9 w 1027"/>
                <a:gd name="T7" fmla="*/ 0 h 188"/>
                <a:gd name="T8" fmla="*/ 0 w 1027"/>
                <a:gd name="T9" fmla="*/ 46 h 188"/>
                <a:gd name="T10" fmla="*/ 117 w 1027"/>
                <a:gd name="T11" fmla="*/ 188 h 188"/>
                <a:gd name="T12" fmla="*/ 853 w 1027"/>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1027" h="188">
                  <a:moveTo>
                    <a:pt x="853" y="188"/>
                  </a:moveTo>
                  <a:lnTo>
                    <a:pt x="1019" y="46"/>
                  </a:lnTo>
                  <a:lnTo>
                    <a:pt x="1027" y="0"/>
                  </a:lnTo>
                  <a:lnTo>
                    <a:pt x="9" y="0"/>
                  </a:lnTo>
                  <a:lnTo>
                    <a:pt x="0" y="46"/>
                  </a:lnTo>
                  <a:lnTo>
                    <a:pt x="117" y="188"/>
                  </a:lnTo>
                  <a:lnTo>
                    <a:pt x="853"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a:extLst>
                <a:ext uri="{FF2B5EF4-FFF2-40B4-BE49-F238E27FC236}">
                  <a16:creationId xmlns:a16="http://schemas.microsoft.com/office/drawing/2014/main" id="{D25AC995-5641-42F6-8546-3CB182537810}"/>
                </a:ext>
              </a:extLst>
            </p:cNvPr>
            <p:cNvSpPr>
              <a:spLocks/>
            </p:cNvSpPr>
            <p:nvPr/>
          </p:nvSpPr>
          <p:spPr bwMode="auto">
            <a:xfrm>
              <a:off x="8609494" y="5421675"/>
              <a:ext cx="730383" cy="136101"/>
            </a:xfrm>
            <a:custGeom>
              <a:avLst/>
              <a:gdLst>
                <a:gd name="T0" fmla="*/ 1017 w 1025"/>
                <a:gd name="T1" fmla="*/ 191 h 191"/>
                <a:gd name="T2" fmla="*/ 1025 w 1025"/>
                <a:gd name="T3" fmla="*/ 138 h 191"/>
                <a:gd name="T4" fmla="*/ 908 w 1025"/>
                <a:gd name="T5" fmla="*/ 0 h 191"/>
                <a:gd name="T6" fmla="*/ 34 w 1025"/>
                <a:gd name="T7" fmla="*/ 0 h 191"/>
                <a:gd name="T8" fmla="*/ 0 w 1025"/>
                <a:gd name="T9" fmla="*/ 191 h 191"/>
                <a:gd name="T10" fmla="*/ 1017 w 1025"/>
                <a:gd name="T11" fmla="*/ 191 h 191"/>
              </a:gdLst>
              <a:ahLst/>
              <a:cxnLst>
                <a:cxn ang="0">
                  <a:pos x="T0" y="T1"/>
                </a:cxn>
                <a:cxn ang="0">
                  <a:pos x="T2" y="T3"/>
                </a:cxn>
                <a:cxn ang="0">
                  <a:pos x="T4" y="T5"/>
                </a:cxn>
                <a:cxn ang="0">
                  <a:pos x="T6" y="T7"/>
                </a:cxn>
                <a:cxn ang="0">
                  <a:pos x="T8" y="T9"/>
                </a:cxn>
                <a:cxn ang="0">
                  <a:pos x="T10" y="T11"/>
                </a:cxn>
              </a:cxnLst>
              <a:rect l="0" t="0" r="r" b="b"/>
              <a:pathLst>
                <a:path w="1025" h="191">
                  <a:moveTo>
                    <a:pt x="1017" y="191"/>
                  </a:moveTo>
                  <a:lnTo>
                    <a:pt x="1025" y="138"/>
                  </a:lnTo>
                  <a:lnTo>
                    <a:pt x="908" y="0"/>
                  </a:lnTo>
                  <a:lnTo>
                    <a:pt x="34" y="0"/>
                  </a:lnTo>
                  <a:lnTo>
                    <a:pt x="0" y="191"/>
                  </a:lnTo>
                  <a:lnTo>
                    <a:pt x="10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a:extLst>
                <a:ext uri="{FF2B5EF4-FFF2-40B4-BE49-F238E27FC236}">
                  <a16:creationId xmlns:a16="http://schemas.microsoft.com/office/drawing/2014/main" id="{05E50BFA-A73E-4933-8927-2EE65F27387D}"/>
                </a:ext>
              </a:extLst>
            </p:cNvPr>
            <p:cNvSpPr>
              <a:spLocks/>
            </p:cNvSpPr>
            <p:nvPr/>
          </p:nvSpPr>
          <p:spPr bwMode="auto">
            <a:xfrm>
              <a:off x="8588117" y="5586990"/>
              <a:ext cx="740358" cy="91922"/>
            </a:xfrm>
            <a:custGeom>
              <a:avLst/>
              <a:gdLst>
                <a:gd name="T0" fmla="*/ 0 w 766"/>
                <a:gd name="T1" fmla="*/ 95 h 95"/>
                <a:gd name="T2" fmla="*/ 331 w 766"/>
                <a:gd name="T3" fmla="*/ 95 h 95"/>
                <a:gd name="T4" fmla="*/ 338 w 766"/>
                <a:gd name="T5" fmla="*/ 51 h 95"/>
                <a:gd name="T6" fmla="*/ 379 w 766"/>
                <a:gd name="T7" fmla="*/ 51 h 95"/>
                <a:gd name="T8" fmla="*/ 412 w 766"/>
                <a:gd name="T9" fmla="*/ 91 h 95"/>
                <a:gd name="T10" fmla="*/ 411 w 766"/>
                <a:gd name="T11" fmla="*/ 95 h 95"/>
                <a:gd name="T12" fmla="*/ 749 w 766"/>
                <a:gd name="T13" fmla="*/ 95 h 95"/>
                <a:gd name="T14" fmla="*/ 766 w 766"/>
                <a:gd name="T15" fmla="*/ 0 h 95"/>
                <a:gd name="T16" fmla="*/ 17 w 766"/>
                <a:gd name="T17" fmla="*/ 0 h 95"/>
                <a:gd name="T18" fmla="*/ 0 w 766"/>
                <a:gd name="T1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6" h="95">
                  <a:moveTo>
                    <a:pt x="0" y="95"/>
                  </a:moveTo>
                  <a:cubicBezTo>
                    <a:pt x="331" y="95"/>
                    <a:pt x="331" y="95"/>
                    <a:pt x="331" y="95"/>
                  </a:cubicBezTo>
                  <a:cubicBezTo>
                    <a:pt x="338" y="51"/>
                    <a:pt x="338" y="51"/>
                    <a:pt x="338" y="51"/>
                  </a:cubicBezTo>
                  <a:cubicBezTo>
                    <a:pt x="379" y="51"/>
                    <a:pt x="379" y="51"/>
                    <a:pt x="379" y="51"/>
                  </a:cubicBezTo>
                  <a:cubicBezTo>
                    <a:pt x="401" y="51"/>
                    <a:pt x="416" y="69"/>
                    <a:pt x="412" y="91"/>
                  </a:cubicBezTo>
                  <a:cubicBezTo>
                    <a:pt x="411" y="95"/>
                    <a:pt x="411" y="95"/>
                    <a:pt x="411" y="95"/>
                  </a:cubicBezTo>
                  <a:cubicBezTo>
                    <a:pt x="749" y="95"/>
                    <a:pt x="749" y="95"/>
                    <a:pt x="749" y="95"/>
                  </a:cubicBezTo>
                  <a:cubicBezTo>
                    <a:pt x="766" y="0"/>
                    <a:pt x="766" y="0"/>
                    <a:pt x="766" y="0"/>
                  </a:cubicBezTo>
                  <a:cubicBezTo>
                    <a:pt x="17" y="0"/>
                    <a:pt x="17" y="0"/>
                    <a:pt x="17"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9">
              <a:extLst>
                <a:ext uri="{FF2B5EF4-FFF2-40B4-BE49-F238E27FC236}">
                  <a16:creationId xmlns:a16="http://schemas.microsoft.com/office/drawing/2014/main" id="{B129F2EE-ADF3-4897-8E63-2A09967B5627}"/>
                </a:ext>
              </a:extLst>
            </p:cNvPr>
            <p:cNvSpPr>
              <a:spLocks/>
            </p:cNvSpPr>
            <p:nvPr/>
          </p:nvSpPr>
          <p:spPr bwMode="auto">
            <a:xfrm>
              <a:off x="8479094" y="5708839"/>
              <a:ext cx="828004" cy="590719"/>
            </a:xfrm>
            <a:custGeom>
              <a:avLst/>
              <a:gdLst>
                <a:gd name="T0" fmla="*/ 519 w 857"/>
                <a:gd name="T1" fmla="*/ 0 h 613"/>
                <a:gd name="T2" fmla="*/ 482 w 857"/>
                <a:gd name="T3" fmla="*/ 206 h 613"/>
                <a:gd name="T4" fmla="*/ 427 w 857"/>
                <a:gd name="T5" fmla="*/ 521 h 613"/>
                <a:gd name="T6" fmla="*/ 380 w 857"/>
                <a:gd name="T7" fmla="*/ 561 h 613"/>
                <a:gd name="T8" fmla="*/ 339 w 857"/>
                <a:gd name="T9" fmla="*/ 560 h 613"/>
                <a:gd name="T10" fmla="*/ 438 w 857"/>
                <a:gd name="T11" fmla="*/ 0 h 613"/>
                <a:gd name="T12" fmla="*/ 108 w 857"/>
                <a:gd name="T13" fmla="*/ 0 h 613"/>
                <a:gd name="T14" fmla="*/ 0 w 857"/>
                <a:gd name="T15" fmla="*/ 613 h 613"/>
                <a:gd name="T16" fmla="*/ 749 w 857"/>
                <a:gd name="T17" fmla="*/ 613 h 613"/>
                <a:gd name="T18" fmla="*/ 820 w 857"/>
                <a:gd name="T19" fmla="*/ 206 h 613"/>
                <a:gd name="T20" fmla="*/ 857 w 857"/>
                <a:gd name="T21" fmla="*/ 0 h 613"/>
                <a:gd name="T22" fmla="*/ 519 w 857"/>
                <a:gd name="T2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613">
                  <a:moveTo>
                    <a:pt x="519" y="0"/>
                  </a:moveTo>
                  <a:cubicBezTo>
                    <a:pt x="482" y="206"/>
                    <a:pt x="482" y="206"/>
                    <a:pt x="482" y="206"/>
                  </a:cubicBezTo>
                  <a:cubicBezTo>
                    <a:pt x="427" y="521"/>
                    <a:pt x="427" y="521"/>
                    <a:pt x="427" y="521"/>
                  </a:cubicBezTo>
                  <a:cubicBezTo>
                    <a:pt x="423" y="543"/>
                    <a:pt x="402" y="561"/>
                    <a:pt x="380" y="561"/>
                  </a:cubicBezTo>
                  <a:cubicBezTo>
                    <a:pt x="339" y="560"/>
                    <a:pt x="339" y="560"/>
                    <a:pt x="339" y="560"/>
                  </a:cubicBezTo>
                  <a:cubicBezTo>
                    <a:pt x="438" y="0"/>
                    <a:pt x="438" y="0"/>
                    <a:pt x="438" y="0"/>
                  </a:cubicBezTo>
                  <a:cubicBezTo>
                    <a:pt x="108" y="0"/>
                    <a:pt x="108" y="0"/>
                    <a:pt x="108" y="0"/>
                  </a:cubicBezTo>
                  <a:cubicBezTo>
                    <a:pt x="0" y="613"/>
                    <a:pt x="0" y="613"/>
                    <a:pt x="0" y="613"/>
                  </a:cubicBezTo>
                  <a:cubicBezTo>
                    <a:pt x="749" y="613"/>
                    <a:pt x="749" y="613"/>
                    <a:pt x="749" y="613"/>
                  </a:cubicBezTo>
                  <a:cubicBezTo>
                    <a:pt x="820" y="206"/>
                    <a:pt x="820" y="206"/>
                    <a:pt x="820" y="206"/>
                  </a:cubicBezTo>
                  <a:cubicBezTo>
                    <a:pt x="857" y="0"/>
                    <a:pt x="857" y="0"/>
                    <a:pt x="857" y="0"/>
                  </a:cubicBezTo>
                  <a:lnTo>
                    <a:pt x="5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0">
              <a:extLst>
                <a:ext uri="{FF2B5EF4-FFF2-40B4-BE49-F238E27FC236}">
                  <a16:creationId xmlns:a16="http://schemas.microsoft.com/office/drawing/2014/main" id="{FFAB6DF2-20EA-455B-B48A-85134E71FE5B}"/>
                </a:ext>
              </a:extLst>
            </p:cNvPr>
            <p:cNvSpPr>
              <a:spLocks/>
            </p:cNvSpPr>
            <p:nvPr/>
          </p:nvSpPr>
          <p:spPr bwMode="auto">
            <a:xfrm>
              <a:off x="8449879" y="6329486"/>
              <a:ext cx="746771" cy="133963"/>
            </a:xfrm>
            <a:custGeom>
              <a:avLst/>
              <a:gdLst>
                <a:gd name="T0" fmla="*/ 0 w 1048"/>
                <a:gd name="T1" fmla="*/ 188 h 188"/>
                <a:gd name="T2" fmla="*/ 875 w 1048"/>
                <a:gd name="T3" fmla="*/ 188 h 188"/>
                <a:gd name="T4" fmla="*/ 1040 w 1048"/>
                <a:gd name="T5" fmla="*/ 50 h 188"/>
                <a:gd name="T6" fmla="*/ 1048 w 1048"/>
                <a:gd name="T7" fmla="*/ 0 h 188"/>
                <a:gd name="T8" fmla="*/ 34 w 1048"/>
                <a:gd name="T9" fmla="*/ 0 h 188"/>
                <a:gd name="T10" fmla="*/ 0 w 1048"/>
                <a:gd name="T11" fmla="*/ 188 h 188"/>
              </a:gdLst>
              <a:ahLst/>
              <a:cxnLst>
                <a:cxn ang="0">
                  <a:pos x="T0" y="T1"/>
                </a:cxn>
                <a:cxn ang="0">
                  <a:pos x="T2" y="T3"/>
                </a:cxn>
                <a:cxn ang="0">
                  <a:pos x="T4" y="T5"/>
                </a:cxn>
                <a:cxn ang="0">
                  <a:pos x="T6" y="T7"/>
                </a:cxn>
                <a:cxn ang="0">
                  <a:pos x="T8" y="T9"/>
                </a:cxn>
                <a:cxn ang="0">
                  <a:pos x="T10" y="T11"/>
                </a:cxn>
              </a:cxnLst>
              <a:rect l="0" t="0" r="r" b="b"/>
              <a:pathLst>
                <a:path w="1048" h="188">
                  <a:moveTo>
                    <a:pt x="0" y="188"/>
                  </a:moveTo>
                  <a:lnTo>
                    <a:pt x="875" y="188"/>
                  </a:lnTo>
                  <a:lnTo>
                    <a:pt x="1040" y="50"/>
                  </a:lnTo>
                  <a:lnTo>
                    <a:pt x="1048" y="0"/>
                  </a:lnTo>
                  <a:lnTo>
                    <a:pt x="34" y="0"/>
                  </a:ln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6298179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Lst>
  <p:txStyles>
    <p:titleStyle>
      <a:lvl1pPr algn="l" defTabSz="914400" rtl="0" eaLnBrk="1" latinLnBrk="0" hangingPunct="1">
        <a:lnSpc>
          <a:spcPct val="80000"/>
        </a:lnSpc>
        <a:spcBef>
          <a:spcPct val="0"/>
        </a:spcBef>
        <a:buNone/>
        <a:defRPr sz="4400" b="1" i="0" kern="1200">
          <a:solidFill>
            <a:schemeClr val="tx1"/>
          </a:solidFill>
          <a:latin typeface="Franklin Gothic Medium" panose="020B0603020102020204" pitchFamily="34" charset="0"/>
          <a:ea typeface="Source Sans Pro" panose="020B0503030403020204" pitchFamily="34" charset="77"/>
          <a:cs typeface="Calibri" charset="0"/>
        </a:defRPr>
      </a:lvl1pPr>
    </p:titleStyle>
    <p:bodyStyle>
      <a:lvl1pPr marL="285750" indent="-285750" algn="l" defTabSz="914400" rtl="0" eaLnBrk="1" latinLnBrk="0" hangingPunct="1">
        <a:lnSpc>
          <a:spcPct val="90000"/>
        </a:lnSpc>
        <a:spcBef>
          <a:spcPts val="1000"/>
        </a:spcBef>
        <a:buFont typeface="Arial"/>
        <a:buChar char="•"/>
        <a:defRPr sz="2800" b="0" i="0" kern="1200">
          <a:solidFill>
            <a:schemeClr val="tx1"/>
          </a:solidFill>
          <a:latin typeface="+mj-lt"/>
          <a:ea typeface="Source Sans Pro" panose="020B0503030403020204" pitchFamily="34" charset="77"/>
          <a:cs typeface="Calibri" charset="0"/>
        </a:defRPr>
      </a:lvl1pPr>
      <a:lvl2pPr marL="688975" indent="-284163"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Source Sans Pro" panose="020B0503030403020204" pitchFamily="34" charset="77"/>
          <a:cs typeface="Calibri" charset="0"/>
        </a:defRPr>
      </a:lvl2pPr>
      <a:lvl3pPr marL="914400" indent="-225425" algn="l" defTabSz="914400" rtl="0" eaLnBrk="1" latinLnBrk="0" hangingPunct="1">
        <a:lnSpc>
          <a:spcPct val="90000"/>
        </a:lnSpc>
        <a:spcBef>
          <a:spcPts val="500"/>
        </a:spcBef>
        <a:buFont typeface="Arial"/>
        <a:buChar char="•"/>
        <a:defRPr sz="2000" b="0" i="0" kern="1200">
          <a:solidFill>
            <a:schemeClr val="tx1"/>
          </a:solidFill>
          <a:latin typeface="+mj-lt"/>
          <a:ea typeface="Source Sans Pro" panose="020B0503030403020204" pitchFamily="34" charset="77"/>
          <a:cs typeface="Calibri" charset="0"/>
        </a:defRPr>
      </a:lvl3pPr>
      <a:lvl4pPr marL="1258888" indent="-227013"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Source Sans Pro" panose="020B0503030403020204" pitchFamily="34" charset="77"/>
          <a:cs typeface="Calibri" charset="0"/>
        </a:defRPr>
      </a:lvl4pPr>
      <a:lvl5pPr marL="1484313" indent="-225425" algn="l" defTabSz="914400" rtl="0" eaLnBrk="1" latinLnBrk="0" hangingPunct="1">
        <a:lnSpc>
          <a:spcPct val="90000"/>
        </a:lnSpc>
        <a:spcBef>
          <a:spcPts val="500"/>
        </a:spcBef>
        <a:buFont typeface="Arial"/>
        <a:buChar char="•"/>
        <a:defRPr sz="1800" b="0" i="0" kern="1200">
          <a:solidFill>
            <a:schemeClr val="tx1"/>
          </a:solidFill>
          <a:latin typeface="+mj-lt"/>
          <a:ea typeface="Source Sans Pro" panose="020B0503030403020204" pitchFamily="34" charset="77"/>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pos="240">
          <p15:clr>
            <a:srgbClr val="F26B43"/>
          </p15:clr>
        </p15:guide>
        <p15:guide id="3" pos="7440">
          <p15:clr>
            <a:srgbClr val="F26B43"/>
          </p15:clr>
        </p15:guide>
        <p15:guide id="4" orient="horz" pos="864">
          <p15:clr>
            <a:srgbClr val="F26B43"/>
          </p15:clr>
        </p15:guide>
        <p15:guide id="5" orient="horz" pos="3768">
          <p15:clr>
            <a:srgbClr val="F26B43"/>
          </p15:clr>
        </p15:guide>
        <p15:guide id="6"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www.amazon.com/gp/video/detail/B00APN5RYQ/ref=atv_dl_rdr?autoplay=1"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en.wikipedia.org/wiki/History_of_cartography"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audio" Target="../media/audio1.bin"/><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en.wikipedia.org/wiki/Reliability_engineerin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fiixsoftware.com/corrective-maintenance/" TargetMode="External"/><Relationship Id="rId2" Type="http://schemas.openxmlformats.org/officeDocument/2006/relationships/hyperlink" Target="https://www.fiixsoftware.com/routine-maintenance/" TargetMode="External"/><Relationship Id="rId1" Type="http://schemas.openxmlformats.org/officeDocument/2006/relationships/slideLayout" Target="../slideLayouts/slideLayout3.xml"/><Relationship Id="rId5" Type="http://schemas.openxmlformats.org/officeDocument/2006/relationships/hyperlink" Target="https://www.fiixsoftware.com/condition-based-maintenance/" TargetMode="External"/><Relationship Id="rId4" Type="http://schemas.openxmlformats.org/officeDocument/2006/relationships/hyperlink" Target="https://www.fiixsoftware.com/time-based-maintenanc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56.jpg"/><Relationship Id="rId3" Type="http://schemas.openxmlformats.org/officeDocument/2006/relationships/image" Target="../media/image46.jpg"/><Relationship Id="rId7" Type="http://schemas.openxmlformats.org/officeDocument/2006/relationships/image" Target="../media/image50.jpg"/><Relationship Id="rId12" Type="http://schemas.openxmlformats.org/officeDocument/2006/relationships/image" Target="../media/image55.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image" Target="../media/image54.jpg"/><Relationship Id="rId5" Type="http://schemas.openxmlformats.org/officeDocument/2006/relationships/image" Target="../media/image48.jpg"/><Relationship Id="rId15" Type="http://schemas.openxmlformats.org/officeDocument/2006/relationships/image" Target="../media/image58.jpg"/><Relationship Id="rId10" Type="http://schemas.openxmlformats.org/officeDocument/2006/relationships/image" Target="../media/image53.jpg"/><Relationship Id="rId4" Type="http://schemas.openxmlformats.org/officeDocument/2006/relationships/image" Target="../media/image47.jpg"/><Relationship Id="rId9" Type="http://schemas.openxmlformats.org/officeDocument/2006/relationships/image" Target="../media/image52.jpg"/><Relationship Id="rId14" Type="http://schemas.openxmlformats.org/officeDocument/2006/relationships/image" Target="../media/image57.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online.wsj.com/articles/gop-lawmakers-grill-irs-chief-over-loss-emails-1403278518?mg=id-wsj"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westjet.com/en-ca/travel-info/flight-interruptions/delays-cancellations-changes?j_cid=ens:regulatory:appr:flight-change:20191115::::::::::ECONO:Teal:INTERNATIONAL&amp;utm_source=ens&amp;utm_medium=flight-change&amp;utm_campaign=appr&amp;utm_term=null&amp;utm_content=regulatory#unplanned-maintenance"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66.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8562-2BB5-4D51-A2AF-49CD5B50B661}"/>
              </a:ext>
            </a:extLst>
          </p:cNvPr>
          <p:cNvSpPr>
            <a:spLocks noGrp="1"/>
          </p:cNvSpPr>
          <p:nvPr>
            <p:ph type="ctrTitle"/>
          </p:nvPr>
        </p:nvSpPr>
        <p:spPr>
          <a:xfrm>
            <a:off x="1156625" y="1122363"/>
            <a:ext cx="9876731" cy="2387600"/>
          </a:xfrm>
        </p:spPr>
        <p:txBody>
          <a:bodyPr/>
          <a:lstStyle/>
          <a:p>
            <a:r>
              <a:rPr lang="en-US" dirty="0"/>
              <a:t>Asset Management Overview</a:t>
            </a:r>
          </a:p>
        </p:txBody>
      </p:sp>
      <p:sp>
        <p:nvSpPr>
          <p:cNvPr id="3" name="Subtitle 2">
            <a:extLst>
              <a:ext uri="{FF2B5EF4-FFF2-40B4-BE49-F238E27FC236}">
                <a16:creationId xmlns:a16="http://schemas.microsoft.com/office/drawing/2014/main" id="{B4C42A20-6218-4DEE-BEEA-8803738D8FBE}"/>
              </a:ext>
            </a:extLst>
          </p:cNvPr>
          <p:cNvSpPr>
            <a:spLocks noGrp="1"/>
          </p:cNvSpPr>
          <p:nvPr>
            <p:ph type="subTitle" idx="1"/>
          </p:nvPr>
        </p:nvSpPr>
        <p:spPr/>
        <p:txBody>
          <a:bodyPr/>
          <a:lstStyle/>
          <a:p>
            <a:r>
              <a:rPr lang="en-US" dirty="0"/>
              <a:t>Omaha Public Power District</a:t>
            </a:r>
          </a:p>
        </p:txBody>
      </p:sp>
      <p:pic>
        <p:nvPicPr>
          <p:cNvPr id="4" name="Picture 3">
            <a:extLst>
              <a:ext uri="{FF2B5EF4-FFF2-40B4-BE49-F238E27FC236}">
                <a16:creationId xmlns:a16="http://schemas.microsoft.com/office/drawing/2014/main" id="{57AE63C3-EDE0-4FBE-BEDC-F417AF351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8418" y="5911770"/>
            <a:ext cx="2162823" cy="765639"/>
          </a:xfrm>
          <a:prstGeom prst="rect">
            <a:avLst/>
          </a:prstGeom>
        </p:spPr>
      </p:pic>
      <p:pic>
        <p:nvPicPr>
          <p:cNvPr id="6" name="Picture 5">
            <a:extLst>
              <a:ext uri="{FF2B5EF4-FFF2-40B4-BE49-F238E27FC236}">
                <a16:creationId xmlns:a16="http://schemas.microsoft.com/office/drawing/2014/main" id="{E0333046-E6D3-45FE-A858-EED166CFA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26" y="5735637"/>
            <a:ext cx="2014839" cy="765639"/>
          </a:xfrm>
          <a:prstGeom prst="rect">
            <a:avLst/>
          </a:prstGeom>
        </p:spPr>
      </p:pic>
    </p:spTree>
    <p:extLst>
      <p:ext uri="{BB962C8B-B14F-4D97-AF65-F5344CB8AC3E}">
        <p14:creationId xmlns:p14="http://schemas.microsoft.com/office/powerpoint/2010/main" val="4172650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6F69-17E3-9F40-863D-E2A2A017A2D7}"/>
              </a:ext>
            </a:extLst>
          </p:cNvPr>
          <p:cNvSpPr>
            <a:spLocks noGrp="1"/>
          </p:cNvSpPr>
          <p:nvPr>
            <p:ph type="title"/>
          </p:nvPr>
        </p:nvSpPr>
        <p:spPr/>
        <p:txBody>
          <a:bodyPr/>
          <a:lstStyle/>
          <a:p>
            <a:r>
              <a:rPr lang="en-US" dirty="0"/>
              <a:t>Day 1 Learning Intention and Objective</a:t>
            </a:r>
          </a:p>
        </p:txBody>
      </p:sp>
      <p:sp>
        <p:nvSpPr>
          <p:cNvPr id="3" name="Content Placeholder 2">
            <a:extLst>
              <a:ext uri="{FF2B5EF4-FFF2-40B4-BE49-F238E27FC236}">
                <a16:creationId xmlns:a16="http://schemas.microsoft.com/office/drawing/2014/main" id="{30955DC4-543D-A841-BE7E-918B566EA786}"/>
              </a:ext>
            </a:extLst>
          </p:cNvPr>
          <p:cNvSpPr>
            <a:spLocks noGrp="1"/>
          </p:cNvSpPr>
          <p:nvPr>
            <p:ph idx="1"/>
          </p:nvPr>
        </p:nvSpPr>
        <p:spPr/>
        <p:txBody>
          <a:bodyPr/>
          <a:lstStyle/>
          <a:p>
            <a:r>
              <a:rPr lang="en-US" dirty="0"/>
              <a:t>Setting context</a:t>
            </a:r>
          </a:p>
          <a:p>
            <a:r>
              <a:rPr lang="en-US" dirty="0"/>
              <a:t>Challenge your thinking</a:t>
            </a:r>
          </a:p>
          <a:p>
            <a:r>
              <a:rPr lang="en-US" dirty="0"/>
              <a:t>Building the foundation and applying fundamentals</a:t>
            </a:r>
          </a:p>
        </p:txBody>
      </p:sp>
    </p:spTree>
    <p:extLst>
      <p:ext uri="{BB962C8B-B14F-4D97-AF65-F5344CB8AC3E}">
        <p14:creationId xmlns:p14="http://schemas.microsoft.com/office/powerpoint/2010/main" val="31007125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F29A-0258-3744-8ABE-909D16BBED86}"/>
              </a:ext>
            </a:extLst>
          </p:cNvPr>
          <p:cNvSpPr>
            <a:spLocks noGrp="1"/>
          </p:cNvSpPr>
          <p:nvPr>
            <p:ph type="title"/>
          </p:nvPr>
        </p:nvSpPr>
        <p:spPr/>
        <p:txBody>
          <a:bodyPr/>
          <a:lstStyle/>
          <a:p>
            <a:r>
              <a:rPr lang="en-US" dirty="0"/>
              <a:t>Review and Reflect</a:t>
            </a:r>
          </a:p>
        </p:txBody>
      </p:sp>
      <p:sp>
        <p:nvSpPr>
          <p:cNvPr id="3" name="Content Placeholder 2">
            <a:extLst>
              <a:ext uri="{FF2B5EF4-FFF2-40B4-BE49-F238E27FC236}">
                <a16:creationId xmlns:a16="http://schemas.microsoft.com/office/drawing/2014/main" id="{22C52996-178D-2340-A45D-345EDB34FF62}"/>
              </a:ext>
            </a:extLst>
          </p:cNvPr>
          <p:cNvSpPr>
            <a:spLocks noGrp="1"/>
          </p:cNvSpPr>
          <p:nvPr>
            <p:ph idx="1"/>
          </p:nvPr>
        </p:nvSpPr>
        <p:spPr/>
        <p:txBody>
          <a:bodyPr/>
          <a:lstStyle/>
          <a:p>
            <a:r>
              <a:rPr lang="en-US" dirty="0"/>
              <a:t>What were 3 key messages you took away from yesterday?</a:t>
            </a:r>
          </a:p>
          <a:p>
            <a:pPr lvl="1"/>
            <a:r>
              <a:rPr lang="en-US" dirty="0"/>
              <a:t>They could be from the slide deck</a:t>
            </a:r>
          </a:p>
          <a:p>
            <a:pPr lvl="1"/>
            <a:r>
              <a:rPr lang="en-US" dirty="0"/>
              <a:t>Discussion</a:t>
            </a:r>
          </a:p>
          <a:p>
            <a:pPr lvl="1"/>
            <a:r>
              <a:rPr lang="en-US" dirty="0"/>
              <a:t>Or even your own deductions or epiphanies</a:t>
            </a:r>
          </a:p>
          <a:p>
            <a:pPr lvl="1"/>
            <a:endParaRPr lang="en-US" dirty="0"/>
          </a:p>
        </p:txBody>
      </p:sp>
    </p:spTree>
    <p:extLst>
      <p:ext uri="{BB962C8B-B14F-4D97-AF65-F5344CB8AC3E}">
        <p14:creationId xmlns:p14="http://schemas.microsoft.com/office/powerpoint/2010/main" val="15242620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ADBF-E078-8740-87E9-E1F57A9B10AD}"/>
              </a:ext>
            </a:extLst>
          </p:cNvPr>
          <p:cNvSpPr>
            <a:spLocks noGrp="1"/>
          </p:cNvSpPr>
          <p:nvPr>
            <p:ph type="title"/>
          </p:nvPr>
        </p:nvSpPr>
        <p:spPr/>
        <p:txBody>
          <a:bodyPr/>
          <a:lstStyle/>
          <a:p>
            <a:r>
              <a:rPr lang="en-US" dirty="0"/>
              <a:t>What is OPPD’s Why?</a:t>
            </a:r>
          </a:p>
        </p:txBody>
      </p:sp>
      <p:sp>
        <p:nvSpPr>
          <p:cNvPr id="3" name="Content Placeholder 2">
            <a:extLst>
              <a:ext uri="{FF2B5EF4-FFF2-40B4-BE49-F238E27FC236}">
                <a16:creationId xmlns:a16="http://schemas.microsoft.com/office/drawing/2014/main" id="{8542EB8E-D3D8-924F-A673-1C20417AE8C1}"/>
              </a:ext>
            </a:extLst>
          </p:cNvPr>
          <p:cNvSpPr>
            <a:spLocks noGrp="1"/>
          </p:cNvSpPr>
          <p:nvPr>
            <p:ph idx="1"/>
          </p:nvPr>
        </p:nvSpPr>
        <p:spPr/>
        <p:txBody>
          <a:bodyPr/>
          <a:lstStyle/>
          <a:p>
            <a:r>
              <a:rPr lang="en-US" dirty="0"/>
              <a:t>Aside from what Javier said to kick us off yesterday</a:t>
            </a:r>
          </a:p>
          <a:p>
            <a:pPr marL="0" indent="0">
              <a:buNone/>
            </a:pPr>
            <a:endParaRPr lang="en-US" dirty="0"/>
          </a:p>
        </p:txBody>
      </p:sp>
    </p:spTree>
    <p:extLst>
      <p:ext uri="{BB962C8B-B14F-4D97-AF65-F5344CB8AC3E}">
        <p14:creationId xmlns:p14="http://schemas.microsoft.com/office/powerpoint/2010/main" val="6442535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03490-F6B4-8D42-BAE6-B8D621A2A21D}"/>
              </a:ext>
            </a:extLst>
          </p:cNvPr>
          <p:cNvSpPr>
            <a:spLocks noGrp="1"/>
          </p:cNvSpPr>
          <p:nvPr>
            <p:ph type="title"/>
          </p:nvPr>
        </p:nvSpPr>
        <p:spPr/>
        <p:txBody>
          <a:bodyPr/>
          <a:lstStyle/>
          <a:p>
            <a:r>
              <a:rPr lang="en-US" dirty="0"/>
              <a:t>Burn-E Video</a:t>
            </a:r>
          </a:p>
        </p:txBody>
      </p:sp>
      <p:sp>
        <p:nvSpPr>
          <p:cNvPr id="3" name="Content Placeholder 2">
            <a:extLst>
              <a:ext uri="{FF2B5EF4-FFF2-40B4-BE49-F238E27FC236}">
                <a16:creationId xmlns:a16="http://schemas.microsoft.com/office/drawing/2014/main" id="{9AADA701-526F-1949-B336-01A5C92A1D24}"/>
              </a:ext>
            </a:extLst>
          </p:cNvPr>
          <p:cNvSpPr>
            <a:spLocks noGrp="1"/>
          </p:cNvSpPr>
          <p:nvPr>
            <p:ph idx="1"/>
          </p:nvPr>
        </p:nvSpPr>
        <p:spPr/>
        <p:txBody>
          <a:bodyPr/>
          <a:lstStyle/>
          <a:p>
            <a:r>
              <a:rPr lang="en-US" dirty="0">
                <a:hlinkClick r:id="rId2"/>
              </a:rPr>
              <a:t>https://www.amazon.com/gp/video/detail/B00APN5RYQ/ref=atv_dl_rdr?autoplay=1</a:t>
            </a:r>
            <a:endParaRPr lang="en-US" dirty="0"/>
          </a:p>
          <a:p>
            <a:endParaRPr lang="en-US" dirty="0"/>
          </a:p>
        </p:txBody>
      </p:sp>
    </p:spTree>
    <p:extLst>
      <p:ext uri="{BB962C8B-B14F-4D97-AF65-F5344CB8AC3E}">
        <p14:creationId xmlns:p14="http://schemas.microsoft.com/office/powerpoint/2010/main" val="19486561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3918D-08E1-054A-9750-45C8B10D90D9}"/>
              </a:ext>
            </a:extLst>
          </p:cNvPr>
          <p:cNvPicPr>
            <a:picLocks noChangeAspect="1"/>
          </p:cNvPicPr>
          <p:nvPr/>
        </p:nvPicPr>
        <p:blipFill>
          <a:blip r:embed="rId3"/>
          <a:stretch>
            <a:fillRect/>
          </a:stretch>
        </p:blipFill>
        <p:spPr>
          <a:xfrm>
            <a:off x="1105471" y="1214651"/>
            <a:ext cx="9428748" cy="5643349"/>
          </a:xfrm>
          <a:prstGeom prst="rect">
            <a:avLst/>
          </a:prstGeom>
        </p:spPr>
      </p:pic>
      <p:sp>
        <p:nvSpPr>
          <p:cNvPr id="2" name="Title 1">
            <a:extLst>
              <a:ext uri="{FF2B5EF4-FFF2-40B4-BE49-F238E27FC236}">
                <a16:creationId xmlns:a16="http://schemas.microsoft.com/office/drawing/2014/main" id="{9645A55B-A02C-144F-B928-4D23077B5DC2}"/>
              </a:ext>
            </a:extLst>
          </p:cNvPr>
          <p:cNvSpPr>
            <a:spLocks noGrp="1"/>
          </p:cNvSpPr>
          <p:nvPr>
            <p:ph type="title"/>
          </p:nvPr>
        </p:nvSpPr>
        <p:spPr/>
        <p:txBody>
          <a:bodyPr/>
          <a:lstStyle/>
          <a:p>
            <a:r>
              <a:rPr lang="en-US" dirty="0"/>
              <a:t>Theories of Asset Management</a:t>
            </a:r>
          </a:p>
        </p:txBody>
      </p:sp>
    </p:spTree>
    <p:extLst>
      <p:ext uri="{BB962C8B-B14F-4D97-AF65-F5344CB8AC3E}">
        <p14:creationId xmlns:p14="http://schemas.microsoft.com/office/powerpoint/2010/main" val="30128540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33BF-4163-ED43-B7A5-6043FC3F5F31}"/>
              </a:ext>
            </a:extLst>
          </p:cNvPr>
          <p:cNvSpPr>
            <a:spLocks noGrp="1"/>
          </p:cNvSpPr>
          <p:nvPr>
            <p:ph type="title"/>
          </p:nvPr>
        </p:nvSpPr>
        <p:spPr/>
        <p:txBody>
          <a:bodyPr/>
          <a:lstStyle/>
          <a:p>
            <a:r>
              <a:rPr lang="en-US" dirty="0"/>
              <a:t>Concepts and Principals – but based on four fundamentals?????</a:t>
            </a:r>
          </a:p>
        </p:txBody>
      </p:sp>
      <p:pic>
        <p:nvPicPr>
          <p:cNvPr id="3" name="Picture 2">
            <a:extLst>
              <a:ext uri="{FF2B5EF4-FFF2-40B4-BE49-F238E27FC236}">
                <a16:creationId xmlns:a16="http://schemas.microsoft.com/office/drawing/2014/main" id="{48C13F95-C219-C24F-B870-E895EDB1BF0A}"/>
              </a:ext>
            </a:extLst>
          </p:cNvPr>
          <p:cNvPicPr>
            <a:picLocks noChangeAspect="1"/>
          </p:cNvPicPr>
          <p:nvPr/>
        </p:nvPicPr>
        <p:blipFill>
          <a:blip r:embed="rId3"/>
          <a:stretch>
            <a:fillRect/>
          </a:stretch>
        </p:blipFill>
        <p:spPr>
          <a:xfrm>
            <a:off x="1015192" y="1690688"/>
            <a:ext cx="10161615" cy="5167312"/>
          </a:xfrm>
          <a:prstGeom prst="rect">
            <a:avLst/>
          </a:prstGeom>
        </p:spPr>
      </p:pic>
      <p:sp>
        <p:nvSpPr>
          <p:cNvPr id="5" name="Rectangle 4">
            <a:extLst>
              <a:ext uri="{FF2B5EF4-FFF2-40B4-BE49-F238E27FC236}">
                <a16:creationId xmlns:a16="http://schemas.microsoft.com/office/drawing/2014/main" id="{7134BC45-A5D5-0A4B-8DBE-776E12EC3A95}"/>
              </a:ext>
            </a:extLst>
          </p:cNvPr>
          <p:cNvSpPr/>
          <p:nvPr/>
        </p:nvSpPr>
        <p:spPr>
          <a:xfrm>
            <a:off x="1872343" y="2438400"/>
            <a:ext cx="4223657" cy="169817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46A118-2903-49D1-99F3-7408A02A1025}"/>
              </a:ext>
            </a:extLst>
          </p:cNvPr>
          <p:cNvSpPr txBox="1"/>
          <p:nvPr/>
        </p:nvSpPr>
        <p:spPr>
          <a:xfrm>
            <a:off x="606188" y="2340295"/>
            <a:ext cx="11467531" cy="4216539"/>
          </a:xfrm>
          <a:prstGeom prst="rect">
            <a:avLst/>
          </a:prstGeom>
          <a:solidFill>
            <a:schemeClr val="bg1"/>
          </a:solidFill>
          <a:ln w="76200">
            <a:solidFill>
              <a:srgbClr val="FF0000"/>
            </a:solidFill>
          </a:ln>
        </p:spPr>
        <p:txBody>
          <a:bodyPr wrap="square" rtlCol="0">
            <a:spAutoFit/>
          </a:bodyPr>
          <a:lstStyle/>
          <a:p>
            <a:r>
              <a:rPr lang="en-US" sz="4000" b="1" dirty="0">
                <a:solidFill>
                  <a:srgbClr val="FF6699"/>
                </a:solidFill>
              </a:rPr>
              <a:t>2.3  Concepts &amp; Principles</a:t>
            </a:r>
          </a:p>
          <a:p>
            <a:r>
              <a:rPr lang="en-US" sz="3200" dirty="0"/>
              <a:t>Clause 2.4.2 of ISO 55000 states that asset management is based on  four fundamental: Value, Alignment, Leadership and Assurance. In addition to these, two features of asset management, which differentiate it from other disciplines and management systems, are its focus across the whole asset life cycle and its approach to decision making.</a:t>
            </a:r>
          </a:p>
          <a:p>
            <a:endParaRPr lang="en-US" sz="3600" dirty="0"/>
          </a:p>
        </p:txBody>
      </p:sp>
    </p:spTree>
    <p:extLst>
      <p:ext uri="{BB962C8B-B14F-4D97-AF65-F5344CB8AC3E}">
        <p14:creationId xmlns:p14="http://schemas.microsoft.com/office/powerpoint/2010/main" val="99676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42" presetClass="path" presetSubtype="0" accel="50000" decel="50000" fill="hold" grpId="1" nodeType="withEffect">
                                  <p:stCondLst>
                                    <p:cond delay="100"/>
                                  </p:stCondLst>
                                  <p:childTnLst>
                                    <p:animMotion origin="layout" path="M -0.00547 0.16227 L -1.875E-6 -1.11111E-6 " pathEditMode="relative" rAng="0" ptsTypes="AA">
                                      <p:cBhvr>
                                        <p:cTn id="9" dur="2000" fill="hold"/>
                                        <p:tgtEl>
                                          <p:spTgt spid="7"/>
                                        </p:tgtEl>
                                        <p:attrNameLst>
                                          <p:attrName>ppt_x</p:attrName>
                                          <p:attrName>ppt_y</p:attrName>
                                        </p:attrNameLst>
                                      </p:cBhvr>
                                      <p:rCtr x="273" y="-8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2546-F681-9846-B6B1-5F3980E041E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CC88EE0-5764-1641-8F44-480D4FEB72B2}"/>
              </a:ext>
            </a:extLst>
          </p:cNvPr>
          <p:cNvPicPr>
            <a:picLocks noGrp="1" noChangeAspect="1"/>
          </p:cNvPicPr>
          <p:nvPr>
            <p:ph idx="1"/>
          </p:nvPr>
        </p:nvPicPr>
        <p:blipFill>
          <a:blip r:embed="rId2"/>
          <a:stretch>
            <a:fillRect/>
          </a:stretch>
        </p:blipFill>
        <p:spPr>
          <a:xfrm>
            <a:off x="838200" y="264889"/>
            <a:ext cx="10602912" cy="5964137"/>
          </a:xfrm>
        </p:spPr>
      </p:pic>
    </p:spTree>
    <p:extLst>
      <p:ext uri="{BB962C8B-B14F-4D97-AF65-F5344CB8AC3E}">
        <p14:creationId xmlns:p14="http://schemas.microsoft.com/office/powerpoint/2010/main" val="15049334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9C-C677-3C41-ABCD-E5E878D6307A}"/>
              </a:ext>
            </a:extLst>
          </p:cNvPr>
          <p:cNvSpPr>
            <a:spLocks noGrp="1"/>
          </p:cNvSpPr>
          <p:nvPr>
            <p:ph type="title"/>
          </p:nvPr>
        </p:nvSpPr>
        <p:spPr/>
        <p:txBody>
          <a:bodyPr/>
          <a:lstStyle/>
          <a:p>
            <a:r>
              <a:rPr lang="en-US" dirty="0"/>
              <a:t>Break: 9:10 – 9:20</a:t>
            </a:r>
          </a:p>
        </p:txBody>
      </p:sp>
      <p:pic>
        <p:nvPicPr>
          <p:cNvPr id="6" name="Picture 5">
            <a:extLst>
              <a:ext uri="{FF2B5EF4-FFF2-40B4-BE49-F238E27FC236}">
                <a16:creationId xmlns:a16="http://schemas.microsoft.com/office/drawing/2014/main" id="{08FC2172-14C0-B94E-95D9-4265B3FB0189}"/>
              </a:ext>
            </a:extLst>
          </p:cNvPr>
          <p:cNvPicPr>
            <a:picLocks noChangeAspect="1"/>
          </p:cNvPicPr>
          <p:nvPr/>
        </p:nvPicPr>
        <p:blipFill>
          <a:blip r:embed="rId2"/>
          <a:stretch>
            <a:fillRect/>
          </a:stretch>
        </p:blipFill>
        <p:spPr>
          <a:xfrm>
            <a:off x="5977720" y="571795"/>
            <a:ext cx="5679272" cy="6048834"/>
          </a:xfrm>
          <a:prstGeom prst="rect">
            <a:avLst/>
          </a:prstGeom>
        </p:spPr>
      </p:pic>
    </p:spTree>
    <p:extLst>
      <p:ext uri="{BB962C8B-B14F-4D97-AF65-F5344CB8AC3E}">
        <p14:creationId xmlns:p14="http://schemas.microsoft.com/office/powerpoint/2010/main" val="34994218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6921-BABF-4F46-B7F2-6A19B40B22E1}"/>
              </a:ext>
            </a:extLst>
          </p:cNvPr>
          <p:cNvSpPr>
            <a:spLocks noGrp="1"/>
          </p:cNvSpPr>
          <p:nvPr>
            <p:ph type="title"/>
          </p:nvPr>
        </p:nvSpPr>
        <p:spPr/>
        <p:txBody>
          <a:bodyPr/>
          <a:lstStyle/>
          <a:p>
            <a:r>
              <a:rPr lang="en-US" dirty="0"/>
              <a:t>Its always about the line of sight….</a:t>
            </a:r>
          </a:p>
        </p:txBody>
      </p:sp>
      <p:pic>
        <p:nvPicPr>
          <p:cNvPr id="4" name="Picture 3">
            <a:extLst>
              <a:ext uri="{FF2B5EF4-FFF2-40B4-BE49-F238E27FC236}">
                <a16:creationId xmlns:a16="http://schemas.microsoft.com/office/drawing/2014/main" id="{97B2FAC0-5E24-1A45-A9BF-5D8AB866D9E4}"/>
              </a:ext>
            </a:extLst>
          </p:cNvPr>
          <p:cNvPicPr>
            <a:picLocks noChangeAspect="1"/>
          </p:cNvPicPr>
          <p:nvPr/>
        </p:nvPicPr>
        <p:blipFill>
          <a:blip r:embed="rId2"/>
          <a:stretch>
            <a:fillRect/>
          </a:stretch>
        </p:blipFill>
        <p:spPr>
          <a:xfrm>
            <a:off x="412532" y="1844566"/>
            <a:ext cx="11065236" cy="4648309"/>
          </a:xfrm>
          <a:prstGeom prst="rect">
            <a:avLst/>
          </a:prstGeom>
        </p:spPr>
      </p:pic>
      <p:sp>
        <p:nvSpPr>
          <p:cNvPr id="5" name="Rectangle 4">
            <a:extLst>
              <a:ext uri="{FF2B5EF4-FFF2-40B4-BE49-F238E27FC236}">
                <a16:creationId xmlns:a16="http://schemas.microsoft.com/office/drawing/2014/main" id="{ED6591D0-6B7C-A741-82A9-E9A8417D4984}"/>
              </a:ext>
            </a:extLst>
          </p:cNvPr>
          <p:cNvSpPr/>
          <p:nvPr/>
        </p:nvSpPr>
        <p:spPr>
          <a:xfrm>
            <a:off x="1131343" y="2438400"/>
            <a:ext cx="4780726" cy="143991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489E573-D98B-4E2E-BE5F-FF77AB0620DD}"/>
              </a:ext>
            </a:extLst>
          </p:cNvPr>
          <p:cNvSpPr txBox="1"/>
          <p:nvPr/>
        </p:nvSpPr>
        <p:spPr>
          <a:xfrm>
            <a:off x="777923" y="2447354"/>
            <a:ext cx="10699845" cy="4154984"/>
          </a:xfrm>
          <a:prstGeom prst="rect">
            <a:avLst/>
          </a:prstGeom>
          <a:solidFill>
            <a:schemeClr val="bg1"/>
          </a:solidFill>
          <a:ln w="76200">
            <a:solidFill>
              <a:srgbClr val="FF0000"/>
            </a:solidFill>
          </a:ln>
        </p:spPr>
        <p:txBody>
          <a:bodyPr wrap="square" rtlCol="0">
            <a:spAutoFit/>
          </a:bodyPr>
          <a:lstStyle/>
          <a:p>
            <a:r>
              <a:rPr lang="en-US" sz="4000" b="1" dirty="0">
                <a:solidFill>
                  <a:srgbClr val="FF6699"/>
                </a:solidFill>
              </a:rPr>
              <a:t>2.3.2 Alignment (or “Line of Sight”)</a:t>
            </a:r>
          </a:p>
          <a:p>
            <a:r>
              <a:rPr lang="en-US" sz="3200" dirty="0"/>
              <a:t>Good asset management has clear connectivity between and organization’s strategic plan (commonly called the business or corporate plan) and the asset management activities delivered by staff. This is known as alignment, or ‘line of sight’ and enables everybody to understand how they contribute to achieving success.</a:t>
            </a:r>
          </a:p>
          <a:p>
            <a:endParaRPr lang="en-US" sz="3200" dirty="0"/>
          </a:p>
        </p:txBody>
      </p:sp>
    </p:spTree>
    <p:extLst>
      <p:ext uri="{BB962C8B-B14F-4D97-AF65-F5344CB8AC3E}">
        <p14:creationId xmlns:p14="http://schemas.microsoft.com/office/powerpoint/2010/main" val="360082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42" presetClass="path" presetSubtype="0" accel="50000" decel="50000" fill="hold" grpId="0" nodeType="withEffect">
                                  <p:stCondLst>
                                    <p:cond delay="0"/>
                                  </p:stCondLst>
                                  <p:childTnLst>
                                    <p:animMotion origin="layout" path="M -0.0026 0.25162 L 3.68629E-17 -2.22222E-6 " pathEditMode="relative" rAng="0" ptsTypes="AA">
                                      <p:cBhvr>
                                        <p:cTn id="9" dur="2000" fill="hold"/>
                                        <p:tgtEl>
                                          <p:spTgt spid="3"/>
                                        </p:tgtEl>
                                        <p:attrNameLst>
                                          <p:attrName>ppt_x</p:attrName>
                                          <p:attrName>ppt_y</p:attrName>
                                        </p:attrNameLst>
                                      </p:cBhvr>
                                      <p:rCtr x="0" y="-12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2"/>
          <p:cNvSpPr>
            <a:spLocks noGrp="1"/>
          </p:cNvSpPr>
          <p:nvPr>
            <p:ph type="title"/>
          </p:nvPr>
        </p:nvSpPr>
        <p:spPr bwMode="auto">
          <a:ln>
            <a:miter lim="800000"/>
            <a:headEnd/>
            <a:tailEnd/>
          </a:ln>
        </p:spPr>
        <p:txBody>
          <a:bodyPr vert="horz" wrap="square" numCol="1" compatLnSpc="1">
            <a:prstTxWarp prst="textNoShape">
              <a:avLst/>
            </a:prstTxWarp>
            <a:normAutofit/>
          </a:bodyPr>
          <a:lstStyle/>
          <a:p>
            <a:pPr eaLnBrk="1" hangingPunct="1"/>
            <a:r>
              <a:rPr lang="en-US" sz="3333" dirty="0">
                <a:latin typeface="Arial" charset="0"/>
                <a:ea typeface="ＭＳ Ｐゴシック" pitchFamily="34" charset="-128"/>
                <a:cs typeface="Arial" charset="0"/>
              </a:rPr>
              <a:t>ISO 55001 Section 7.5 – Without Asset Information Asset Management is not possible.</a:t>
            </a:r>
          </a:p>
        </p:txBody>
      </p:sp>
      <p:pic>
        <p:nvPicPr>
          <p:cNvPr id="4" name="Picture 3" descr="A screenshot of text&#10;&#10;Description automatically generated">
            <a:extLst>
              <a:ext uri="{FF2B5EF4-FFF2-40B4-BE49-F238E27FC236}">
                <a16:creationId xmlns:a16="http://schemas.microsoft.com/office/drawing/2014/main" id="{7F92819E-5801-435B-A3D4-E6A0B3C11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92270"/>
            <a:ext cx="11039040" cy="5195402"/>
          </a:xfrm>
          <a:prstGeom prst="rect">
            <a:avLst/>
          </a:prstGeom>
        </p:spPr>
      </p:pic>
      <p:sp>
        <p:nvSpPr>
          <p:cNvPr id="2" name="Rectangle 1">
            <a:extLst>
              <a:ext uri="{FF2B5EF4-FFF2-40B4-BE49-F238E27FC236}">
                <a16:creationId xmlns:a16="http://schemas.microsoft.com/office/drawing/2014/main" id="{57DEE30E-8B0D-1D46-A677-2EEC8380BD0A}"/>
              </a:ext>
            </a:extLst>
          </p:cNvPr>
          <p:cNvSpPr/>
          <p:nvPr/>
        </p:nvSpPr>
        <p:spPr>
          <a:xfrm>
            <a:off x="838200" y="1739675"/>
            <a:ext cx="11039040" cy="62796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4126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2"/>
          <p:cNvSpPr>
            <a:spLocks noGrp="1"/>
          </p:cNvSpPr>
          <p:nvPr>
            <p:ph type="title"/>
          </p:nvPr>
        </p:nvSpPr>
        <p:spPr bwMode="auto">
          <a:ln>
            <a:miter lim="800000"/>
            <a:headEnd/>
            <a:tailEnd/>
          </a:ln>
        </p:spPr>
        <p:txBody>
          <a:bodyPr vert="horz" wrap="square" numCol="1" compatLnSpc="1">
            <a:prstTxWarp prst="textNoShape">
              <a:avLst/>
            </a:prstTxWarp>
            <a:normAutofit/>
          </a:bodyPr>
          <a:lstStyle/>
          <a:p>
            <a:pPr eaLnBrk="1" hangingPunct="1"/>
            <a:r>
              <a:rPr lang="en-US" dirty="0">
                <a:latin typeface="Arial" charset="0"/>
                <a:ea typeface="ＭＳ Ｐゴシック" pitchFamily="34" charset="-128"/>
                <a:cs typeface="Arial" charset="0"/>
              </a:rPr>
              <a:t>Let’s Consider Maps </a:t>
            </a:r>
            <a:br>
              <a:rPr lang="en-US" dirty="0">
                <a:latin typeface="Arial" charset="0"/>
                <a:ea typeface="ＭＳ Ｐゴシック" pitchFamily="34" charset="-128"/>
                <a:cs typeface="Arial" charset="0"/>
              </a:rPr>
            </a:br>
            <a:r>
              <a:rPr lang="en-US" dirty="0">
                <a:latin typeface="Arial" charset="0"/>
                <a:ea typeface="ＭＳ Ｐゴシック" pitchFamily="34" charset="-128"/>
                <a:cs typeface="Arial" charset="0"/>
              </a:rPr>
              <a:t>The History of Cartography</a:t>
            </a:r>
          </a:p>
        </p:txBody>
      </p:sp>
      <p:sp>
        <p:nvSpPr>
          <p:cNvPr id="64513" name="Content Placeholder 1"/>
          <p:cNvSpPr>
            <a:spLocks noGrp="1"/>
          </p:cNvSpPr>
          <p:nvPr>
            <p:ph idx="1"/>
          </p:nvPr>
        </p:nvSpPr>
        <p:spPr>
          <a:xfrm>
            <a:off x="838200" y="1825624"/>
            <a:ext cx="10926170" cy="4930017"/>
          </a:xfrm>
        </p:spPr>
        <p:txBody>
          <a:bodyPr>
            <a:normAutofit/>
          </a:bodyPr>
          <a:lstStyle/>
          <a:p>
            <a:pPr marL="0" indent="0" defTabSz="1087939">
              <a:buNone/>
            </a:pPr>
            <a:r>
              <a:rPr lang="en-US" sz="2667" dirty="0">
                <a:latin typeface="Arial" charset="0"/>
                <a:ea typeface="ＭＳ Ｐゴシック" pitchFamily="34" charset="-128"/>
                <a:cs typeface="Arial" charset="0"/>
              </a:rPr>
              <a:t>Cartography or mapmaking, has been an integral part of the human history for a long time, possibly up to 8,000 years. [1] From cave paintings to ancient maps of Babylon, Greece, and Asia, through the Age of Exploration, and on into the 21st century, people have created and used maps as essential tools to help them define, explain, and navigate their way through the world. </a:t>
            </a:r>
          </a:p>
          <a:p>
            <a:pPr marL="0" indent="0" defTabSz="1087939">
              <a:buNone/>
            </a:pPr>
            <a:r>
              <a:rPr lang="en-US" sz="2667" dirty="0">
                <a:latin typeface="Arial" charset="0"/>
                <a:ea typeface="ＭＳ Ｐゴシック" pitchFamily="34" charset="-128"/>
                <a:cs typeface="Arial" charset="0"/>
              </a:rPr>
              <a:t>Maps began as two-dimensional drawings but can also adopt three-dimensional shapes (globes, models) and be stored in purely numerical forms. </a:t>
            </a:r>
          </a:p>
          <a:p>
            <a:pPr marL="0" indent="0" defTabSz="1087939">
              <a:buNone/>
            </a:pPr>
            <a:r>
              <a:rPr lang="en-US" sz="2667" dirty="0">
                <a:latin typeface="Arial" charset="0"/>
                <a:ea typeface="ＭＳ Ｐゴシック" pitchFamily="34" charset="-128"/>
                <a:cs typeface="Arial" charset="0"/>
              </a:rPr>
              <a:t>The term cartography is modern, loaned into English from French </a:t>
            </a:r>
            <a:r>
              <a:rPr lang="en-US" sz="2667" dirty="0" err="1">
                <a:latin typeface="Arial" charset="0"/>
                <a:ea typeface="ＭＳ Ｐゴシック" pitchFamily="34" charset="-128"/>
                <a:cs typeface="Arial" charset="0"/>
              </a:rPr>
              <a:t>cartographie</a:t>
            </a:r>
            <a:r>
              <a:rPr lang="en-US" sz="2667" dirty="0">
                <a:latin typeface="Arial" charset="0"/>
                <a:ea typeface="ＭＳ Ｐゴシック" pitchFamily="34" charset="-128"/>
                <a:cs typeface="Arial" charset="0"/>
              </a:rPr>
              <a:t> in the 1840s, based on Middle Latin carta "map".</a:t>
            </a:r>
          </a:p>
        </p:txBody>
      </p:sp>
      <p:sp>
        <p:nvSpPr>
          <p:cNvPr id="2" name="TextBox 1">
            <a:extLst>
              <a:ext uri="{FF2B5EF4-FFF2-40B4-BE49-F238E27FC236}">
                <a16:creationId xmlns:a16="http://schemas.microsoft.com/office/drawing/2014/main" id="{6B693778-258C-8B4A-AE60-B40D537CADC9}"/>
              </a:ext>
            </a:extLst>
          </p:cNvPr>
          <p:cNvSpPr txBox="1"/>
          <p:nvPr/>
        </p:nvSpPr>
        <p:spPr>
          <a:xfrm>
            <a:off x="838200" y="6354375"/>
            <a:ext cx="7330965" cy="276999"/>
          </a:xfrm>
          <a:prstGeom prst="rect">
            <a:avLst/>
          </a:prstGeom>
          <a:noFill/>
        </p:spPr>
        <p:txBody>
          <a:bodyPr wrap="square" rtlCol="0">
            <a:spAutoFit/>
          </a:bodyPr>
          <a:lstStyle/>
          <a:p>
            <a:r>
              <a:rPr lang="en-US" sz="1200" dirty="0">
                <a:hlinkClick r:id="rId2">
                  <a:extLst>
                    <a:ext uri="{A12FA001-AC4F-418D-AE19-62706E023703}">
                      <ahyp:hlinkClr xmlns:ahyp="http://schemas.microsoft.com/office/drawing/2018/hyperlinkcolor" val="tx"/>
                    </a:ext>
                  </a:extLst>
                </a:hlinkClick>
              </a:rPr>
              <a:t>https://en.wikipedia.org/wiki/History_of_cartography</a:t>
            </a:r>
            <a:endParaRPr lang="en-US" sz="1200" dirty="0"/>
          </a:p>
        </p:txBody>
      </p:sp>
    </p:spTree>
    <p:extLst>
      <p:ext uri="{BB962C8B-B14F-4D97-AF65-F5344CB8AC3E}">
        <p14:creationId xmlns:p14="http://schemas.microsoft.com/office/powerpoint/2010/main" val="875541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38C8-34FB-4E51-B39C-53C48B1E90AE}"/>
              </a:ext>
            </a:extLst>
          </p:cNvPr>
          <p:cNvSpPr>
            <a:spLocks noGrp="1"/>
          </p:cNvSpPr>
          <p:nvPr>
            <p:ph type="title"/>
          </p:nvPr>
        </p:nvSpPr>
        <p:spPr/>
        <p:txBody>
          <a:bodyPr/>
          <a:lstStyle/>
          <a:p>
            <a:r>
              <a:rPr lang="en-US" dirty="0"/>
              <a:t>Agenda – Day One (Morning)</a:t>
            </a:r>
          </a:p>
        </p:txBody>
      </p:sp>
      <p:pic>
        <p:nvPicPr>
          <p:cNvPr id="4" name="Picture 3">
            <a:extLst>
              <a:ext uri="{FF2B5EF4-FFF2-40B4-BE49-F238E27FC236}">
                <a16:creationId xmlns:a16="http://schemas.microsoft.com/office/drawing/2014/main" id="{818116F9-1BA1-4989-A922-7A9A9AE40151}"/>
              </a:ext>
            </a:extLst>
          </p:cNvPr>
          <p:cNvPicPr>
            <a:picLocks noChangeAspect="1"/>
          </p:cNvPicPr>
          <p:nvPr/>
        </p:nvPicPr>
        <p:blipFill>
          <a:blip r:embed="rId2"/>
          <a:stretch>
            <a:fillRect/>
          </a:stretch>
        </p:blipFill>
        <p:spPr>
          <a:xfrm>
            <a:off x="288758" y="1865795"/>
            <a:ext cx="11502189" cy="3769576"/>
          </a:xfrm>
          <a:prstGeom prst="rect">
            <a:avLst/>
          </a:prstGeom>
        </p:spPr>
      </p:pic>
    </p:spTree>
    <p:extLst>
      <p:ext uri="{BB962C8B-B14F-4D97-AF65-F5344CB8AC3E}">
        <p14:creationId xmlns:p14="http://schemas.microsoft.com/office/powerpoint/2010/main" val="896765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bwMode="auto">
          <a:ln>
            <a:miter lim="800000"/>
            <a:headEnd/>
            <a:tailEnd/>
          </a:ln>
        </p:spPr>
        <p:txBody>
          <a:bodyPr vert="horz" wrap="square" numCol="1" compatLnSpc="1">
            <a:prstTxWarp prst="textNoShape">
              <a:avLst/>
            </a:prstTxWarp>
          </a:bodyPr>
          <a:lstStyle/>
          <a:p>
            <a:pPr eaLnBrk="1" hangingPunct="1"/>
            <a:r>
              <a:rPr lang="en-US" dirty="0">
                <a:latin typeface="Arial" charset="0"/>
                <a:ea typeface="ＭＳ Ｐゴシック" pitchFamily="34" charset="-128"/>
                <a:cs typeface="Arial" charset="0"/>
              </a:rPr>
              <a:t>What maps do we have?</a:t>
            </a:r>
          </a:p>
        </p:txBody>
      </p:sp>
      <p:sp>
        <p:nvSpPr>
          <p:cNvPr id="72705" name="Content Placeholder 1"/>
          <p:cNvSpPr>
            <a:spLocks noGrp="1"/>
          </p:cNvSpPr>
          <p:nvPr>
            <p:ph idx="1"/>
          </p:nvPr>
        </p:nvSpPr>
        <p:spPr/>
        <p:txBody>
          <a:bodyPr>
            <a:normAutofit/>
          </a:bodyPr>
          <a:lstStyle/>
          <a:p>
            <a:pPr marL="347125" indent="-347125" defTabSz="1087939"/>
            <a:r>
              <a:rPr lang="en-CA" dirty="0">
                <a:latin typeface="Arial" charset="0"/>
                <a:ea typeface="ＭＳ Ｐゴシック" pitchFamily="34" charset="-128"/>
                <a:cs typeface="Arial" charset="0"/>
              </a:rPr>
              <a:t>Probably known as “drawings”</a:t>
            </a:r>
          </a:p>
          <a:p>
            <a:pPr lvl="1" defTabSz="1087939">
              <a:buFont typeface="Arial" panose="020B0604020202020204" pitchFamily="34" charset="0"/>
              <a:buChar char="-"/>
            </a:pPr>
            <a:r>
              <a:rPr lang="en-CA" dirty="0">
                <a:latin typeface="Arial" charset="0"/>
                <a:cs typeface="Arial" charset="0"/>
              </a:rPr>
              <a:t>P&amp;ID Piping and Instrumentation</a:t>
            </a:r>
          </a:p>
          <a:p>
            <a:pPr lvl="1" defTabSz="1087939">
              <a:buFont typeface="Arial" panose="020B0604020202020204" pitchFamily="34" charset="0"/>
              <a:buChar char="-"/>
            </a:pPr>
            <a:r>
              <a:rPr lang="en-CA" dirty="0">
                <a:latin typeface="Arial" charset="0"/>
                <a:cs typeface="Arial" charset="0"/>
              </a:rPr>
              <a:t>Vendor Detail Drawings</a:t>
            </a:r>
          </a:p>
          <a:p>
            <a:pPr lvl="1" defTabSz="1087939">
              <a:buFont typeface="Arial" panose="020B0604020202020204" pitchFamily="34" charset="0"/>
              <a:buChar char="-"/>
            </a:pPr>
            <a:r>
              <a:rPr lang="en-CA" dirty="0">
                <a:latin typeface="Arial" charset="0"/>
                <a:cs typeface="Arial" charset="0"/>
              </a:rPr>
              <a:t>General Arrangement</a:t>
            </a:r>
          </a:p>
          <a:p>
            <a:pPr lvl="1" defTabSz="1087939">
              <a:buFont typeface="Arial" panose="020B0604020202020204" pitchFamily="34" charset="0"/>
              <a:buChar char="-"/>
            </a:pPr>
            <a:r>
              <a:rPr lang="en-CA" dirty="0">
                <a:latin typeface="Arial" charset="0"/>
                <a:cs typeface="Arial" charset="0"/>
              </a:rPr>
              <a:t>Single Line Drawings</a:t>
            </a:r>
          </a:p>
          <a:p>
            <a:pPr lvl="1" defTabSz="1087939">
              <a:buFont typeface="Arial" panose="020B0604020202020204" pitchFamily="34" charset="0"/>
              <a:buChar char="-"/>
            </a:pPr>
            <a:r>
              <a:rPr lang="en-CA" dirty="0">
                <a:latin typeface="Arial" charset="0"/>
                <a:cs typeface="Arial" charset="0"/>
              </a:rPr>
              <a:t>Process Flow Diagrams</a:t>
            </a:r>
          </a:p>
          <a:p>
            <a:pPr lvl="1" defTabSz="1087939">
              <a:buFont typeface="Arial" panose="020B0604020202020204" pitchFamily="34" charset="0"/>
              <a:buChar char="-"/>
            </a:pPr>
            <a:r>
              <a:rPr lang="en-CA" dirty="0">
                <a:latin typeface="Arial" charset="0"/>
                <a:cs typeface="Arial" charset="0"/>
              </a:rPr>
              <a:t>Etc.</a:t>
            </a:r>
          </a:p>
          <a:p>
            <a:pPr marL="347125" indent="-347125" defTabSz="1087939"/>
            <a:r>
              <a:rPr lang="en-CA" dirty="0">
                <a:latin typeface="Arial" charset="0"/>
                <a:ea typeface="ＭＳ Ｐゴシック" pitchFamily="34" charset="-128"/>
                <a:cs typeface="Arial" charset="0"/>
              </a:rPr>
              <a:t>Where do you start gathering your asset information?</a:t>
            </a:r>
          </a:p>
          <a:p>
            <a:pPr marL="347125" indent="-347125" defTabSz="1087939"/>
            <a:r>
              <a:rPr lang="en-CA" dirty="0">
                <a:latin typeface="Arial" charset="0"/>
                <a:ea typeface="ＭＳ Ｐゴシック" pitchFamily="34" charset="-128"/>
                <a:cs typeface="Arial" charset="0"/>
              </a:rPr>
              <a:t>How are you defining Asset Information?</a:t>
            </a:r>
          </a:p>
        </p:txBody>
      </p:sp>
    </p:spTree>
    <p:extLst>
      <p:ext uri="{BB962C8B-B14F-4D97-AF65-F5344CB8AC3E}">
        <p14:creationId xmlns:p14="http://schemas.microsoft.com/office/powerpoint/2010/main" val="34248100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bwMode="auto">
          <a:ln>
            <a:miter lim="800000"/>
            <a:headEnd/>
            <a:tailEnd/>
          </a:ln>
        </p:spPr>
        <p:txBody>
          <a:bodyPr vert="horz" wrap="square" numCol="1" compatLnSpc="1">
            <a:prstTxWarp prst="textNoShape">
              <a:avLst/>
            </a:prstTxWarp>
            <a:normAutofit/>
          </a:bodyPr>
          <a:lstStyle/>
          <a:p>
            <a:pPr eaLnBrk="1" hangingPunct="1"/>
            <a:r>
              <a:rPr lang="en-US" dirty="0">
                <a:latin typeface="Arial" charset="0"/>
                <a:ea typeface="ＭＳ Ｐゴシック" pitchFamily="34" charset="-128"/>
                <a:cs typeface="Arial" charset="0"/>
              </a:rPr>
              <a:t>Common P&amp;ID Problems - Generic or Typical Cookie Cutter Designs</a:t>
            </a:r>
          </a:p>
        </p:txBody>
      </p:sp>
      <p:pic>
        <p:nvPicPr>
          <p:cNvPr id="73730" name="Picture 3"/>
          <p:cNvPicPr>
            <a:picLocks noChangeAspect="1" noChangeArrowheads="1"/>
          </p:cNvPicPr>
          <p:nvPr/>
        </p:nvPicPr>
        <p:blipFill>
          <a:blip r:embed="rId3"/>
          <a:srcRect/>
          <a:stretch>
            <a:fillRect/>
          </a:stretch>
        </p:blipFill>
        <p:spPr bwMode="auto">
          <a:xfrm>
            <a:off x="662548" y="1690688"/>
            <a:ext cx="11133667" cy="5048249"/>
          </a:xfrm>
          <a:prstGeom prst="rect">
            <a:avLst/>
          </a:prstGeom>
          <a:noFill/>
          <a:ln w="9525">
            <a:noFill/>
            <a:miter lim="800000"/>
            <a:headEnd/>
            <a:tailEnd/>
          </a:ln>
        </p:spPr>
      </p:pic>
      <p:sp>
        <p:nvSpPr>
          <p:cNvPr id="73731" name="Rectangle 4"/>
          <p:cNvSpPr>
            <a:spLocks noChangeArrowheads="1"/>
          </p:cNvSpPr>
          <p:nvPr/>
        </p:nvSpPr>
        <p:spPr bwMode="auto">
          <a:xfrm>
            <a:off x="3304274" y="2699544"/>
            <a:ext cx="1219200" cy="533400"/>
          </a:xfrm>
          <a:prstGeom prst="rect">
            <a:avLst/>
          </a:prstGeom>
          <a:noFill/>
          <a:ln w="38100">
            <a:solidFill>
              <a:srgbClr val="FF0000"/>
            </a:solidFill>
            <a:miter lim="800000"/>
            <a:headEnd/>
            <a:tailEnd/>
          </a:ln>
        </p:spPr>
        <p:txBody>
          <a:bodyPr wrap="none" anchor="ctr"/>
          <a:lstStyle/>
          <a:p>
            <a:endParaRPr lang="en-CA" sz="2400"/>
          </a:p>
        </p:txBody>
      </p:sp>
      <p:sp>
        <p:nvSpPr>
          <p:cNvPr id="73732" name="Rectangle 5"/>
          <p:cNvSpPr>
            <a:spLocks noChangeArrowheads="1"/>
          </p:cNvSpPr>
          <p:nvPr/>
        </p:nvSpPr>
        <p:spPr bwMode="auto">
          <a:xfrm>
            <a:off x="4773683" y="5389349"/>
            <a:ext cx="1828800" cy="685800"/>
          </a:xfrm>
          <a:prstGeom prst="rect">
            <a:avLst/>
          </a:prstGeom>
          <a:noFill/>
          <a:ln w="38100">
            <a:solidFill>
              <a:srgbClr val="FF0000"/>
            </a:solidFill>
            <a:miter lim="800000"/>
            <a:headEnd/>
            <a:tailEnd/>
          </a:ln>
        </p:spPr>
        <p:txBody>
          <a:bodyPr wrap="none" anchor="ctr"/>
          <a:lstStyle/>
          <a:p>
            <a:endParaRPr lang="en-CA" sz="2400"/>
          </a:p>
        </p:txBody>
      </p:sp>
    </p:spTree>
    <p:extLst>
      <p:ext uri="{BB962C8B-B14F-4D97-AF65-F5344CB8AC3E}">
        <p14:creationId xmlns:p14="http://schemas.microsoft.com/office/powerpoint/2010/main" val="32761996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bwMode="auto">
          <a:ln>
            <a:miter lim="800000"/>
            <a:headEnd/>
            <a:tailEnd/>
          </a:ln>
        </p:spPr>
        <p:txBody>
          <a:bodyPr vert="horz" wrap="square" numCol="1" compatLnSpc="1">
            <a:prstTxWarp prst="textNoShape">
              <a:avLst/>
            </a:prstTxWarp>
            <a:normAutofit/>
          </a:bodyPr>
          <a:lstStyle/>
          <a:p>
            <a:pPr eaLnBrk="1" hangingPunct="1"/>
            <a:r>
              <a:rPr lang="en-US" dirty="0">
                <a:latin typeface="Arial" charset="0"/>
                <a:ea typeface="ＭＳ Ｐゴシック" pitchFamily="34" charset="-128"/>
                <a:cs typeface="Arial" charset="0"/>
              </a:rPr>
              <a:t>A Simple Database</a:t>
            </a:r>
          </a:p>
        </p:txBody>
      </p:sp>
      <p:graphicFrame>
        <p:nvGraphicFramePr>
          <p:cNvPr id="39020" name="Group 108"/>
          <p:cNvGraphicFramePr>
            <a:graphicFrameLocks noGrp="1"/>
          </p:cNvGraphicFramePr>
          <p:nvPr>
            <p:extLst>
              <p:ext uri="{D42A27DB-BD31-4B8C-83A1-F6EECF244321}">
                <p14:modId xmlns:p14="http://schemas.microsoft.com/office/powerpoint/2010/main" val="3381755667"/>
              </p:ext>
            </p:extLst>
          </p:nvPr>
        </p:nvGraphicFramePr>
        <p:xfrm>
          <a:off x="101600" y="1516743"/>
          <a:ext cx="2438400" cy="2865120"/>
        </p:xfrm>
        <a:graphic>
          <a:graphicData uri="http://schemas.openxmlformats.org/drawingml/2006/table">
            <a:tbl>
              <a:tblPr/>
              <a:tblGrid>
                <a:gridCol w="848784">
                  <a:extLst>
                    <a:ext uri="{9D8B030D-6E8A-4147-A177-3AD203B41FA5}">
                      <a16:colId xmlns:a16="http://schemas.microsoft.com/office/drawing/2014/main" val="20000"/>
                    </a:ext>
                  </a:extLst>
                </a:gridCol>
                <a:gridCol w="1589616">
                  <a:extLst>
                    <a:ext uri="{9D8B030D-6E8A-4147-A177-3AD203B41FA5}">
                      <a16:colId xmlns:a16="http://schemas.microsoft.com/office/drawing/2014/main" val="20001"/>
                    </a:ext>
                  </a:extLst>
                </a:gridCol>
              </a:tblGrid>
              <a:tr h="9601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FFFFFF"/>
                          </a:solidFill>
                          <a:effectLst/>
                          <a:latin typeface="Lucida Sans Unicode" pitchFamily="34" charset="0"/>
                          <a:cs typeface="Arial" charset="0"/>
                        </a:rPr>
                        <a:t>Cust_ID</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FFFFFF"/>
                          </a:solidFill>
                          <a:effectLst/>
                          <a:latin typeface="Lucida Sans Unicode" pitchFamily="34" charset="0"/>
                          <a:cs typeface="Arial" charset="0"/>
                        </a:rPr>
                        <a:t>CustName</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1</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3C2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John</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2</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George</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3</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Mary</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4</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Jane</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5</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Lucida Sans Unicode" pitchFamily="34" charset="0"/>
                          <a:cs typeface="Arial" charset="0"/>
                        </a:rPr>
                        <a:t>Sarah</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bl>
          </a:graphicData>
        </a:graphic>
      </p:graphicFrame>
      <p:graphicFrame>
        <p:nvGraphicFramePr>
          <p:cNvPr id="39021" name="Group 109"/>
          <p:cNvGraphicFramePr>
            <a:graphicFrameLocks noGrp="1"/>
          </p:cNvGraphicFramePr>
          <p:nvPr>
            <p:extLst>
              <p:ext uri="{D42A27DB-BD31-4B8C-83A1-F6EECF244321}">
                <p14:modId xmlns:p14="http://schemas.microsoft.com/office/powerpoint/2010/main" val="3380801420"/>
              </p:ext>
            </p:extLst>
          </p:nvPr>
        </p:nvGraphicFramePr>
        <p:xfrm>
          <a:off x="2641600" y="2206776"/>
          <a:ext cx="4673600" cy="4099560"/>
        </p:xfrm>
        <a:graphic>
          <a:graphicData uri="http://schemas.openxmlformats.org/drawingml/2006/table">
            <a:tbl>
              <a:tblPr/>
              <a:tblGrid>
                <a:gridCol w="15240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670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FFFFFF"/>
                          </a:solidFill>
                          <a:effectLst/>
                          <a:latin typeface="Lucida Sans Unicode" pitchFamily="34" charset="0"/>
                          <a:cs typeface="Arial" charset="0"/>
                        </a:rPr>
                        <a:t>Rental_ID</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FFFFFF"/>
                          </a:solidFill>
                          <a:effectLst/>
                          <a:latin typeface="Lucida Sans Unicode" pitchFamily="34" charset="0"/>
                          <a:cs typeface="Arial" charset="0"/>
                        </a:rPr>
                        <a:t>Cust_ID</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FFFFFF"/>
                          </a:solidFill>
                          <a:effectLst/>
                          <a:latin typeface="Lucida Sans Unicode" pitchFamily="34" charset="0"/>
                          <a:cs typeface="Arial" charset="0"/>
                        </a:rPr>
                        <a:t>Movie_ID</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1</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5</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7</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2</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4</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1</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3</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4</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5</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4</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1</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3C2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2</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5</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3</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8</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6</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2</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8</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7</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2</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9</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8</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5</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1</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9</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1</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6</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bl>
          </a:graphicData>
        </a:graphic>
      </p:graphicFrame>
      <p:graphicFrame>
        <p:nvGraphicFramePr>
          <p:cNvPr id="39022" name="Group 110"/>
          <p:cNvGraphicFramePr>
            <a:graphicFrameLocks noGrp="1"/>
          </p:cNvGraphicFramePr>
          <p:nvPr>
            <p:extLst>
              <p:ext uri="{D42A27DB-BD31-4B8C-83A1-F6EECF244321}">
                <p14:modId xmlns:p14="http://schemas.microsoft.com/office/powerpoint/2010/main" val="2820084724"/>
              </p:ext>
            </p:extLst>
          </p:nvPr>
        </p:nvGraphicFramePr>
        <p:xfrm>
          <a:off x="7416800" y="1520976"/>
          <a:ext cx="4673600" cy="4678680"/>
        </p:xfrm>
        <a:graphic>
          <a:graphicData uri="http://schemas.openxmlformats.org/drawingml/2006/table">
            <a:tbl>
              <a:tblPr/>
              <a:tblGrid>
                <a:gridCol w="1491574">
                  <a:extLst>
                    <a:ext uri="{9D8B030D-6E8A-4147-A177-3AD203B41FA5}">
                      <a16:colId xmlns:a16="http://schemas.microsoft.com/office/drawing/2014/main" val="20000"/>
                    </a:ext>
                  </a:extLst>
                </a:gridCol>
                <a:gridCol w="3182026">
                  <a:extLst>
                    <a:ext uri="{9D8B030D-6E8A-4147-A177-3AD203B41FA5}">
                      <a16:colId xmlns:a16="http://schemas.microsoft.com/office/drawing/2014/main" val="20001"/>
                    </a:ext>
                  </a:extLst>
                </a:gridCol>
              </a:tblGrid>
              <a:tr h="670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FFFFFF"/>
                          </a:solidFill>
                          <a:effectLst/>
                          <a:latin typeface="Lucida Sans Unicode" pitchFamily="34" charset="0"/>
                          <a:cs typeface="Arial" charset="0"/>
                        </a:rPr>
                        <a:t>Movie_ID</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FFFFFF"/>
                          </a:solidFill>
                          <a:effectLst/>
                          <a:latin typeface="Lucida Sans Unicode" pitchFamily="34" charset="0"/>
                          <a:cs typeface="Arial" charset="0"/>
                        </a:rPr>
                        <a:t>Movie_Title</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1</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Scooby - Do</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2</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3C2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Star Wars</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70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3</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Smokey &amp; The Bandit</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4</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Lucida Sans Unicode" pitchFamily="34" charset="0"/>
                          <a:cs typeface="Arial" charset="0"/>
                        </a:rPr>
                        <a:t>The Expendables</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5</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Witness</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6</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Red Dawn</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7</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Arthur Christmas</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670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8</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The Amazing Spiderman</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Lucida Sans Unicode" pitchFamily="34" charset="0"/>
                          <a:cs typeface="Arial" charset="0"/>
                        </a:rPr>
                        <a:t>9</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Lucida Sans Unicode" pitchFamily="34" charset="0"/>
                          <a:cs typeface="Arial" charset="0"/>
                        </a:rPr>
                        <a:t>Total Recall</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1563028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2"/>
          <p:cNvSpPr>
            <a:spLocks noChangeArrowheads="1"/>
          </p:cNvSpPr>
          <p:nvPr/>
        </p:nvSpPr>
        <p:spPr bwMode="auto">
          <a:xfrm>
            <a:off x="790056" y="1959155"/>
            <a:ext cx="5994400" cy="5257800"/>
          </a:xfrm>
          <a:prstGeom prst="rect">
            <a:avLst/>
          </a:prstGeom>
          <a:noFill/>
          <a:ln w="9525">
            <a:noFill/>
            <a:miter lim="800000"/>
            <a:headEnd/>
            <a:tailEnd/>
          </a:ln>
        </p:spPr>
        <p:txBody>
          <a:bodyPr lIns="108837" tIns="54419" rIns="108837" bIns="54419">
            <a:prstTxWarp prst="textNoShape">
              <a:avLst/>
            </a:prstTxWarp>
          </a:bodyPr>
          <a:lstStyle/>
          <a:p>
            <a:r>
              <a:rPr lang="en-US" sz="2667" b="1" dirty="0">
                <a:solidFill>
                  <a:srgbClr val="000000"/>
                </a:solidFill>
              </a:rPr>
              <a:t>Temperature and Pressure Relief Valve</a:t>
            </a:r>
          </a:p>
          <a:p>
            <a:pPr marL="602828" lvl="1"/>
            <a:r>
              <a:rPr lang="en-US" sz="1500" dirty="0">
                <a:solidFill>
                  <a:srgbClr val="000000"/>
                </a:solidFill>
              </a:rPr>
              <a:t>Drawing or schematic</a:t>
            </a:r>
          </a:p>
          <a:p>
            <a:pPr marL="602828" lvl="1"/>
            <a:r>
              <a:rPr lang="en-US" sz="1500" dirty="0">
                <a:solidFill>
                  <a:srgbClr val="000000"/>
                </a:solidFill>
              </a:rPr>
              <a:t>Service Interval</a:t>
            </a:r>
          </a:p>
          <a:p>
            <a:pPr marL="602828" lvl="1"/>
            <a:r>
              <a:rPr lang="en-US" sz="1500" dirty="0">
                <a:solidFill>
                  <a:srgbClr val="000000"/>
                </a:solidFill>
              </a:rPr>
              <a:t>Recommended Pressures and setting</a:t>
            </a:r>
          </a:p>
          <a:p>
            <a:pPr marL="602828" lvl="1"/>
            <a:r>
              <a:rPr lang="en-US" sz="1500" dirty="0">
                <a:solidFill>
                  <a:srgbClr val="000000"/>
                </a:solidFill>
              </a:rPr>
              <a:t>Spare Parts</a:t>
            </a:r>
          </a:p>
          <a:p>
            <a:pPr marL="602828" lvl="1"/>
            <a:r>
              <a:rPr lang="en-US" sz="1500" dirty="0">
                <a:solidFill>
                  <a:srgbClr val="000000"/>
                </a:solidFill>
              </a:rPr>
              <a:t>Overflow Capacity</a:t>
            </a:r>
          </a:p>
          <a:p>
            <a:pPr marL="602828" lvl="1"/>
            <a:r>
              <a:rPr lang="en-US" sz="1500" dirty="0">
                <a:solidFill>
                  <a:srgbClr val="000000"/>
                </a:solidFill>
              </a:rPr>
              <a:t>Operating Procedure</a:t>
            </a:r>
          </a:p>
          <a:p>
            <a:r>
              <a:rPr lang="en-US" sz="2667" b="1" dirty="0">
                <a:solidFill>
                  <a:srgbClr val="000000"/>
                </a:solidFill>
              </a:rPr>
              <a:t>Control Valve</a:t>
            </a:r>
          </a:p>
          <a:p>
            <a:pPr marL="602828" lvl="1"/>
            <a:r>
              <a:rPr lang="en-US" sz="1500" dirty="0">
                <a:solidFill>
                  <a:srgbClr val="000000"/>
                </a:solidFill>
              </a:rPr>
              <a:t>Drawing or schematic</a:t>
            </a:r>
          </a:p>
          <a:p>
            <a:pPr marL="602828" lvl="1"/>
            <a:r>
              <a:rPr lang="en-US" sz="1500" dirty="0">
                <a:solidFill>
                  <a:srgbClr val="000000"/>
                </a:solidFill>
              </a:rPr>
              <a:t>Spare Parts</a:t>
            </a:r>
          </a:p>
          <a:p>
            <a:pPr marL="602828" lvl="1"/>
            <a:r>
              <a:rPr lang="en-US" sz="1500" dirty="0">
                <a:solidFill>
                  <a:srgbClr val="000000"/>
                </a:solidFill>
              </a:rPr>
              <a:t>Operating Procedure</a:t>
            </a:r>
          </a:p>
          <a:p>
            <a:pPr marL="602828" lvl="1"/>
            <a:r>
              <a:rPr lang="en-US" sz="1500" dirty="0">
                <a:solidFill>
                  <a:srgbClr val="000000"/>
                </a:solidFill>
              </a:rPr>
              <a:t>Test Procedure</a:t>
            </a:r>
          </a:p>
          <a:p>
            <a:pPr marL="602828" lvl="1"/>
            <a:r>
              <a:rPr lang="en-US" sz="1500" dirty="0">
                <a:solidFill>
                  <a:srgbClr val="000000"/>
                </a:solidFill>
              </a:rPr>
              <a:t>Troubleshooting Guide</a:t>
            </a:r>
          </a:p>
          <a:p>
            <a:r>
              <a:rPr lang="en-US" sz="2667" b="1" dirty="0">
                <a:solidFill>
                  <a:srgbClr val="000000"/>
                </a:solidFill>
              </a:rPr>
              <a:t>Gas/Electrical Supply</a:t>
            </a:r>
            <a:endParaRPr lang="en-US" sz="3333" b="1" dirty="0">
              <a:solidFill>
                <a:srgbClr val="000000"/>
              </a:solidFill>
            </a:endParaRPr>
          </a:p>
          <a:p>
            <a:pPr marL="602828" lvl="1"/>
            <a:r>
              <a:rPr lang="en-US" sz="1500" dirty="0">
                <a:solidFill>
                  <a:srgbClr val="000000"/>
                </a:solidFill>
              </a:rPr>
              <a:t>Wiring Diagram</a:t>
            </a:r>
          </a:p>
          <a:p>
            <a:pPr marL="602828" lvl="1"/>
            <a:r>
              <a:rPr lang="en-US" sz="1500" dirty="0">
                <a:solidFill>
                  <a:srgbClr val="000000"/>
                </a:solidFill>
              </a:rPr>
              <a:t>Gas and Electrical supply requirements</a:t>
            </a:r>
          </a:p>
          <a:p>
            <a:pPr marL="602828" lvl="1"/>
            <a:r>
              <a:rPr lang="en-US" sz="1500" dirty="0">
                <a:solidFill>
                  <a:srgbClr val="000000"/>
                </a:solidFill>
              </a:rPr>
              <a:t>Test Procedure</a:t>
            </a:r>
          </a:p>
          <a:p>
            <a:pPr marL="602828" lvl="1"/>
            <a:r>
              <a:rPr lang="en-US" sz="1500" dirty="0">
                <a:solidFill>
                  <a:srgbClr val="000000"/>
                </a:solidFill>
              </a:rPr>
              <a:t>Commissioning Procedure</a:t>
            </a:r>
          </a:p>
          <a:p>
            <a:pPr>
              <a:lnSpc>
                <a:spcPct val="85000"/>
              </a:lnSpc>
              <a:spcBef>
                <a:spcPct val="45000"/>
              </a:spcBef>
            </a:pPr>
            <a:endParaRPr lang="en-US" sz="3333" b="1" dirty="0">
              <a:solidFill>
                <a:srgbClr val="4C4C4C"/>
              </a:solidFill>
            </a:endParaRPr>
          </a:p>
          <a:p>
            <a:pPr>
              <a:lnSpc>
                <a:spcPct val="85000"/>
              </a:lnSpc>
              <a:spcBef>
                <a:spcPct val="45000"/>
              </a:spcBef>
            </a:pPr>
            <a:endParaRPr lang="en-US" sz="3333" b="1" dirty="0">
              <a:solidFill>
                <a:srgbClr val="4C4C4C"/>
              </a:solidFill>
            </a:endParaRPr>
          </a:p>
          <a:p>
            <a:pPr>
              <a:lnSpc>
                <a:spcPct val="85000"/>
              </a:lnSpc>
              <a:spcBef>
                <a:spcPct val="45000"/>
              </a:spcBef>
            </a:pPr>
            <a:endParaRPr lang="en-US" sz="3333" b="1" dirty="0">
              <a:solidFill>
                <a:srgbClr val="666666"/>
              </a:solidFill>
            </a:endParaRPr>
          </a:p>
        </p:txBody>
      </p:sp>
      <p:sp>
        <p:nvSpPr>
          <p:cNvPr id="25603" name="Rectangle 34"/>
          <p:cNvSpPr>
            <a:spLocks noGrp="1" noChangeArrowheads="1"/>
          </p:cNvSpPr>
          <p:nvPr>
            <p:ph type="title"/>
          </p:nvPr>
        </p:nvSpPr>
        <p:spPr/>
        <p:txBody>
          <a:bodyPr anchor="t">
            <a:noAutofit/>
          </a:bodyPr>
          <a:lstStyle/>
          <a:p>
            <a:pPr eaLnBrk="1" hangingPunct="1"/>
            <a:r>
              <a:rPr lang="en-US" sz="4800" dirty="0">
                <a:ea typeface="Tahoma" panose="020B0604030504040204" pitchFamily="34" charset="0"/>
                <a:cs typeface="Tahoma" panose="020B0604030504040204" pitchFamily="34" charset="0"/>
              </a:rPr>
              <a:t>Your Home is a Plant &amp; Has Asset Management Needs Too!</a:t>
            </a:r>
          </a:p>
        </p:txBody>
      </p:sp>
      <p:pic>
        <p:nvPicPr>
          <p:cNvPr id="16" name="Picture 2"/>
          <p:cNvPicPr>
            <a:picLocks noChangeAspect="1" noChangeArrowheads="1"/>
          </p:cNvPicPr>
          <p:nvPr/>
        </p:nvPicPr>
        <p:blipFill>
          <a:blip r:embed="rId3"/>
          <a:srcRect/>
          <a:stretch>
            <a:fillRect/>
          </a:stretch>
        </p:blipFill>
        <p:spPr bwMode="auto">
          <a:xfrm rot="5349">
            <a:off x="6484417" y="2054501"/>
            <a:ext cx="5307320" cy="4126873"/>
          </a:xfrm>
          <a:prstGeom prst="rect">
            <a:avLst/>
          </a:prstGeom>
          <a:noFill/>
          <a:ln w="12700">
            <a:noFill/>
            <a:miter lim="800000"/>
            <a:headEnd/>
            <a:tailEnd/>
          </a:ln>
        </p:spPr>
      </p:pic>
    </p:spTree>
    <p:extLst>
      <p:ext uri="{BB962C8B-B14F-4D97-AF65-F5344CB8AC3E}">
        <p14:creationId xmlns:p14="http://schemas.microsoft.com/office/powerpoint/2010/main" val="198281973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4"/>
          <p:cNvSpPr>
            <a:spLocks noGrp="1" noChangeArrowheads="1"/>
          </p:cNvSpPr>
          <p:nvPr>
            <p:ph type="title"/>
          </p:nvPr>
        </p:nvSpPr>
        <p:spPr>
          <a:xfrm>
            <a:off x="838200" y="365125"/>
            <a:ext cx="11167820" cy="1325563"/>
          </a:xfrm>
        </p:spPr>
        <p:txBody>
          <a:bodyPr anchor="t">
            <a:normAutofit/>
          </a:bodyPr>
          <a:lstStyle/>
          <a:p>
            <a:pPr eaLnBrk="1" hangingPunct="1"/>
            <a:r>
              <a:rPr lang="en-US" dirty="0">
                <a:ea typeface="Tahoma" panose="020B0604030504040204" pitchFamily="34" charset="0"/>
                <a:cs typeface="Tahoma" panose="020B0604030504040204" pitchFamily="34" charset="0"/>
              </a:rPr>
              <a:t>Risk Associated With Your “Plant”</a:t>
            </a:r>
          </a:p>
        </p:txBody>
      </p:sp>
      <p:graphicFrame>
        <p:nvGraphicFramePr>
          <p:cNvPr id="8" name="Content Placeholder 3"/>
          <p:cNvGraphicFramePr>
            <a:graphicFrameLocks noGrp="1"/>
          </p:cNvGraphicFramePr>
          <p:nvPr>
            <p:ph idx="1"/>
          </p:nvPr>
        </p:nvGraphicFramePr>
        <p:xfrm>
          <a:off x="838200" y="1825625"/>
          <a:ext cx="10515522" cy="4620689"/>
        </p:xfrm>
        <a:graphic>
          <a:graphicData uri="http://schemas.openxmlformats.org/drawingml/2006/table">
            <a:tbl>
              <a:tblPr firstRow="1" bandRow="1">
                <a:tableStyleId>{5C22544A-7EE6-4342-B048-85BDC9FD1C3A}</a:tableStyleId>
              </a:tblPr>
              <a:tblGrid>
                <a:gridCol w="3505174">
                  <a:extLst>
                    <a:ext uri="{9D8B030D-6E8A-4147-A177-3AD203B41FA5}">
                      <a16:colId xmlns:a16="http://schemas.microsoft.com/office/drawing/2014/main" val="20000"/>
                    </a:ext>
                  </a:extLst>
                </a:gridCol>
                <a:gridCol w="3505174">
                  <a:extLst>
                    <a:ext uri="{9D8B030D-6E8A-4147-A177-3AD203B41FA5}">
                      <a16:colId xmlns:a16="http://schemas.microsoft.com/office/drawing/2014/main" val="20001"/>
                    </a:ext>
                  </a:extLst>
                </a:gridCol>
                <a:gridCol w="3505174">
                  <a:extLst>
                    <a:ext uri="{9D8B030D-6E8A-4147-A177-3AD203B41FA5}">
                      <a16:colId xmlns:a16="http://schemas.microsoft.com/office/drawing/2014/main" val="20002"/>
                    </a:ext>
                  </a:extLst>
                </a:gridCol>
              </a:tblGrid>
              <a:tr h="750653">
                <a:tc>
                  <a:txBody>
                    <a:bodyPr/>
                    <a:lstStyle/>
                    <a:p>
                      <a:pPr algn="ctr"/>
                      <a:r>
                        <a:rPr lang="en-US" sz="2700" dirty="0"/>
                        <a:t>Event</a:t>
                      </a:r>
                    </a:p>
                  </a:txBody>
                  <a:tcPr marL="132663" marR="132663" marT="50800" marB="50800" anchor="ctr">
                    <a:cell3D prstMaterial="dkEdge">
                      <a:bevel/>
                      <a:lightRig rig="flood" dir="t"/>
                    </a:cell3D>
                  </a:tcPr>
                </a:tc>
                <a:tc>
                  <a:txBody>
                    <a:bodyPr/>
                    <a:lstStyle/>
                    <a:p>
                      <a:pPr algn="ctr"/>
                      <a:r>
                        <a:rPr lang="en-US" sz="2700" dirty="0"/>
                        <a:t>Result</a:t>
                      </a:r>
                    </a:p>
                  </a:txBody>
                  <a:tcPr marL="132663" marR="132663" marT="50800" marB="50800" anchor="ctr">
                    <a:cell3D prstMaterial="dkEdge">
                      <a:bevel/>
                      <a:lightRig rig="flood" dir="t"/>
                    </a:cell3D>
                  </a:tcPr>
                </a:tc>
                <a:tc>
                  <a:txBody>
                    <a:bodyPr/>
                    <a:lstStyle/>
                    <a:p>
                      <a:pPr algn="ctr"/>
                      <a:r>
                        <a:rPr lang="en-US" sz="2700" dirty="0"/>
                        <a:t>Consequence</a:t>
                      </a:r>
                    </a:p>
                  </a:txBody>
                  <a:tcPr marL="132663" marR="132663" marT="50800" marB="50800" anchor="ctr">
                    <a:cell3D prstMaterial="dkEdge">
                      <a:bevel/>
                      <a:lightRig rig="flood" dir="t"/>
                    </a:cell3D>
                  </a:tcPr>
                </a:tc>
                <a:extLst>
                  <a:ext uri="{0D108BD9-81ED-4DB2-BD59-A6C34878D82A}">
                    <a16:rowId xmlns:a16="http://schemas.microsoft.com/office/drawing/2014/main" val="10000"/>
                  </a:ext>
                </a:extLst>
              </a:tr>
              <a:tr h="967509">
                <a:tc>
                  <a:txBody>
                    <a:bodyPr/>
                    <a:lstStyle/>
                    <a:p>
                      <a:pPr algn="ctr">
                        <a:spcBef>
                          <a:spcPts val="1200"/>
                        </a:spcBef>
                      </a:pPr>
                      <a:r>
                        <a:rPr lang="en-US" sz="2700" dirty="0">
                          <a:solidFill>
                            <a:schemeClr val="bg1"/>
                          </a:solidFill>
                        </a:rPr>
                        <a:t>Explosion</a:t>
                      </a:r>
                    </a:p>
                  </a:txBody>
                  <a:tcPr marL="132663" marR="132663" marT="50800" marB="50800" anchor="ctr">
                    <a:cell3D prstMaterial="dkEdge">
                      <a:bevel/>
                      <a:lightRig rig="flood" dir="t"/>
                    </a:cell3D>
                    <a:solidFill>
                      <a:srgbClr val="660066"/>
                    </a:solidFill>
                  </a:tcPr>
                </a:tc>
                <a:tc>
                  <a:txBody>
                    <a:bodyPr/>
                    <a:lstStyle/>
                    <a:p>
                      <a:pPr algn="ctr"/>
                      <a:r>
                        <a:rPr lang="en-US" sz="2700" dirty="0">
                          <a:solidFill>
                            <a:schemeClr val="bg1"/>
                          </a:solidFill>
                        </a:rPr>
                        <a:t>No injury</a:t>
                      </a:r>
                    </a:p>
                  </a:txBody>
                  <a:tcPr marL="132663" marR="132663" marT="50800" marB="50800" anchor="ctr">
                    <a:cell3D prstMaterial="dkEdge">
                      <a:bevel/>
                      <a:lightRig rig="flood" dir="t"/>
                    </a:cell3D>
                    <a:solidFill>
                      <a:srgbClr val="009900"/>
                    </a:solidFill>
                  </a:tcPr>
                </a:tc>
                <a:tc>
                  <a:txBody>
                    <a:bodyPr/>
                    <a:lstStyle/>
                    <a:p>
                      <a:pPr algn="ctr"/>
                      <a:r>
                        <a:rPr lang="en-US" sz="2700" dirty="0">
                          <a:solidFill>
                            <a:schemeClr val="bg1"/>
                          </a:solidFill>
                        </a:rPr>
                        <a:t>Property</a:t>
                      </a:r>
                    </a:p>
                  </a:txBody>
                  <a:tcPr marL="132663" marR="132663" marT="50800" marB="50800" anchor="ctr">
                    <a:cell3D prstMaterial="dkEdge">
                      <a:bevel/>
                      <a:lightRig rig="flood" dir="t"/>
                    </a:cell3D>
                    <a:solidFill>
                      <a:srgbClr val="FF0000"/>
                    </a:solidFill>
                  </a:tcPr>
                </a:tc>
                <a:extLst>
                  <a:ext uri="{0D108BD9-81ED-4DB2-BD59-A6C34878D82A}">
                    <a16:rowId xmlns:a16="http://schemas.microsoft.com/office/drawing/2014/main" val="10001"/>
                  </a:ext>
                </a:extLst>
              </a:tr>
              <a:tr h="967509">
                <a:tc>
                  <a:txBody>
                    <a:bodyPr/>
                    <a:lstStyle/>
                    <a:p>
                      <a:pPr algn="ctr">
                        <a:spcBef>
                          <a:spcPts val="1200"/>
                        </a:spcBef>
                      </a:pPr>
                      <a:r>
                        <a:rPr lang="en-US" sz="2700" dirty="0">
                          <a:solidFill>
                            <a:schemeClr val="bg1"/>
                          </a:solidFill>
                        </a:rPr>
                        <a:t>Explosion</a:t>
                      </a:r>
                    </a:p>
                  </a:txBody>
                  <a:tcPr marL="132663" marR="132663" marT="50800" marB="50800" anchor="ctr">
                    <a:cell3D prstMaterial="dkEdge">
                      <a:bevel/>
                      <a:lightRig rig="flood" dir="t"/>
                    </a:cell3D>
                    <a:solidFill>
                      <a:srgbClr val="660066"/>
                    </a:solidFill>
                  </a:tcPr>
                </a:tc>
                <a:tc>
                  <a:txBody>
                    <a:bodyPr/>
                    <a:lstStyle/>
                    <a:p>
                      <a:pPr algn="ctr"/>
                      <a:r>
                        <a:rPr lang="en-US" sz="2700" dirty="0">
                          <a:solidFill>
                            <a:schemeClr val="bg1"/>
                          </a:solidFill>
                        </a:rPr>
                        <a:t>Injury</a:t>
                      </a:r>
                    </a:p>
                  </a:txBody>
                  <a:tcPr marL="132663" marR="132663" marT="50800" marB="50800" anchor="ctr">
                    <a:cell3D prstMaterial="dkEdge">
                      <a:bevel/>
                      <a:lightRig rig="flood" dir="t"/>
                    </a:cell3D>
                    <a:solidFill>
                      <a:srgbClr val="FF8000"/>
                    </a:solidFill>
                  </a:tcPr>
                </a:tc>
                <a:tc>
                  <a:txBody>
                    <a:bodyPr/>
                    <a:lstStyle/>
                    <a:p>
                      <a:pPr algn="ctr"/>
                      <a:r>
                        <a:rPr lang="en-US" sz="2700" dirty="0">
                          <a:solidFill>
                            <a:schemeClr val="bg1"/>
                          </a:solidFill>
                        </a:rPr>
                        <a:t>Property &amp; People</a:t>
                      </a:r>
                    </a:p>
                  </a:txBody>
                  <a:tcPr marL="132663" marR="132663" marT="50800" marB="50800" anchor="ctr">
                    <a:cell3D prstMaterial="dkEdge">
                      <a:bevel/>
                      <a:lightRig rig="flood" dir="t"/>
                    </a:cell3D>
                    <a:solidFill>
                      <a:srgbClr val="FF0000"/>
                    </a:solidFill>
                  </a:tcPr>
                </a:tc>
                <a:extLst>
                  <a:ext uri="{0D108BD9-81ED-4DB2-BD59-A6C34878D82A}">
                    <a16:rowId xmlns:a16="http://schemas.microsoft.com/office/drawing/2014/main" val="10002"/>
                  </a:ext>
                </a:extLst>
              </a:tr>
              <a:tr h="967509">
                <a:tc>
                  <a:txBody>
                    <a:bodyPr/>
                    <a:lstStyle/>
                    <a:p>
                      <a:pPr algn="ctr">
                        <a:spcBef>
                          <a:spcPts val="1200"/>
                        </a:spcBef>
                      </a:pPr>
                      <a:r>
                        <a:rPr lang="en-US" sz="2700" dirty="0">
                          <a:solidFill>
                            <a:schemeClr val="bg1"/>
                          </a:solidFill>
                        </a:rPr>
                        <a:t>Leak</a:t>
                      </a:r>
                    </a:p>
                  </a:txBody>
                  <a:tcPr marL="132663" marR="132663" marT="50800" marB="50800" anchor="ctr">
                    <a:cell3D prstMaterial="dkEdge">
                      <a:bevel/>
                      <a:lightRig rig="flood" dir="t"/>
                    </a:cell3D>
                    <a:solidFill>
                      <a:srgbClr val="660066"/>
                    </a:solidFill>
                  </a:tcPr>
                </a:tc>
                <a:tc>
                  <a:txBody>
                    <a:bodyPr/>
                    <a:lstStyle/>
                    <a:p>
                      <a:pPr algn="ctr"/>
                      <a:r>
                        <a:rPr lang="en-US" sz="2700" dirty="0">
                          <a:solidFill>
                            <a:schemeClr val="bg1"/>
                          </a:solidFill>
                        </a:rPr>
                        <a:t>No injury</a:t>
                      </a:r>
                    </a:p>
                  </a:txBody>
                  <a:tcPr marL="132663" marR="132663" marT="50800" marB="50800" anchor="ctr">
                    <a:cell3D prstMaterial="dkEdge">
                      <a:bevel/>
                      <a:lightRig rig="flood" dir="t"/>
                    </a:cell3D>
                    <a:solidFill>
                      <a:srgbClr val="009900"/>
                    </a:solidFill>
                  </a:tcPr>
                </a:tc>
                <a:tc>
                  <a:txBody>
                    <a:bodyPr/>
                    <a:lstStyle/>
                    <a:p>
                      <a:pPr algn="ctr"/>
                      <a:r>
                        <a:rPr lang="en-US" sz="2700" dirty="0">
                          <a:solidFill>
                            <a:schemeClr val="bg1"/>
                          </a:solidFill>
                        </a:rPr>
                        <a:t>Property</a:t>
                      </a:r>
                    </a:p>
                  </a:txBody>
                  <a:tcPr marL="132663" marR="132663" marT="50800" marB="50800" anchor="ctr">
                    <a:cell3D prstMaterial="dkEdge">
                      <a:bevel/>
                      <a:lightRig rig="flood" dir="t"/>
                    </a:cell3D>
                    <a:solidFill>
                      <a:srgbClr val="FF0000"/>
                    </a:solidFill>
                  </a:tcPr>
                </a:tc>
                <a:extLst>
                  <a:ext uri="{0D108BD9-81ED-4DB2-BD59-A6C34878D82A}">
                    <a16:rowId xmlns:a16="http://schemas.microsoft.com/office/drawing/2014/main" val="10003"/>
                  </a:ext>
                </a:extLst>
              </a:tr>
              <a:tr h="967509">
                <a:tc>
                  <a:txBody>
                    <a:bodyPr/>
                    <a:lstStyle/>
                    <a:p>
                      <a:pPr algn="ctr">
                        <a:spcBef>
                          <a:spcPts val="1200"/>
                        </a:spcBef>
                      </a:pPr>
                      <a:r>
                        <a:rPr lang="en-US" sz="2700" dirty="0">
                          <a:solidFill>
                            <a:schemeClr val="bg1"/>
                          </a:solidFill>
                        </a:rPr>
                        <a:t>Loss of Production</a:t>
                      </a:r>
                    </a:p>
                  </a:txBody>
                  <a:tcPr marL="132663" marR="132663" marT="50800" marB="50800" anchor="ctr">
                    <a:cell3D prstMaterial="dkEdge">
                      <a:bevel/>
                      <a:lightRig rig="flood" dir="t"/>
                    </a:cell3D>
                    <a:solidFill>
                      <a:srgbClr val="660066"/>
                    </a:solidFill>
                  </a:tcPr>
                </a:tc>
                <a:tc>
                  <a:txBody>
                    <a:bodyPr/>
                    <a:lstStyle/>
                    <a:p>
                      <a:pPr algn="ctr"/>
                      <a:r>
                        <a:rPr lang="en-US" sz="2700" dirty="0">
                          <a:solidFill>
                            <a:schemeClr val="bg1"/>
                          </a:solidFill>
                        </a:rPr>
                        <a:t>No injury</a:t>
                      </a:r>
                    </a:p>
                  </a:txBody>
                  <a:tcPr marL="132663" marR="132663" marT="50800" marB="50800" anchor="ctr">
                    <a:cell3D prstMaterial="dkEdge">
                      <a:bevel/>
                      <a:lightRig rig="flood" dir="t"/>
                    </a:cell3D>
                    <a:solidFill>
                      <a:srgbClr val="009900"/>
                    </a:solidFill>
                  </a:tcPr>
                </a:tc>
                <a:tc>
                  <a:txBody>
                    <a:bodyPr/>
                    <a:lstStyle/>
                    <a:p>
                      <a:pPr algn="ctr"/>
                      <a:r>
                        <a:rPr lang="en-US" sz="2700" dirty="0">
                          <a:solidFill>
                            <a:schemeClr val="bg1"/>
                          </a:solidFill>
                        </a:rPr>
                        <a:t>COLD</a:t>
                      </a:r>
                      <a:r>
                        <a:rPr lang="en-US" sz="2700" baseline="0" dirty="0">
                          <a:solidFill>
                            <a:schemeClr val="bg1"/>
                          </a:solidFill>
                        </a:rPr>
                        <a:t> SHOWER!</a:t>
                      </a:r>
                      <a:endParaRPr lang="en-US" sz="2700" dirty="0">
                        <a:solidFill>
                          <a:schemeClr val="bg1"/>
                        </a:solidFill>
                      </a:endParaRPr>
                    </a:p>
                  </a:txBody>
                  <a:tcPr marL="132663" marR="132663" marT="50800" marB="50800" anchor="ctr">
                    <a:cell3D prstMaterial="dkEdge">
                      <a:bevel/>
                      <a:lightRig rig="flood" dir="t"/>
                    </a:cell3D>
                    <a:solidFill>
                      <a:srgbClr val="FF00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23741563"/>
      </p:ext>
    </p:extLst>
  </p:cSld>
  <p:clrMapOvr>
    <a:masterClrMapping/>
  </p:clrMapOvr>
  <p:transition>
    <p:wipe dir="d"/>
  </p:transition>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13FB5-1347-40D4-B7A9-FA6D2B96108D}"/>
              </a:ext>
            </a:extLst>
          </p:cNvPr>
          <p:cNvSpPr>
            <a:spLocks noGrp="1"/>
          </p:cNvSpPr>
          <p:nvPr>
            <p:ph type="title"/>
          </p:nvPr>
        </p:nvSpPr>
        <p:spPr/>
        <p:txBody>
          <a:bodyPr/>
          <a:lstStyle/>
          <a:p>
            <a:r>
              <a:rPr lang="en-US" dirty="0"/>
              <a:t>Myth Busters </a:t>
            </a:r>
          </a:p>
        </p:txBody>
      </p:sp>
      <p:sp>
        <p:nvSpPr>
          <p:cNvPr id="5" name="Content Placeholder 4">
            <a:extLst>
              <a:ext uri="{FF2B5EF4-FFF2-40B4-BE49-F238E27FC236}">
                <a16:creationId xmlns:a16="http://schemas.microsoft.com/office/drawing/2014/main" id="{1A96EB04-3161-4045-B009-4172883E395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051530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4"/>
          <p:cNvSpPr>
            <a:spLocks noGrp="1" noChangeArrowheads="1"/>
          </p:cNvSpPr>
          <p:nvPr>
            <p:ph type="title"/>
          </p:nvPr>
        </p:nvSpPr>
        <p:spPr/>
        <p:txBody>
          <a:bodyPr anchor="t">
            <a:normAutofit/>
          </a:bodyPr>
          <a:lstStyle/>
          <a:p>
            <a:pPr eaLnBrk="1" hangingPunct="1"/>
            <a:r>
              <a:rPr lang="en-US" dirty="0">
                <a:ea typeface="Tahoma" panose="020B0604030504040204" pitchFamily="34" charset="0"/>
                <a:cs typeface="Tahoma" panose="020B0604030504040204" pitchFamily="34" charset="0"/>
              </a:rPr>
              <a:t>Managing risk requires: </a:t>
            </a:r>
          </a:p>
        </p:txBody>
      </p:sp>
      <p:graphicFrame>
        <p:nvGraphicFramePr>
          <p:cNvPr id="7" name="Content Placeholder 3"/>
          <p:cNvGraphicFramePr>
            <a:graphicFrameLocks noGrp="1"/>
          </p:cNvGraphicFramePr>
          <p:nvPr>
            <p:extLst>
              <p:ext uri="{D42A27DB-BD31-4B8C-83A1-F6EECF244321}">
                <p14:modId xmlns:p14="http://schemas.microsoft.com/office/powerpoint/2010/main" val="1366903420"/>
              </p:ext>
            </p:extLst>
          </p:nvPr>
        </p:nvGraphicFramePr>
        <p:xfrm>
          <a:off x="406400" y="1288312"/>
          <a:ext cx="11379200" cy="4343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6687708"/>
      </p:ext>
    </p:extLst>
  </p:cSld>
  <p:clrMapOvr>
    <a:masterClrMapping/>
  </p:clrMapOvr>
  <p:transition>
    <p:wipe dir="d"/>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4"/>
          <p:cNvSpPr>
            <a:spLocks noGrp="1" noChangeArrowheads="1"/>
          </p:cNvSpPr>
          <p:nvPr>
            <p:ph type="title"/>
          </p:nvPr>
        </p:nvSpPr>
        <p:spPr/>
        <p:txBody>
          <a:bodyPr anchor="t">
            <a:noAutofit/>
          </a:bodyPr>
          <a:lstStyle/>
          <a:p>
            <a:pPr eaLnBrk="1" hangingPunct="1"/>
            <a:r>
              <a:rPr lang="en-US" dirty="0">
                <a:ea typeface="Tahoma" panose="020B0604030504040204" pitchFamily="34" charset="0"/>
                <a:cs typeface="Tahoma" panose="020B0604030504040204" pitchFamily="34" charset="0"/>
              </a:rPr>
              <a:t>Independent Protection Layer (IPL)</a:t>
            </a:r>
          </a:p>
        </p:txBody>
      </p:sp>
      <p:sp>
        <p:nvSpPr>
          <p:cNvPr id="30723" name="Line 4"/>
          <p:cNvSpPr>
            <a:spLocks noChangeShapeType="1"/>
          </p:cNvSpPr>
          <p:nvPr/>
        </p:nvSpPr>
        <p:spPr bwMode="auto">
          <a:xfrm>
            <a:off x="2072217" y="2201864"/>
            <a:ext cx="5943600" cy="2159000"/>
          </a:xfrm>
          <a:prstGeom prst="line">
            <a:avLst/>
          </a:prstGeom>
          <a:noFill/>
          <a:ln w="57150">
            <a:solidFill>
              <a:srgbClr val="000000"/>
            </a:solidFill>
            <a:round/>
            <a:headEnd type="none" w="sm" len="sm"/>
            <a:tailEnd type="none" w="sm" len="sm"/>
          </a:ln>
        </p:spPr>
        <p:txBody>
          <a:bodyPr lIns="120944" tIns="60471" rIns="120944" bIns="60471">
            <a:prstTxWarp prst="textNoShape">
              <a:avLst/>
            </a:prstTxWarp>
          </a:bodyPr>
          <a:lstStyle/>
          <a:p>
            <a:endParaRPr lang="en-US" sz="1500"/>
          </a:p>
        </p:txBody>
      </p:sp>
      <p:sp>
        <p:nvSpPr>
          <p:cNvPr id="7" name="Rounded Rectangle 6"/>
          <p:cNvSpPr/>
          <p:nvPr/>
        </p:nvSpPr>
        <p:spPr bwMode="auto">
          <a:xfrm>
            <a:off x="3251201" y="1809753"/>
            <a:ext cx="6662585" cy="3897311"/>
          </a:xfrm>
          <a:prstGeom prst="roundRect">
            <a:avLst>
              <a:gd name="adj" fmla="val 6834"/>
            </a:avLst>
          </a:prstGeom>
          <a:solidFill>
            <a:srgbClr val="FF8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lIns="120944" tIns="60471" rIns="120944" bIns="60471"/>
          <a:lstStyle/>
          <a:p>
            <a:pPr defTabSz="1209408">
              <a:lnSpc>
                <a:spcPct val="150000"/>
              </a:lnSpc>
              <a:spcBef>
                <a:spcPts val="795"/>
              </a:spcBef>
              <a:spcAft>
                <a:spcPts val="795"/>
              </a:spcAft>
              <a:defRPr/>
            </a:pPr>
            <a:endParaRPr lang="en-US" sz="3667" dirty="0">
              <a:solidFill>
                <a:prstClr val="black"/>
              </a:solidFill>
              <a:latin typeface="Arial" pitchFamily="-65" charset="0"/>
            </a:endParaRPr>
          </a:p>
        </p:txBody>
      </p:sp>
      <p:sp>
        <p:nvSpPr>
          <p:cNvPr id="9" name="Oval 22"/>
          <p:cNvSpPr>
            <a:spLocks noChangeArrowheads="1"/>
          </p:cNvSpPr>
          <p:nvPr/>
        </p:nvSpPr>
        <p:spPr bwMode="auto">
          <a:xfrm flipV="1">
            <a:off x="8043268" y="2703497"/>
            <a:ext cx="589232" cy="559859"/>
          </a:xfrm>
          <a:prstGeom prst="ellipse">
            <a:avLst/>
          </a:prstGeom>
          <a:ln>
            <a:headEnd type="none" w="sm" len="sm"/>
            <a:tailEnd type="none" w="sm" len="sm"/>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lIns="120944" tIns="60471" rIns="120944" bIns="60471" anchor="ctr"/>
          <a:lstStyle/>
          <a:p>
            <a:pPr>
              <a:defRPr/>
            </a:pPr>
            <a:endParaRPr lang="en-US" sz="1500" dirty="0">
              <a:solidFill>
                <a:prstClr val="white"/>
              </a:solidFill>
              <a:latin typeface="Calibri" charset="0"/>
            </a:endParaRPr>
          </a:p>
        </p:txBody>
      </p:sp>
      <p:sp>
        <p:nvSpPr>
          <p:cNvPr id="10" name="Oval 23"/>
          <p:cNvSpPr>
            <a:spLocks noChangeArrowheads="1"/>
          </p:cNvSpPr>
          <p:nvPr/>
        </p:nvSpPr>
        <p:spPr bwMode="auto">
          <a:xfrm>
            <a:off x="4888266" y="5334001"/>
            <a:ext cx="756183" cy="559859"/>
          </a:xfrm>
          <a:prstGeom prst="ellipse">
            <a:avLst/>
          </a:prstGeom>
          <a:ln>
            <a:headEnd type="none" w="sm" len="sm"/>
            <a:tailEnd type="none" w="sm" len="sm"/>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lIns="120944" tIns="60471" rIns="120944" bIns="60471" anchor="ctr"/>
          <a:lstStyle/>
          <a:p>
            <a:pPr>
              <a:defRPr/>
            </a:pPr>
            <a:endParaRPr lang="en-US" sz="1500">
              <a:solidFill>
                <a:prstClr val="white"/>
              </a:solidFill>
              <a:latin typeface="Calibri" charset="0"/>
            </a:endParaRPr>
          </a:p>
        </p:txBody>
      </p:sp>
      <p:sp>
        <p:nvSpPr>
          <p:cNvPr id="11" name="Oval 22"/>
          <p:cNvSpPr>
            <a:spLocks noChangeArrowheads="1"/>
          </p:cNvSpPr>
          <p:nvPr/>
        </p:nvSpPr>
        <p:spPr bwMode="auto">
          <a:xfrm flipV="1">
            <a:off x="6576734" y="3725332"/>
            <a:ext cx="648156" cy="559859"/>
          </a:xfrm>
          <a:prstGeom prst="ellipse">
            <a:avLst/>
          </a:prstGeom>
          <a:ln>
            <a:headEnd type="none" w="sm" len="sm"/>
            <a:tailEnd type="none" w="sm" len="sm"/>
          </a:ln>
          <a:scene3d>
            <a:camera prst="isometricRightUp"/>
            <a:lightRig rig="threePt" dir="t"/>
          </a:scene3d>
        </p:spPr>
        <p:style>
          <a:lnRef idx="2">
            <a:schemeClr val="dk1">
              <a:shade val="50000"/>
            </a:schemeClr>
          </a:lnRef>
          <a:fillRef idx="1">
            <a:schemeClr val="dk1"/>
          </a:fillRef>
          <a:effectRef idx="0">
            <a:schemeClr val="dk1"/>
          </a:effectRef>
          <a:fontRef idx="minor">
            <a:schemeClr val="lt1"/>
          </a:fontRef>
        </p:style>
        <p:txBody>
          <a:bodyPr lIns="120944" tIns="60471" rIns="120944" bIns="60471" anchor="ctr"/>
          <a:lstStyle/>
          <a:p>
            <a:pPr>
              <a:defRPr/>
            </a:pPr>
            <a:endParaRPr lang="en-US" sz="1500">
              <a:solidFill>
                <a:prstClr val="white"/>
              </a:solidFill>
              <a:latin typeface="Calibri" charset="0"/>
            </a:endParaRPr>
          </a:p>
        </p:txBody>
      </p:sp>
      <p:sp>
        <p:nvSpPr>
          <p:cNvPr id="12" name="Line 14"/>
          <p:cNvSpPr>
            <a:spLocks noChangeShapeType="1"/>
          </p:cNvSpPr>
          <p:nvPr/>
        </p:nvSpPr>
        <p:spPr bwMode="auto">
          <a:xfrm>
            <a:off x="7023102" y="4064002"/>
            <a:ext cx="3079751" cy="1120775"/>
          </a:xfrm>
          <a:prstGeom prst="line">
            <a:avLst/>
          </a:prstGeom>
          <a:noFill/>
          <a:ln w="57150">
            <a:solidFill>
              <a:srgbClr val="000000"/>
            </a:solidFill>
            <a:round/>
            <a:headEnd type="none" w="sm" len="sm"/>
            <a:tailEnd type="none" w="sm" len="sm"/>
          </a:ln>
        </p:spPr>
        <p:txBody>
          <a:bodyPr lIns="120944" tIns="60471" rIns="120944" bIns="60471">
            <a:prstTxWarp prst="textNoShape">
              <a:avLst/>
            </a:prstTxWarp>
          </a:bodyPr>
          <a:lstStyle/>
          <a:p>
            <a:endParaRPr lang="en-US" sz="1500"/>
          </a:p>
        </p:txBody>
      </p:sp>
      <p:sp>
        <p:nvSpPr>
          <p:cNvPr id="13" name="AutoShape 6"/>
          <p:cNvSpPr>
            <a:spLocks noChangeArrowheads="1"/>
          </p:cNvSpPr>
          <p:nvPr/>
        </p:nvSpPr>
        <p:spPr bwMode="auto">
          <a:xfrm>
            <a:off x="7366001" y="4105937"/>
            <a:ext cx="4876799" cy="2294864"/>
          </a:xfrm>
          <a:prstGeom prst="irregularSeal1">
            <a:avLst/>
          </a:prstGeom>
          <a:solidFill>
            <a:srgbClr val="FFFF00"/>
          </a:solidFill>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lIns="84660" tIns="42331" rIns="84660" bIns="42331" anchor="ctr">
            <a:prstTxWarp prst="textNoShape">
              <a:avLst/>
            </a:prstTxWarp>
          </a:bodyPr>
          <a:lstStyle/>
          <a:p>
            <a:pPr algn="ctr">
              <a:defRPr/>
            </a:pPr>
            <a:r>
              <a:rPr lang="en-US" sz="4751" b="1" dirty="0">
                <a:solidFill>
                  <a:srgbClr val="000000"/>
                </a:solidFill>
                <a:latin typeface="Calibri" charset="0"/>
                <a:ea typeface="ＭＳ Ｐゴシック" charset="-128"/>
                <a:cs typeface="ＭＳ Ｐゴシック" charset="-128"/>
              </a:rPr>
              <a:t>Accident</a:t>
            </a:r>
            <a:endParaRPr lang="en-US" sz="4751" dirty="0">
              <a:solidFill>
                <a:srgbClr val="FFFFFF"/>
              </a:solidFill>
              <a:latin typeface="Calibri" charset="0"/>
              <a:ea typeface="ＭＳ Ｐゴシック" charset="-128"/>
              <a:cs typeface="ＭＳ Ｐゴシック" charset="-128"/>
            </a:endParaRPr>
          </a:p>
        </p:txBody>
      </p:sp>
      <p:sp>
        <p:nvSpPr>
          <p:cNvPr id="14" name="Text Box 30"/>
          <p:cNvSpPr txBox="1">
            <a:spLocks noChangeArrowheads="1"/>
          </p:cNvSpPr>
          <p:nvPr/>
        </p:nvSpPr>
        <p:spPr bwMode="auto">
          <a:xfrm>
            <a:off x="2957691" y="4419600"/>
            <a:ext cx="4763911" cy="959757"/>
          </a:xfrm>
          <a:prstGeom prst="rect">
            <a:avLst/>
          </a:prstGeom>
          <a:noFill/>
          <a:ln w="12700">
            <a:noFill/>
            <a:miter lim="800000"/>
            <a:headEnd type="none" w="sm" len="sm"/>
            <a:tailEnd type="none" w="sm" len="sm"/>
          </a:ln>
          <a:scene3d>
            <a:camera prst="isometricRightUp"/>
            <a:lightRig rig="threePt" dir="t"/>
          </a:scene3d>
        </p:spPr>
        <p:txBody>
          <a:bodyPr lIns="84660" tIns="42331" rIns="84660" bIns="42331"/>
          <a:lstStyle/>
          <a:p>
            <a:pPr algn="ctr">
              <a:spcAft>
                <a:spcPts val="1587"/>
              </a:spcAft>
              <a:defRPr/>
            </a:pPr>
            <a:r>
              <a:rPr lang="en-US" sz="3333" b="1" dirty="0">
                <a:solidFill>
                  <a:prstClr val="black"/>
                </a:solidFill>
                <a:latin typeface="Calibri"/>
                <a:cs typeface="Calibri"/>
              </a:rPr>
              <a:t>Missing name </a:t>
            </a:r>
            <a:br>
              <a:rPr lang="en-US" sz="3333" b="1" dirty="0">
                <a:solidFill>
                  <a:prstClr val="black"/>
                </a:solidFill>
                <a:latin typeface="Calibri"/>
                <a:cs typeface="Calibri"/>
              </a:rPr>
            </a:br>
            <a:r>
              <a:rPr lang="en-US" sz="3333" b="1" dirty="0">
                <a:solidFill>
                  <a:prstClr val="black"/>
                </a:solidFill>
                <a:latin typeface="Calibri"/>
                <a:cs typeface="Calibri"/>
              </a:rPr>
              <a:t>plate data</a:t>
            </a:r>
          </a:p>
          <a:p>
            <a:pPr algn="ctr">
              <a:spcAft>
                <a:spcPts val="1587"/>
              </a:spcAft>
              <a:defRPr/>
            </a:pPr>
            <a:endParaRPr lang="en-US" sz="3333" b="1" dirty="0">
              <a:solidFill>
                <a:prstClr val="black"/>
              </a:solidFill>
              <a:latin typeface="Calibri" charset="0"/>
            </a:endParaRPr>
          </a:p>
        </p:txBody>
      </p:sp>
      <p:sp>
        <p:nvSpPr>
          <p:cNvPr id="15" name="Text Box 30"/>
          <p:cNvSpPr txBox="1">
            <a:spLocks noChangeArrowheads="1"/>
          </p:cNvSpPr>
          <p:nvPr/>
        </p:nvSpPr>
        <p:spPr bwMode="auto">
          <a:xfrm>
            <a:off x="6472158" y="1820069"/>
            <a:ext cx="3278119" cy="1119716"/>
          </a:xfrm>
          <a:prstGeom prst="rect">
            <a:avLst/>
          </a:prstGeom>
          <a:noFill/>
          <a:ln w="12700">
            <a:noFill/>
            <a:miter lim="800000"/>
            <a:headEnd type="none" w="sm" len="sm"/>
            <a:tailEnd type="none" w="sm" len="sm"/>
          </a:ln>
          <a:scene3d>
            <a:camera prst="isometricRightUp"/>
            <a:lightRig rig="threePt" dir="t"/>
          </a:scene3d>
        </p:spPr>
        <p:txBody>
          <a:bodyPr lIns="84660" tIns="42331" rIns="84660" bIns="42331" anchor="ctr"/>
          <a:lstStyle/>
          <a:p>
            <a:pPr algn="ctr">
              <a:spcAft>
                <a:spcPts val="1587"/>
              </a:spcAft>
              <a:defRPr/>
            </a:pPr>
            <a:r>
              <a:rPr lang="en-US" sz="3333" b="1" dirty="0">
                <a:solidFill>
                  <a:prstClr val="black"/>
                </a:solidFill>
                <a:latin typeface="Calibri"/>
                <a:cs typeface="Calibri"/>
              </a:rPr>
              <a:t>Out of date standard operating procedures</a:t>
            </a:r>
          </a:p>
          <a:p>
            <a:pPr algn="ctr">
              <a:defRPr/>
            </a:pPr>
            <a:endParaRPr lang="en-US" sz="3333" b="1" dirty="0">
              <a:solidFill>
                <a:prstClr val="black"/>
              </a:solidFill>
              <a:latin typeface="Calibri" charset="0"/>
            </a:endParaRPr>
          </a:p>
        </p:txBody>
      </p:sp>
      <p:sp>
        <p:nvSpPr>
          <p:cNvPr id="16" name="Text Box 30"/>
          <p:cNvSpPr txBox="1">
            <a:spLocks noChangeArrowheads="1"/>
          </p:cNvSpPr>
          <p:nvPr/>
        </p:nvSpPr>
        <p:spPr bwMode="auto">
          <a:xfrm>
            <a:off x="4882184" y="3002643"/>
            <a:ext cx="3144216" cy="959757"/>
          </a:xfrm>
          <a:prstGeom prst="rect">
            <a:avLst/>
          </a:prstGeom>
          <a:noFill/>
          <a:ln w="12700">
            <a:noFill/>
            <a:miter lim="800000"/>
            <a:headEnd type="none" w="sm" len="sm"/>
            <a:tailEnd type="none" w="sm" len="sm"/>
          </a:ln>
          <a:scene3d>
            <a:camera prst="isometricRightUp"/>
            <a:lightRig rig="threePt" dir="t"/>
          </a:scene3d>
        </p:spPr>
        <p:txBody>
          <a:bodyPr lIns="84660" tIns="42331" rIns="84660" bIns="42331"/>
          <a:lstStyle/>
          <a:p>
            <a:pPr algn="ctr">
              <a:spcAft>
                <a:spcPts val="1587"/>
              </a:spcAft>
              <a:defRPr/>
            </a:pPr>
            <a:r>
              <a:rPr lang="en-US" sz="3333" b="1" dirty="0">
                <a:solidFill>
                  <a:prstClr val="black"/>
                </a:solidFill>
                <a:latin typeface="Calibri"/>
                <a:cs typeface="Calibri"/>
              </a:rPr>
              <a:t>Inaccurate Set points</a:t>
            </a:r>
          </a:p>
          <a:p>
            <a:pPr algn="ctr">
              <a:spcAft>
                <a:spcPts val="1587"/>
              </a:spcAft>
              <a:defRPr/>
            </a:pPr>
            <a:endParaRPr lang="en-US" sz="3333" b="1" dirty="0">
              <a:solidFill>
                <a:prstClr val="black"/>
              </a:solidFill>
              <a:latin typeface="Calibri" charset="0"/>
            </a:endParaRPr>
          </a:p>
        </p:txBody>
      </p:sp>
      <p:sp>
        <p:nvSpPr>
          <p:cNvPr id="30735" name="Text Box 30"/>
          <p:cNvSpPr txBox="1">
            <a:spLocks noChangeArrowheads="1"/>
          </p:cNvSpPr>
          <p:nvPr/>
        </p:nvSpPr>
        <p:spPr bwMode="auto">
          <a:xfrm>
            <a:off x="571501" y="1524000"/>
            <a:ext cx="2671233" cy="592139"/>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4751" b="1" dirty="0">
                <a:solidFill>
                  <a:srgbClr val="000000"/>
                </a:solidFill>
                <a:latin typeface="Calibri" charset="0"/>
                <a:ea typeface="Calibri" charset="0"/>
                <a:cs typeface="Calibri" charset="0"/>
              </a:rPr>
              <a:t>Hazards</a:t>
            </a:r>
          </a:p>
          <a:p>
            <a:pPr algn="ctr"/>
            <a:endParaRPr lang="en-US" sz="4751" b="1" dirty="0">
              <a:solidFill>
                <a:srgbClr val="000000"/>
              </a:solidFill>
              <a:latin typeface="Calibri" charset="0"/>
            </a:endParaRPr>
          </a:p>
        </p:txBody>
      </p:sp>
    </p:spTree>
    <p:extLst>
      <p:ext uri="{BB962C8B-B14F-4D97-AF65-F5344CB8AC3E}">
        <p14:creationId xmlns:p14="http://schemas.microsoft.com/office/powerpoint/2010/main" val="262113846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accel="50000" decel="5000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accel="50000" decel="5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50000" decel="5000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 presetClass="entr" presetSubtype="0" fill="hold" grpId="1"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4"/>
          <p:cNvSpPr>
            <a:spLocks noGrp="1" noChangeArrowheads="1"/>
          </p:cNvSpPr>
          <p:nvPr>
            <p:ph type="title"/>
          </p:nvPr>
        </p:nvSpPr>
        <p:spPr/>
        <p:txBody>
          <a:bodyPr anchor="t">
            <a:noAutofit/>
          </a:bodyPr>
          <a:lstStyle/>
          <a:p>
            <a:pPr eaLnBrk="1" hangingPunct="1"/>
            <a:r>
              <a:rPr lang="en-US" dirty="0">
                <a:ea typeface="Tahoma" panose="020B0604030504040204" pitchFamily="34" charset="0"/>
                <a:cs typeface="Tahoma" panose="020B0604030504040204" pitchFamily="34" charset="0"/>
              </a:rPr>
              <a:t>Layers of Protection Analysis (LOPA)</a:t>
            </a:r>
          </a:p>
        </p:txBody>
      </p:sp>
      <p:cxnSp>
        <p:nvCxnSpPr>
          <p:cNvPr id="32771" name="Straight Connector 3"/>
          <p:cNvCxnSpPr>
            <a:cxnSpLocks noChangeShapeType="1"/>
            <a:stCxn id="32783" idx="0"/>
          </p:cNvCxnSpPr>
          <p:nvPr/>
        </p:nvCxnSpPr>
        <p:spPr bwMode="auto">
          <a:xfrm rot="5400000" flipH="1">
            <a:off x="2940050" y="-385233"/>
            <a:ext cx="2444751" cy="6885517"/>
          </a:xfrm>
          <a:prstGeom prst="line">
            <a:avLst/>
          </a:prstGeom>
          <a:noFill/>
          <a:ln w="57150">
            <a:solidFill>
              <a:schemeClr val="tx1"/>
            </a:solidFill>
            <a:round/>
            <a:headEnd/>
            <a:tailEnd/>
          </a:ln>
        </p:spPr>
      </p:cxnSp>
      <p:grpSp>
        <p:nvGrpSpPr>
          <p:cNvPr id="2" name="Group 4"/>
          <p:cNvGrpSpPr>
            <a:grpSpLocks/>
          </p:cNvGrpSpPr>
          <p:nvPr/>
        </p:nvGrpSpPr>
        <p:grpSpPr bwMode="auto">
          <a:xfrm>
            <a:off x="1128184" y="1549400"/>
            <a:ext cx="3274483" cy="1947864"/>
            <a:chOff x="1600200" y="1676400"/>
            <a:chExt cx="2209800" cy="1752600"/>
          </a:xfrm>
        </p:grpSpPr>
        <p:sp>
          <p:nvSpPr>
            <p:cNvPr id="20" name="Rounded Rectangle 19"/>
            <p:cNvSpPr/>
            <p:nvPr/>
          </p:nvSpPr>
          <p:spPr bwMode="auto">
            <a:xfrm>
              <a:off x="1600200" y="1676400"/>
              <a:ext cx="1752600" cy="1752600"/>
            </a:xfrm>
            <a:prstGeom prst="roundRect">
              <a:avLst>
                <a:gd name="adj" fmla="val 9636"/>
              </a:avLst>
            </a:prstGeom>
            <a:solidFill>
              <a:srgbClr val="FF8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a:lstStyle/>
            <a:p>
              <a:pPr algn="ctr" defTabSz="1209408">
                <a:defRPr/>
              </a:pPr>
              <a:endParaRPr lang="en-US" sz="2417" dirty="0">
                <a:solidFill>
                  <a:prstClr val="black"/>
                </a:solidFill>
                <a:latin typeface="Arial" pitchFamily="-65" charset="0"/>
              </a:endParaRPr>
            </a:p>
          </p:txBody>
        </p:sp>
        <p:sp>
          <p:nvSpPr>
            <p:cNvPr id="21" name="Oval 20"/>
            <p:cNvSpPr>
              <a:spLocks noChangeArrowheads="1"/>
            </p:cNvSpPr>
            <p:nvPr/>
          </p:nvSpPr>
          <p:spPr bwMode="auto">
            <a:xfrm flipV="1">
              <a:off x="3657600" y="2133600"/>
              <a:ext cx="152400" cy="152400"/>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22" name="Oval 21"/>
            <p:cNvSpPr>
              <a:spLocks noChangeArrowheads="1"/>
            </p:cNvSpPr>
            <p:nvPr/>
          </p:nvSpPr>
          <p:spPr bwMode="auto">
            <a:xfrm flipV="1">
              <a:off x="2286000" y="3048000"/>
              <a:ext cx="152400" cy="152400"/>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23" name="Oval 22"/>
            <p:cNvSpPr>
              <a:spLocks noChangeArrowheads="1"/>
            </p:cNvSpPr>
            <p:nvPr/>
          </p:nvSpPr>
          <p:spPr bwMode="auto">
            <a:xfrm>
              <a:off x="2462703" y="2428875"/>
              <a:ext cx="10904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sp>
        <p:nvSpPr>
          <p:cNvPr id="24" name="Oval 35"/>
          <p:cNvSpPr>
            <a:spLocks noChangeArrowheads="1"/>
          </p:cNvSpPr>
          <p:nvPr/>
        </p:nvSpPr>
        <p:spPr bwMode="auto">
          <a:xfrm>
            <a:off x="3045181" y="1939031"/>
            <a:ext cx="161551" cy="118899"/>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25" name="Oval 24"/>
          <p:cNvSpPr>
            <a:spLocks noChangeArrowheads="1"/>
          </p:cNvSpPr>
          <p:nvPr/>
        </p:nvSpPr>
        <p:spPr bwMode="auto">
          <a:xfrm>
            <a:off x="4174066" y="3321619"/>
            <a:ext cx="244045" cy="175644"/>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grpSp>
        <p:nvGrpSpPr>
          <p:cNvPr id="3" name="Group 11"/>
          <p:cNvGrpSpPr>
            <a:grpSpLocks/>
          </p:cNvGrpSpPr>
          <p:nvPr/>
        </p:nvGrpSpPr>
        <p:grpSpPr bwMode="auto">
          <a:xfrm>
            <a:off x="2370669" y="1898649"/>
            <a:ext cx="2595033" cy="1947864"/>
            <a:chOff x="2362200" y="2133600"/>
            <a:chExt cx="1752600" cy="1752600"/>
          </a:xfrm>
        </p:grpSpPr>
        <p:sp>
          <p:nvSpPr>
            <p:cNvPr id="27" name="Rounded Rectangle 26"/>
            <p:cNvSpPr/>
            <p:nvPr/>
          </p:nvSpPr>
          <p:spPr bwMode="auto">
            <a:xfrm>
              <a:off x="2362200" y="2133600"/>
              <a:ext cx="1752600" cy="1752600"/>
            </a:xfrm>
            <a:prstGeom prst="roundRect">
              <a:avLst>
                <a:gd name="adj" fmla="val 9636"/>
              </a:avLst>
            </a:prstGeom>
            <a:solidFill>
              <a:srgbClr val="FF8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a:lstStyle/>
            <a:p>
              <a:pPr defTabSz="1209408">
                <a:lnSpc>
                  <a:spcPct val="150000"/>
                </a:lnSpc>
                <a:spcBef>
                  <a:spcPts val="795"/>
                </a:spcBef>
                <a:spcAft>
                  <a:spcPts val="795"/>
                </a:spcAft>
                <a:defRPr/>
              </a:pPr>
              <a:endParaRPr lang="en-US" sz="3667" dirty="0">
                <a:solidFill>
                  <a:prstClr val="black"/>
                </a:solidFill>
                <a:latin typeface="Arial" pitchFamily="-65" charset="0"/>
              </a:endParaRPr>
            </a:p>
          </p:txBody>
        </p:sp>
        <p:sp>
          <p:nvSpPr>
            <p:cNvPr id="28" name="Oval 27"/>
            <p:cNvSpPr>
              <a:spLocks noChangeArrowheads="1"/>
            </p:cNvSpPr>
            <p:nvPr/>
          </p:nvSpPr>
          <p:spPr bwMode="auto">
            <a:xfrm>
              <a:off x="2961789" y="3499520"/>
              <a:ext cx="162411" cy="158080"/>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29" name="Oval 28"/>
            <p:cNvSpPr>
              <a:spLocks noChangeArrowheads="1"/>
            </p:cNvSpPr>
            <p:nvPr/>
          </p:nvSpPr>
          <p:spPr bwMode="auto">
            <a:xfrm>
              <a:off x="3416669" y="2651795"/>
              <a:ext cx="164731" cy="158080"/>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30" name="Oval 29"/>
            <p:cNvSpPr>
              <a:spLocks noChangeArrowheads="1"/>
            </p:cNvSpPr>
            <p:nvPr/>
          </p:nvSpPr>
          <p:spPr bwMode="auto">
            <a:xfrm>
              <a:off x="3196128" y="2962275"/>
              <a:ext cx="10904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cxnSp>
        <p:nvCxnSpPr>
          <p:cNvPr id="32776" name="Straight Connector 16"/>
          <p:cNvCxnSpPr>
            <a:cxnSpLocks noChangeShapeType="1"/>
          </p:cNvCxnSpPr>
          <p:nvPr/>
        </p:nvCxnSpPr>
        <p:spPr bwMode="auto">
          <a:xfrm rot="10800000">
            <a:off x="3695702" y="2873375"/>
            <a:ext cx="226484" cy="84139"/>
          </a:xfrm>
          <a:prstGeom prst="line">
            <a:avLst/>
          </a:prstGeom>
          <a:noFill/>
          <a:ln w="57150">
            <a:solidFill>
              <a:schemeClr val="tx1"/>
            </a:solidFill>
            <a:round/>
            <a:headEnd/>
            <a:tailEnd/>
          </a:ln>
        </p:spPr>
      </p:cxnSp>
      <p:grpSp>
        <p:nvGrpSpPr>
          <p:cNvPr id="4" name="Group 17"/>
          <p:cNvGrpSpPr>
            <a:grpSpLocks/>
          </p:cNvGrpSpPr>
          <p:nvPr/>
        </p:nvGrpSpPr>
        <p:grpSpPr bwMode="auto">
          <a:xfrm>
            <a:off x="3598336" y="2311400"/>
            <a:ext cx="2595033" cy="1947864"/>
            <a:chOff x="3267075" y="2362200"/>
            <a:chExt cx="1752600" cy="1752600"/>
          </a:xfrm>
        </p:grpSpPr>
        <p:grpSp>
          <p:nvGrpSpPr>
            <p:cNvPr id="5" name="Group 52"/>
            <p:cNvGrpSpPr>
              <a:grpSpLocks/>
            </p:cNvGrpSpPr>
            <p:nvPr/>
          </p:nvGrpSpPr>
          <p:grpSpPr bwMode="auto">
            <a:xfrm>
              <a:off x="3267075" y="2362200"/>
              <a:ext cx="1752600" cy="1752600"/>
              <a:chOff x="2971800" y="2514600"/>
              <a:chExt cx="1752600" cy="1752600"/>
            </a:xfrm>
          </p:grpSpPr>
          <p:sp>
            <p:nvSpPr>
              <p:cNvPr id="35" name="Rounded Rectangle 34"/>
              <p:cNvSpPr/>
              <p:nvPr/>
            </p:nvSpPr>
            <p:spPr bwMode="auto">
              <a:xfrm>
                <a:off x="2971800" y="2514600"/>
                <a:ext cx="1752600" cy="1752600"/>
              </a:xfrm>
              <a:prstGeom prst="roundRect">
                <a:avLst>
                  <a:gd name="adj" fmla="val 9636"/>
                </a:avLst>
              </a:prstGeom>
              <a:solidFill>
                <a:srgbClr val="FF8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a:lstStyle/>
              <a:p>
                <a:pPr defTabSz="1209408">
                  <a:lnSpc>
                    <a:spcPct val="150000"/>
                  </a:lnSpc>
                  <a:spcBef>
                    <a:spcPts val="795"/>
                  </a:spcBef>
                  <a:spcAft>
                    <a:spcPts val="795"/>
                  </a:spcAft>
                  <a:defRPr/>
                </a:pPr>
                <a:endParaRPr lang="en-US" sz="3667" dirty="0">
                  <a:solidFill>
                    <a:prstClr val="black"/>
                  </a:solidFill>
                  <a:latin typeface="Arial" pitchFamily="-65" charset="0"/>
                </a:endParaRPr>
              </a:p>
            </p:txBody>
          </p:sp>
          <p:sp>
            <p:nvSpPr>
              <p:cNvPr id="36" name="Oval 35"/>
              <p:cNvSpPr>
                <a:spLocks noChangeArrowheads="1"/>
              </p:cNvSpPr>
              <p:nvPr/>
            </p:nvSpPr>
            <p:spPr bwMode="auto">
              <a:xfrm>
                <a:off x="4102469" y="2743200"/>
                <a:ext cx="164731" cy="158080"/>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37" name="Oval 36"/>
              <p:cNvSpPr>
                <a:spLocks noChangeArrowheads="1"/>
              </p:cNvSpPr>
              <p:nvPr/>
            </p:nvSpPr>
            <p:spPr bwMode="auto">
              <a:xfrm>
                <a:off x="3429000" y="3886200"/>
                <a:ext cx="161925" cy="1807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sp>
          <p:nvSpPr>
            <p:cNvPr id="34" name="Oval 33"/>
            <p:cNvSpPr>
              <a:spLocks noChangeArrowheads="1"/>
            </p:cNvSpPr>
            <p:nvPr/>
          </p:nvSpPr>
          <p:spPr bwMode="auto">
            <a:xfrm>
              <a:off x="4024803" y="3162300"/>
              <a:ext cx="10904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cxnSp>
        <p:nvCxnSpPr>
          <p:cNvPr id="32778" name="Straight Connector 23"/>
          <p:cNvCxnSpPr>
            <a:cxnSpLocks noChangeShapeType="1"/>
          </p:cNvCxnSpPr>
          <p:nvPr/>
        </p:nvCxnSpPr>
        <p:spPr bwMode="auto">
          <a:xfrm rot="10800000">
            <a:off x="2468035" y="2438402"/>
            <a:ext cx="226484" cy="85725"/>
          </a:xfrm>
          <a:prstGeom prst="line">
            <a:avLst/>
          </a:prstGeom>
          <a:noFill/>
          <a:ln w="57150">
            <a:solidFill>
              <a:schemeClr val="tx1"/>
            </a:solidFill>
            <a:round/>
            <a:headEnd/>
            <a:tailEnd/>
          </a:ln>
        </p:spPr>
      </p:cxnSp>
      <p:grpSp>
        <p:nvGrpSpPr>
          <p:cNvPr id="6" name="Group 24"/>
          <p:cNvGrpSpPr>
            <a:grpSpLocks/>
          </p:cNvGrpSpPr>
          <p:nvPr/>
        </p:nvGrpSpPr>
        <p:grpSpPr bwMode="auto">
          <a:xfrm>
            <a:off x="4699002" y="2735264"/>
            <a:ext cx="2595033" cy="1947861"/>
            <a:chOff x="3657600" y="3048000"/>
            <a:chExt cx="1752600" cy="1752600"/>
          </a:xfrm>
        </p:grpSpPr>
        <p:sp>
          <p:nvSpPr>
            <p:cNvPr id="40" name="Rounded Rectangle 39"/>
            <p:cNvSpPr/>
            <p:nvPr/>
          </p:nvSpPr>
          <p:spPr bwMode="auto">
            <a:xfrm>
              <a:off x="3657600" y="3048000"/>
              <a:ext cx="1752600" cy="1752600"/>
            </a:xfrm>
            <a:prstGeom prst="roundRect">
              <a:avLst>
                <a:gd name="adj" fmla="val 9636"/>
              </a:avLst>
            </a:prstGeom>
            <a:solidFill>
              <a:srgbClr val="FF8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a:lstStyle/>
            <a:p>
              <a:pPr defTabSz="1209408">
                <a:lnSpc>
                  <a:spcPct val="150000"/>
                </a:lnSpc>
                <a:spcBef>
                  <a:spcPts val="795"/>
                </a:spcBef>
                <a:spcAft>
                  <a:spcPts val="795"/>
                </a:spcAft>
                <a:defRPr/>
              </a:pPr>
              <a:endParaRPr lang="en-US" sz="3667" dirty="0">
                <a:solidFill>
                  <a:prstClr val="black"/>
                </a:solidFill>
                <a:latin typeface="Arial" pitchFamily="-65" charset="0"/>
              </a:endParaRPr>
            </a:p>
          </p:txBody>
        </p:sp>
        <p:sp>
          <p:nvSpPr>
            <p:cNvPr id="41" name="Oval 40"/>
            <p:cNvSpPr>
              <a:spLocks noChangeArrowheads="1"/>
            </p:cNvSpPr>
            <p:nvPr/>
          </p:nvSpPr>
          <p:spPr bwMode="auto">
            <a:xfrm>
              <a:off x="4132609" y="4467424"/>
              <a:ext cx="10904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42" name="Oval 41"/>
            <p:cNvSpPr>
              <a:spLocks noChangeArrowheads="1"/>
            </p:cNvSpPr>
            <p:nvPr/>
          </p:nvSpPr>
          <p:spPr bwMode="auto">
            <a:xfrm>
              <a:off x="4864469" y="3429000"/>
              <a:ext cx="164731" cy="155648"/>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43" name="Oval 42"/>
            <p:cNvSpPr>
              <a:spLocks noChangeArrowheads="1"/>
            </p:cNvSpPr>
            <p:nvPr/>
          </p:nvSpPr>
          <p:spPr bwMode="auto">
            <a:xfrm>
              <a:off x="4548678" y="3848100"/>
              <a:ext cx="10904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grpSp>
        <p:nvGrpSpPr>
          <p:cNvPr id="7" name="Group 29"/>
          <p:cNvGrpSpPr>
            <a:grpSpLocks/>
          </p:cNvGrpSpPr>
          <p:nvPr/>
        </p:nvGrpSpPr>
        <p:grpSpPr bwMode="auto">
          <a:xfrm>
            <a:off x="6096002" y="3159127"/>
            <a:ext cx="2595033" cy="1946275"/>
            <a:chOff x="4343400" y="3429000"/>
            <a:chExt cx="1752600" cy="1752600"/>
          </a:xfrm>
        </p:grpSpPr>
        <p:sp>
          <p:nvSpPr>
            <p:cNvPr id="45" name="Rounded Rectangle 44"/>
            <p:cNvSpPr/>
            <p:nvPr/>
          </p:nvSpPr>
          <p:spPr bwMode="auto">
            <a:xfrm>
              <a:off x="4343400" y="3429000"/>
              <a:ext cx="1752600" cy="1752600"/>
            </a:xfrm>
            <a:prstGeom prst="roundRect">
              <a:avLst>
                <a:gd name="adj" fmla="val 9636"/>
              </a:avLst>
            </a:prstGeom>
            <a:solidFill>
              <a:srgbClr val="FF8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a:lstStyle/>
            <a:p>
              <a:pPr defTabSz="1209408">
                <a:lnSpc>
                  <a:spcPct val="150000"/>
                </a:lnSpc>
                <a:spcBef>
                  <a:spcPts val="795"/>
                </a:spcBef>
                <a:spcAft>
                  <a:spcPts val="795"/>
                </a:spcAft>
                <a:defRPr/>
              </a:pPr>
              <a:endParaRPr lang="en-US" sz="3667" dirty="0">
                <a:solidFill>
                  <a:prstClr val="black"/>
                </a:solidFill>
                <a:latin typeface="Arial" pitchFamily="-65" charset="0"/>
              </a:endParaRPr>
            </a:p>
          </p:txBody>
        </p:sp>
        <p:sp>
          <p:nvSpPr>
            <p:cNvPr id="46" name="Oval 45"/>
            <p:cNvSpPr>
              <a:spLocks noChangeArrowheads="1"/>
            </p:cNvSpPr>
            <p:nvPr/>
          </p:nvSpPr>
          <p:spPr bwMode="auto">
            <a:xfrm>
              <a:off x="5105400" y="3962400"/>
              <a:ext cx="15699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47" name="Oval 46"/>
            <p:cNvSpPr>
              <a:spLocks noChangeArrowheads="1"/>
            </p:cNvSpPr>
            <p:nvPr/>
          </p:nvSpPr>
          <p:spPr bwMode="auto">
            <a:xfrm>
              <a:off x="5245469" y="4340152"/>
              <a:ext cx="164731" cy="155648"/>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cxnSp>
        <p:nvCxnSpPr>
          <p:cNvPr id="32781" name="Straight Connector 33"/>
          <p:cNvCxnSpPr>
            <a:cxnSpLocks noChangeShapeType="1"/>
          </p:cNvCxnSpPr>
          <p:nvPr/>
        </p:nvCxnSpPr>
        <p:spPr bwMode="auto">
          <a:xfrm rot="10800000">
            <a:off x="6081184" y="3667126"/>
            <a:ext cx="338667" cy="136525"/>
          </a:xfrm>
          <a:prstGeom prst="line">
            <a:avLst/>
          </a:prstGeom>
          <a:noFill/>
          <a:ln w="57150">
            <a:solidFill>
              <a:schemeClr val="tx1"/>
            </a:solidFill>
            <a:round/>
            <a:headEnd/>
            <a:tailEnd/>
          </a:ln>
        </p:spPr>
      </p:cxnSp>
      <p:cxnSp>
        <p:nvCxnSpPr>
          <p:cNvPr id="32782" name="Straight Connector 34"/>
          <p:cNvCxnSpPr>
            <a:cxnSpLocks noChangeShapeType="1"/>
          </p:cNvCxnSpPr>
          <p:nvPr/>
        </p:nvCxnSpPr>
        <p:spPr bwMode="auto">
          <a:xfrm rot="10800000">
            <a:off x="4796369" y="3254375"/>
            <a:ext cx="226484" cy="84139"/>
          </a:xfrm>
          <a:prstGeom prst="line">
            <a:avLst/>
          </a:prstGeom>
          <a:noFill/>
          <a:ln w="57150">
            <a:solidFill>
              <a:schemeClr val="tx1"/>
            </a:solidFill>
            <a:round/>
            <a:headEnd/>
            <a:tailEnd/>
          </a:ln>
        </p:spPr>
      </p:cxnSp>
      <p:sp>
        <p:nvSpPr>
          <p:cNvPr id="32783" name="Line 4"/>
          <p:cNvSpPr>
            <a:spLocks noChangeShapeType="1"/>
          </p:cNvSpPr>
          <p:nvPr/>
        </p:nvSpPr>
        <p:spPr bwMode="auto">
          <a:xfrm>
            <a:off x="7605184" y="4279900"/>
            <a:ext cx="3048000" cy="1016000"/>
          </a:xfrm>
          <a:prstGeom prst="line">
            <a:avLst/>
          </a:prstGeom>
          <a:noFill/>
          <a:ln w="57150">
            <a:solidFill>
              <a:srgbClr val="000000"/>
            </a:solidFill>
            <a:round/>
            <a:headEnd type="none" w="sm" len="sm"/>
            <a:tailEnd type="none" w="sm" len="sm"/>
          </a:ln>
        </p:spPr>
        <p:txBody>
          <a:bodyPr lIns="120944" tIns="60471" rIns="120944" bIns="60471">
            <a:prstTxWarp prst="textNoShape">
              <a:avLst/>
            </a:prstTxWarp>
          </a:bodyPr>
          <a:lstStyle/>
          <a:p>
            <a:endParaRPr lang="en-US" sz="1500"/>
          </a:p>
        </p:txBody>
      </p:sp>
      <p:sp>
        <p:nvSpPr>
          <p:cNvPr id="51" name="AutoShape 6"/>
          <p:cNvSpPr>
            <a:spLocks noChangeArrowheads="1"/>
          </p:cNvSpPr>
          <p:nvPr/>
        </p:nvSpPr>
        <p:spPr bwMode="auto">
          <a:xfrm>
            <a:off x="8737600" y="4038600"/>
            <a:ext cx="3251200" cy="2286000"/>
          </a:xfrm>
          <a:prstGeom prst="irregularSeal1">
            <a:avLst/>
          </a:prstGeom>
          <a:solidFill>
            <a:srgbClr val="FFFF00"/>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lIns="84660" tIns="42331" rIns="84660" bIns="42331" anchor="ctr">
            <a:prstTxWarp prst="textNoShape">
              <a:avLst/>
            </a:prstTxWarp>
          </a:bodyPr>
          <a:lstStyle/>
          <a:p>
            <a:pPr algn="ctr">
              <a:defRPr/>
            </a:pPr>
            <a:r>
              <a:rPr lang="en-US" sz="2800" b="1" dirty="0">
                <a:solidFill>
                  <a:srgbClr val="000000"/>
                </a:solidFill>
                <a:latin typeface="Calibri" charset="0"/>
                <a:ea typeface="ＭＳ Ｐゴシック" charset="-128"/>
                <a:cs typeface="ＭＳ Ｐゴシック" charset="-128"/>
              </a:rPr>
              <a:t>ACCIDENT</a:t>
            </a:r>
            <a:endParaRPr lang="en-US" sz="8800" dirty="0">
              <a:solidFill>
                <a:srgbClr val="FFFFFF"/>
              </a:solidFill>
              <a:latin typeface="Calibri" charset="0"/>
              <a:ea typeface="ＭＳ Ｐゴシック" charset="-128"/>
              <a:cs typeface="ＭＳ Ｐゴシック" charset="-128"/>
            </a:endParaRPr>
          </a:p>
        </p:txBody>
      </p:sp>
      <p:sp>
        <p:nvSpPr>
          <p:cNvPr id="52" name="Oval 51"/>
          <p:cNvSpPr>
            <a:spLocks noChangeArrowheads="1"/>
          </p:cNvSpPr>
          <p:nvPr/>
        </p:nvSpPr>
        <p:spPr bwMode="auto">
          <a:xfrm>
            <a:off x="6996287" y="4481734"/>
            <a:ext cx="338667" cy="200861"/>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53" name="Oval 52"/>
          <p:cNvSpPr>
            <a:spLocks noChangeArrowheads="1"/>
          </p:cNvSpPr>
          <p:nvPr/>
        </p:nvSpPr>
        <p:spPr bwMode="auto">
          <a:xfrm>
            <a:off x="7899397" y="3719734"/>
            <a:ext cx="338667" cy="200861"/>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54" name="Oval 53"/>
          <p:cNvSpPr>
            <a:spLocks noChangeArrowheads="1"/>
          </p:cNvSpPr>
          <p:nvPr/>
        </p:nvSpPr>
        <p:spPr bwMode="auto">
          <a:xfrm>
            <a:off x="5641620" y="3751263"/>
            <a:ext cx="258491" cy="200861"/>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55" name="Oval 54"/>
          <p:cNvSpPr>
            <a:spLocks noChangeArrowheads="1"/>
          </p:cNvSpPr>
          <p:nvPr/>
        </p:nvSpPr>
        <p:spPr bwMode="auto">
          <a:xfrm>
            <a:off x="5818741" y="3243263"/>
            <a:ext cx="161551" cy="11619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56" name="Oval 55"/>
          <p:cNvSpPr>
            <a:spLocks noChangeArrowheads="1"/>
          </p:cNvSpPr>
          <p:nvPr/>
        </p:nvSpPr>
        <p:spPr bwMode="auto">
          <a:xfrm>
            <a:off x="4611513" y="2819930"/>
            <a:ext cx="239889" cy="200861"/>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57" name="Oval 56"/>
          <p:cNvSpPr>
            <a:spLocks noChangeArrowheads="1"/>
          </p:cNvSpPr>
          <p:nvPr/>
        </p:nvSpPr>
        <p:spPr bwMode="auto">
          <a:xfrm>
            <a:off x="5235226" y="2989264"/>
            <a:ext cx="67732" cy="84667"/>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58" name="Oval 57"/>
          <p:cNvSpPr>
            <a:spLocks noChangeArrowheads="1"/>
          </p:cNvSpPr>
          <p:nvPr/>
        </p:nvSpPr>
        <p:spPr bwMode="auto">
          <a:xfrm>
            <a:off x="3496733" y="2396598"/>
            <a:ext cx="225776" cy="169333"/>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59" name="Oval 58"/>
          <p:cNvSpPr>
            <a:spLocks noChangeArrowheads="1"/>
          </p:cNvSpPr>
          <p:nvPr/>
        </p:nvSpPr>
        <p:spPr bwMode="auto">
          <a:xfrm>
            <a:off x="3383843" y="2989263"/>
            <a:ext cx="127720" cy="169333"/>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60" name="Oval 59"/>
          <p:cNvSpPr>
            <a:spLocks noChangeArrowheads="1"/>
          </p:cNvSpPr>
          <p:nvPr/>
        </p:nvSpPr>
        <p:spPr bwMode="auto">
          <a:xfrm flipV="1">
            <a:off x="1916289" y="2481263"/>
            <a:ext cx="225777" cy="169333"/>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32796" name="Text Box 27"/>
          <p:cNvSpPr txBox="1">
            <a:spLocks noChangeArrowheads="1"/>
          </p:cNvSpPr>
          <p:nvPr/>
        </p:nvSpPr>
        <p:spPr bwMode="auto">
          <a:xfrm>
            <a:off x="67734" y="3811588"/>
            <a:ext cx="2948517" cy="528637"/>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000" b="1" dirty="0">
                <a:solidFill>
                  <a:srgbClr val="000000"/>
                </a:solidFill>
                <a:latin typeface="Calibri" charset="0"/>
              </a:rPr>
              <a:t>Organizational </a:t>
            </a:r>
          </a:p>
          <a:p>
            <a:pPr algn="ctr"/>
            <a:r>
              <a:rPr lang="en-US" sz="2000" b="1" dirty="0">
                <a:solidFill>
                  <a:srgbClr val="000000"/>
                </a:solidFill>
                <a:latin typeface="Calibri" charset="0"/>
              </a:rPr>
              <a:t>Factors</a:t>
            </a:r>
            <a:endParaRPr lang="en-US" sz="3600" b="1" dirty="0">
              <a:solidFill>
                <a:srgbClr val="000000"/>
              </a:solidFill>
              <a:latin typeface="Calibri" charset="0"/>
            </a:endParaRPr>
          </a:p>
        </p:txBody>
      </p:sp>
      <p:sp>
        <p:nvSpPr>
          <p:cNvPr id="32797" name="Text Box 29"/>
          <p:cNvSpPr txBox="1">
            <a:spLocks noChangeArrowheads="1"/>
          </p:cNvSpPr>
          <p:nvPr/>
        </p:nvSpPr>
        <p:spPr bwMode="auto">
          <a:xfrm>
            <a:off x="-304798" y="2557464"/>
            <a:ext cx="2048935" cy="533400"/>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000" b="1" dirty="0">
                <a:solidFill>
                  <a:srgbClr val="000000"/>
                </a:solidFill>
                <a:latin typeface="Calibri" charset="0"/>
              </a:rPr>
              <a:t>Weak Management </a:t>
            </a:r>
          </a:p>
          <a:p>
            <a:pPr algn="ctr"/>
            <a:r>
              <a:rPr lang="en-US" sz="2000" b="1" dirty="0">
                <a:solidFill>
                  <a:srgbClr val="000000"/>
                </a:solidFill>
                <a:latin typeface="Calibri" charset="0"/>
              </a:rPr>
              <a:t>Systems</a:t>
            </a:r>
            <a:endParaRPr lang="en-US" sz="4400" b="1" dirty="0">
              <a:solidFill>
                <a:srgbClr val="000000"/>
              </a:solidFill>
              <a:latin typeface="Calibri" charset="0"/>
            </a:endParaRPr>
          </a:p>
        </p:txBody>
      </p:sp>
      <p:sp>
        <p:nvSpPr>
          <p:cNvPr id="32798" name="Text Box 30"/>
          <p:cNvSpPr txBox="1">
            <a:spLocks noChangeArrowheads="1"/>
          </p:cNvSpPr>
          <p:nvPr/>
        </p:nvSpPr>
        <p:spPr bwMode="auto">
          <a:xfrm>
            <a:off x="7840134" y="2351572"/>
            <a:ext cx="2542117" cy="455613"/>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000" b="1" dirty="0">
                <a:solidFill>
                  <a:srgbClr val="000000"/>
                </a:solidFill>
                <a:latin typeface="Calibri" charset="0"/>
              </a:rPr>
              <a:t>Disregard for Safety</a:t>
            </a:r>
          </a:p>
        </p:txBody>
      </p:sp>
      <p:sp>
        <p:nvSpPr>
          <p:cNvPr id="32799" name="Text Box 31"/>
          <p:cNvSpPr txBox="1">
            <a:spLocks noChangeArrowheads="1"/>
          </p:cNvSpPr>
          <p:nvPr/>
        </p:nvSpPr>
        <p:spPr bwMode="auto">
          <a:xfrm>
            <a:off x="1985436" y="4562476"/>
            <a:ext cx="3316817" cy="619125"/>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000" b="1" dirty="0">
                <a:solidFill>
                  <a:srgbClr val="000000"/>
                </a:solidFill>
                <a:latin typeface="Calibri" charset="0"/>
              </a:rPr>
              <a:t>Equipment</a:t>
            </a:r>
          </a:p>
          <a:p>
            <a:pPr algn="ctr"/>
            <a:r>
              <a:rPr lang="en-US" sz="2000" b="1" dirty="0">
                <a:solidFill>
                  <a:srgbClr val="000000"/>
                </a:solidFill>
                <a:latin typeface="Calibri" charset="0"/>
              </a:rPr>
              <a:t> Failure</a:t>
            </a:r>
            <a:endParaRPr lang="en-US" sz="4400" b="1" dirty="0">
              <a:solidFill>
                <a:srgbClr val="000000"/>
              </a:solidFill>
              <a:latin typeface="Calibri" charset="0"/>
            </a:endParaRPr>
          </a:p>
        </p:txBody>
      </p:sp>
      <p:sp>
        <p:nvSpPr>
          <p:cNvPr id="32800" name="Text Box 32"/>
          <p:cNvSpPr txBox="1">
            <a:spLocks noChangeArrowheads="1"/>
          </p:cNvSpPr>
          <p:nvPr/>
        </p:nvSpPr>
        <p:spPr bwMode="auto">
          <a:xfrm>
            <a:off x="-101598" y="1454149"/>
            <a:ext cx="1748367" cy="527051"/>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417" b="1" dirty="0">
                <a:solidFill>
                  <a:srgbClr val="000000"/>
                </a:solidFill>
                <a:latin typeface="Calibri" charset="0"/>
              </a:rPr>
              <a:t>Hazards</a:t>
            </a:r>
            <a:endParaRPr lang="en-US" sz="5251" b="1" dirty="0">
              <a:solidFill>
                <a:srgbClr val="000000"/>
              </a:solidFill>
              <a:latin typeface="Calibri" charset="0"/>
            </a:endParaRPr>
          </a:p>
        </p:txBody>
      </p:sp>
      <p:sp>
        <p:nvSpPr>
          <p:cNvPr id="32801" name="Text Box 36"/>
          <p:cNvSpPr txBox="1">
            <a:spLocks noChangeArrowheads="1"/>
          </p:cNvSpPr>
          <p:nvPr/>
        </p:nvSpPr>
        <p:spPr bwMode="auto">
          <a:xfrm>
            <a:off x="3102304" y="1132494"/>
            <a:ext cx="2823633" cy="423864"/>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000" b="1" dirty="0">
                <a:solidFill>
                  <a:srgbClr val="000000"/>
                </a:solidFill>
                <a:latin typeface="Calibri" charset="0"/>
              </a:rPr>
              <a:t>Design Inadequacies</a:t>
            </a:r>
            <a:endParaRPr lang="en-US" sz="4400" b="1" dirty="0">
              <a:solidFill>
                <a:srgbClr val="000000"/>
              </a:solidFill>
              <a:latin typeface="Calibri" charset="0"/>
            </a:endParaRPr>
          </a:p>
        </p:txBody>
      </p:sp>
      <p:sp>
        <p:nvSpPr>
          <p:cNvPr id="32802" name="Text Box 37"/>
          <p:cNvSpPr txBox="1">
            <a:spLocks noChangeArrowheads="1"/>
          </p:cNvSpPr>
          <p:nvPr/>
        </p:nvSpPr>
        <p:spPr bwMode="auto">
          <a:xfrm>
            <a:off x="4174069" y="5303840"/>
            <a:ext cx="3316817" cy="563561"/>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000" b="1" dirty="0">
                <a:solidFill>
                  <a:srgbClr val="000000"/>
                </a:solidFill>
                <a:latin typeface="Calibri" charset="0"/>
              </a:rPr>
              <a:t>Human </a:t>
            </a:r>
          </a:p>
          <a:p>
            <a:pPr algn="ctr"/>
            <a:r>
              <a:rPr lang="en-US" sz="2000" b="1" dirty="0">
                <a:solidFill>
                  <a:srgbClr val="000000"/>
                </a:solidFill>
                <a:latin typeface="Calibri" charset="0"/>
              </a:rPr>
              <a:t>Error</a:t>
            </a:r>
            <a:endParaRPr lang="en-US" sz="4400" b="1" dirty="0">
              <a:solidFill>
                <a:srgbClr val="000000"/>
              </a:solidFill>
              <a:latin typeface="Calibri" charset="0"/>
            </a:endParaRPr>
          </a:p>
        </p:txBody>
      </p:sp>
      <p:sp>
        <p:nvSpPr>
          <p:cNvPr id="32803" name="Text Box 30"/>
          <p:cNvSpPr txBox="1">
            <a:spLocks noChangeArrowheads="1"/>
          </p:cNvSpPr>
          <p:nvPr/>
        </p:nvSpPr>
        <p:spPr bwMode="auto">
          <a:xfrm>
            <a:off x="5713943" y="1766427"/>
            <a:ext cx="3160183" cy="508000"/>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000" b="1" dirty="0">
                <a:solidFill>
                  <a:srgbClr val="000000"/>
                </a:solidFill>
                <a:latin typeface="Calibri" charset="0"/>
                <a:ea typeface="Calibri" charset="0"/>
                <a:cs typeface="Calibri" charset="0"/>
              </a:rPr>
              <a:t>Information Gaps</a:t>
            </a:r>
          </a:p>
          <a:p>
            <a:pPr algn="ctr"/>
            <a:endParaRPr lang="en-US" sz="5251" b="1" dirty="0">
              <a:solidFill>
                <a:srgbClr val="000000"/>
              </a:solidFill>
              <a:latin typeface="Calibri" charset="0"/>
            </a:endParaRPr>
          </a:p>
        </p:txBody>
      </p:sp>
    </p:spTree>
    <p:extLst>
      <p:ext uri="{BB962C8B-B14F-4D97-AF65-F5344CB8AC3E}">
        <p14:creationId xmlns:p14="http://schemas.microsoft.com/office/powerpoint/2010/main" val="1179032186"/>
      </p:ext>
    </p:extLst>
  </p:cSld>
  <p:clrMapOvr>
    <a:masterClrMapping/>
  </p:clrMapOvr>
  <p:transition>
    <p:wipe dir="d"/>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4"/>
          <p:cNvSpPr>
            <a:spLocks noGrp="1" noChangeArrowheads="1"/>
          </p:cNvSpPr>
          <p:nvPr>
            <p:ph type="title"/>
          </p:nvPr>
        </p:nvSpPr>
        <p:spPr>
          <a:xfrm>
            <a:off x="838200" y="365125"/>
            <a:ext cx="10852688" cy="1325563"/>
          </a:xfrm>
        </p:spPr>
        <p:txBody>
          <a:bodyPr anchor="t">
            <a:noAutofit/>
          </a:bodyPr>
          <a:lstStyle/>
          <a:p>
            <a:pPr eaLnBrk="1" hangingPunct="1"/>
            <a:r>
              <a:rPr lang="en-US" sz="4133" dirty="0">
                <a:ea typeface="Tahoma" panose="020B0604030504040204" pitchFamily="34" charset="0"/>
                <a:cs typeface="Tahoma" panose="020B0604030504040204" pitchFamily="34" charset="0"/>
              </a:rPr>
              <a:t>Layers of Information Protection Analysis (LOIPA)</a:t>
            </a:r>
          </a:p>
        </p:txBody>
      </p:sp>
      <p:cxnSp>
        <p:nvCxnSpPr>
          <p:cNvPr id="34819" name="Straight Connector 3"/>
          <p:cNvCxnSpPr>
            <a:cxnSpLocks noChangeShapeType="1"/>
            <a:stCxn id="34831" idx="0"/>
          </p:cNvCxnSpPr>
          <p:nvPr/>
        </p:nvCxnSpPr>
        <p:spPr bwMode="auto">
          <a:xfrm rot="5400000" flipH="1">
            <a:off x="3753554" y="-72496"/>
            <a:ext cx="2444751" cy="6885517"/>
          </a:xfrm>
          <a:prstGeom prst="line">
            <a:avLst/>
          </a:prstGeom>
          <a:noFill/>
          <a:ln w="57150">
            <a:solidFill>
              <a:schemeClr val="tx1"/>
            </a:solidFill>
            <a:round/>
            <a:headEnd/>
            <a:tailEnd/>
          </a:ln>
        </p:spPr>
      </p:cxnSp>
      <p:grpSp>
        <p:nvGrpSpPr>
          <p:cNvPr id="2" name="Group 4"/>
          <p:cNvGrpSpPr>
            <a:grpSpLocks/>
          </p:cNvGrpSpPr>
          <p:nvPr/>
        </p:nvGrpSpPr>
        <p:grpSpPr bwMode="auto">
          <a:xfrm>
            <a:off x="1941689" y="1862139"/>
            <a:ext cx="3274483" cy="1947861"/>
            <a:chOff x="1600200" y="1676400"/>
            <a:chExt cx="2209800" cy="1752600"/>
          </a:xfrm>
        </p:grpSpPr>
        <p:sp>
          <p:nvSpPr>
            <p:cNvPr id="71" name="Rounded Rectangle 70"/>
            <p:cNvSpPr/>
            <p:nvPr/>
          </p:nvSpPr>
          <p:spPr bwMode="auto">
            <a:xfrm>
              <a:off x="1600200" y="1676400"/>
              <a:ext cx="1752600" cy="1752600"/>
            </a:xfrm>
            <a:prstGeom prst="roundRect">
              <a:avLst>
                <a:gd name="adj" fmla="val 9636"/>
              </a:avLst>
            </a:prstGeom>
            <a:solidFill>
              <a:srgbClr val="FF8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a:lstStyle/>
            <a:p>
              <a:pPr algn="ctr" defTabSz="1209408">
                <a:defRPr/>
              </a:pPr>
              <a:endParaRPr lang="en-US" sz="2417" dirty="0">
                <a:solidFill>
                  <a:prstClr val="black"/>
                </a:solidFill>
                <a:latin typeface="Arial" pitchFamily="-65" charset="0"/>
              </a:endParaRPr>
            </a:p>
          </p:txBody>
        </p:sp>
        <p:sp>
          <p:nvSpPr>
            <p:cNvPr id="72" name="Oval 71"/>
            <p:cNvSpPr>
              <a:spLocks noChangeArrowheads="1"/>
            </p:cNvSpPr>
            <p:nvPr/>
          </p:nvSpPr>
          <p:spPr bwMode="auto">
            <a:xfrm flipV="1">
              <a:off x="3657600" y="2133600"/>
              <a:ext cx="152400" cy="152400"/>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73" name="Oval 72"/>
            <p:cNvSpPr>
              <a:spLocks noChangeArrowheads="1"/>
            </p:cNvSpPr>
            <p:nvPr/>
          </p:nvSpPr>
          <p:spPr bwMode="auto">
            <a:xfrm flipV="1">
              <a:off x="2286000" y="3048000"/>
              <a:ext cx="152400" cy="152400"/>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74" name="Oval 73"/>
            <p:cNvSpPr>
              <a:spLocks noChangeArrowheads="1"/>
            </p:cNvSpPr>
            <p:nvPr/>
          </p:nvSpPr>
          <p:spPr bwMode="auto">
            <a:xfrm>
              <a:off x="2462703" y="2428875"/>
              <a:ext cx="10904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sp>
        <p:nvSpPr>
          <p:cNvPr id="75" name="Oval 35"/>
          <p:cNvSpPr>
            <a:spLocks noChangeArrowheads="1"/>
          </p:cNvSpPr>
          <p:nvPr/>
        </p:nvSpPr>
        <p:spPr bwMode="auto">
          <a:xfrm>
            <a:off x="3747914" y="2251769"/>
            <a:ext cx="161551" cy="118899"/>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76" name="Oval 75"/>
          <p:cNvSpPr>
            <a:spLocks noChangeArrowheads="1"/>
          </p:cNvSpPr>
          <p:nvPr/>
        </p:nvSpPr>
        <p:spPr bwMode="auto">
          <a:xfrm>
            <a:off x="4876799" y="3634357"/>
            <a:ext cx="244045" cy="175644"/>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grpSp>
        <p:nvGrpSpPr>
          <p:cNvPr id="3" name="Group 11"/>
          <p:cNvGrpSpPr>
            <a:grpSpLocks/>
          </p:cNvGrpSpPr>
          <p:nvPr/>
        </p:nvGrpSpPr>
        <p:grpSpPr bwMode="auto">
          <a:xfrm>
            <a:off x="3184173" y="2211388"/>
            <a:ext cx="2595033" cy="1947861"/>
            <a:chOff x="2362200" y="2133600"/>
            <a:chExt cx="1752600" cy="1752600"/>
          </a:xfrm>
        </p:grpSpPr>
        <p:sp>
          <p:nvSpPr>
            <p:cNvPr id="78" name="Rounded Rectangle 77"/>
            <p:cNvSpPr/>
            <p:nvPr/>
          </p:nvSpPr>
          <p:spPr bwMode="auto">
            <a:xfrm>
              <a:off x="2362200" y="2133600"/>
              <a:ext cx="1752600" cy="1752600"/>
            </a:xfrm>
            <a:prstGeom prst="roundRect">
              <a:avLst>
                <a:gd name="adj" fmla="val 9636"/>
              </a:avLst>
            </a:prstGeom>
            <a:solidFill>
              <a:srgbClr val="FF8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a:lstStyle/>
            <a:p>
              <a:pPr defTabSz="1209408">
                <a:lnSpc>
                  <a:spcPct val="150000"/>
                </a:lnSpc>
                <a:spcBef>
                  <a:spcPts val="795"/>
                </a:spcBef>
                <a:spcAft>
                  <a:spcPts val="795"/>
                </a:spcAft>
                <a:defRPr/>
              </a:pPr>
              <a:endParaRPr lang="en-US" sz="3667" dirty="0">
                <a:solidFill>
                  <a:prstClr val="black"/>
                </a:solidFill>
                <a:latin typeface="Arial" pitchFamily="-65" charset="0"/>
              </a:endParaRPr>
            </a:p>
          </p:txBody>
        </p:sp>
        <p:sp>
          <p:nvSpPr>
            <p:cNvPr id="79" name="Oval 78"/>
            <p:cNvSpPr>
              <a:spLocks noChangeArrowheads="1"/>
            </p:cNvSpPr>
            <p:nvPr/>
          </p:nvSpPr>
          <p:spPr bwMode="auto">
            <a:xfrm>
              <a:off x="2961789" y="3499520"/>
              <a:ext cx="162411" cy="158080"/>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80" name="Oval 79"/>
            <p:cNvSpPr>
              <a:spLocks noChangeArrowheads="1"/>
            </p:cNvSpPr>
            <p:nvPr/>
          </p:nvSpPr>
          <p:spPr bwMode="auto">
            <a:xfrm>
              <a:off x="3416669" y="2651795"/>
              <a:ext cx="164731" cy="158080"/>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81" name="Oval 80"/>
            <p:cNvSpPr>
              <a:spLocks noChangeArrowheads="1"/>
            </p:cNvSpPr>
            <p:nvPr/>
          </p:nvSpPr>
          <p:spPr bwMode="auto">
            <a:xfrm>
              <a:off x="3196128" y="2962275"/>
              <a:ext cx="10904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cxnSp>
        <p:nvCxnSpPr>
          <p:cNvPr id="34824" name="Straight Connector 16"/>
          <p:cNvCxnSpPr>
            <a:cxnSpLocks noChangeShapeType="1"/>
          </p:cNvCxnSpPr>
          <p:nvPr/>
        </p:nvCxnSpPr>
        <p:spPr bwMode="auto">
          <a:xfrm rot="10800000">
            <a:off x="4509206" y="3186114"/>
            <a:ext cx="226484" cy="84137"/>
          </a:xfrm>
          <a:prstGeom prst="line">
            <a:avLst/>
          </a:prstGeom>
          <a:noFill/>
          <a:ln w="57150">
            <a:solidFill>
              <a:schemeClr val="tx1"/>
            </a:solidFill>
            <a:round/>
            <a:headEnd/>
            <a:tailEnd/>
          </a:ln>
        </p:spPr>
      </p:cxnSp>
      <p:grpSp>
        <p:nvGrpSpPr>
          <p:cNvPr id="4" name="Group 17"/>
          <p:cNvGrpSpPr>
            <a:grpSpLocks/>
          </p:cNvGrpSpPr>
          <p:nvPr/>
        </p:nvGrpSpPr>
        <p:grpSpPr bwMode="auto">
          <a:xfrm>
            <a:off x="4411840" y="2624139"/>
            <a:ext cx="2595033" cy="1947861"/>
            <a:chOff x="3267075" y="2362200"/>
            <a:chExt cx="1752600" cy="1752600"/>
          </a:xfrm>
        </p:grpSpPr>
        <p:grpSp>
          <p:nvGrpSpPr>
            <p:cNvPr id="5" name="Group 52"/>
            <p:cNvGrpSpPr>
              <a:grpSpLocks/>
            </p:cNvGrpSpPr>
            <p:nvPr/>
          </p:nvGrpSpPr>
          <p:grpSpPr bwMode="auto">
            <a:xfrm>
              <a:off x="3267075" y="2362200"/>
              <a:ext cx="1752600" cy="1752600"/>
              <a:chOff x="2971800" y="2514600"/>
              <a:chExt cx="1752600" cy="1752600"/>
            </a:xfrm>
          </p:grpSpPr>
          <p:sp>
            <p:nvSpPr>
              <p:cNvPr id="86" name="Rounded Rectangle 85"/>
              <p:cNvSpPr/>
              <p:nvPr/>
            </p:nvSpPr>
            <p:spPr bwMode="auto">
              <a:xfrm>
                <a:off x="2971800" y="2514600"/>
                <a:ext cx="1752600" cy="1752600"/>
              </a:xfrm>
              <a:prstGeom prst="roundRect">
                <a:avLst>
                  <a:gd name="adj" fmla="val 9636"/>
                </a:avLst>
              </a:prstGeom>
              <a:solidFill>
                <a:srgbClr val="FF8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a:lstStyle/>
              <a:p>
                <a:pPr defTabSz="1209408">
                  <a:lnSpc>
                    <a:spcPct val="150000"/>
                  </a:lnSpc>
                  <a:spcBef>
                    <a:spcPts val="795"/>
                  </a:spcBef>
                  <a:spcAft>
                    <a:spcPts val="795"/>
                  </a:spcAft>
                  <a:defRPr/>
                </a:pPr>
                <a:endParaRPr lang="en-US" sz="3667" dirty="0">
                  <a:solidFill>
                    <a:prstClr val="black"/>
                  </a:solidFill>
                  <a:latin typeface="Arial" pitchFamily="-65" charset="0"/>
                </a:endParaRPr>
              </a:p>
            </p:txBody>
          </p:sp>
          <p:sp>
            <p:nvSpPr>
              <p:cNvPr id="87" name="Oval 86"/>
              <p:cNvSpPr>
                <a:spLocks noChangeArrowheads="1"/>
              </p:cNvSpPr>
              <p:nvPr/>
            </p:nvSpPr>
            <p:spPr bwMode="auto">
              <a:xfrm>
                <a:off x="4102469" y="2743200"/>
                <a:ext cx="164731" cy="158080"/>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88" name="Oval 87"/>
              <p:cNvSpPr>
                <a:spLocks noChangeArrowheads="1"/>
              </p:cNvSpPr>
              <p:nvPr/>
            </p:nvSpPr>
            <p:spPr bwMode="auto">
              <a:xfrm>
                <a:off x="3429000" y="3886200"/>
                <a:ext cx="161925" cy="1807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sp>
          <p:nvSpPr>
            <p:cNvPr id="85" name="Oval 84"/>
            <p:cNvSpPr>
              <a:spLocks noChangeArrowheads="1"/>
            </p:cNvSpPr>
            <p:nvPr/>
          </p:nvSpPr>
          <p:spPr bwMode="auto">
            <a:xfrm>
              <a:off x="4024803" y="3162300"/>
              <a:ext cx="10904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cxnSp>
        <p:nvCxnSpPr>
          <p:cNvPr id="34826" name="Straight Connector 23"/>
          <p:cNvCxnSpPr>
            <a:cxnSpLocks noChangeShapeType="1"/>
          </p:cNvCxnSpPr>
          <p:nvPr/>
        </p:nvCxnSpPr>
        <p:spPr bwMode="auto">
          <a:xfrm rot="10800000">
            <a:off x="3281539" y="2751139"/>
            <a:ext cx="226484" cy="85725"/>
          </a:xfrm>
          <a:prstGeom prst="line">
            <a:avLst/>
          </a:prstGeom>
          <a:noFill/>
          <a:ln w="57150">
            <a:solidFill>
              <a:schemeClr val="tx1"/>
            </a:solidFill>
            <a:round/>
            <a:headEnd/>
            <a:tailEnd/>
          </a:ln>
        </p:spPr>
      </p:cxnSp>
      <p:grpSp>
        <p:nvGrpSpPr>
          <p:cNvPr id="6" name="Group 24"/>
          <p:cNvGrpSpPr>
            <a:grpSpLocks/>
          </p:cNvGrpSpPr>
          <p:nvPr/>
        </p:nvGrpSpPr>
        <p:grpSpPr bwMode="auto">
          <a:xfrm>
            <a:off x="5512506" y="3048000"/>
            <a:ext cx="2595033" cy="1947864"/>
            <a:chOff x="3657600" y="3048000"/>
            <a:chExt cx="1752600" cy="1752600"/>
          </a:xfrm>
        </p:grpSpPr>
        <p:sp>
          <p:nvSpPr>
            <p:cNvPr id="91" name="Rounded Rectangle 90"/>
            <p:cNvSpPr/>
            <p:nvPr/>
          </p:nvSpPr>
          <p:spPr bwMode="auto">
            <a:xfrm>
              <a:off x="3657600" y="3048000"/>
              <a:ext cx="1752600" cy="1752600"/>
            </a:xfrm>
            <a:prstGeom prst="roundRect">
              <a:avLst>
                <a:gd name="adj" fmla="val 9636"/>
              </a:avLst>
            </a:prstGeom>
            <a:solidFill>
              <a:srgbClr val="FF8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a:lstStyle/>
            <a:p>
              <a:pPr defTabSz="1209408">
                <a:lnSpc>
                  <a:spcPct val="150000"/>
                </a:lnSpc>
                <a:spcBef>
                  <a:spcPts val="795"/>
                </a:spcBef>
                <a:spcAft>
                  <a:spcPts val="795"/>
                </a:spcAft>
                <a:defRPr/>
              </a:pPr>
              <a:endParaRPr lang="en-US" sz="3667" dirty="0">
                <a:solidFill>
                  <a:prstClr val="black"/>
                </a:solidFill>
                <a:latin typeface="Arial" pitchFamily="-65" charset="0"/>
              </a:endParaRPr>
            </a:p>
          </p:txBody>
        </p:sp>
        <p:sp>
          <p:nvSpPr>
            <p:cNvPr id="92" name="Oval 91"/>
            <p:cNvSpPr>
              <a:spLocks noChangeArrowheads="1"/>
            </p:cNvSpPr>
            <p:nvPr/>
          </p:nvSpPr>
          <p:spPr bwMode="auto">
            <a:xfrm>
              <a:off x="4132609" y="4467424"/>
              <a:ext cx="10904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93" name="Oval 92"/>
            <p:cNvSpPr>
              <a:spLocks noChangeArrowheads="1"/>
            </p:cNvSpPr>
            <p:nvPr/>
          </p:nvSpPr>
          <p:spPr bwMode="auto">
            <a:xfrm>
              <a:off x="4864469" y="3429000"/>
              <a:ext cx="164731" cy="155648"/>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94" name="Oval 93"/>
            <p:cNvSpPr>
              <a:spLocks noChangeArrowheads="1"/>
            </p:cNvSpPr>
            <p:nvPr/>
          </p:nvSpPr>
          <p:spPr bwMode="auto">
            <a:xfrm>
              <a:off x="4548678" y="3848100"/>
              <a:ext cx="10904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grpSp>
        <p:nvGrpSpPr>
          <p:cNvPr id="7" name="Group 29"/>
          <p:cNvGrpSpPr>
            <a:grpSpLocks/>
          </p:cNvGrpSpPr>
          <p:nvPr/>
        </p:nvGrpSpPr>
        <p:grpSpPr bwMode="auto">
          <a:xfrm>
            <a:off x="6909506" y="3471864"/>
            <a:ext cx="2595033" cy="1946275"/>
            <a:chOff x="4343400" y="3429000"/>
            <a:chExt cx="1752600" cy="1752600"/>
          </a:xfrm>
        </p:grpSpPr>
        <p:sp>
          <p:nvSpPr>
            <p:cNvPr id="96" name="Rounded Rectangle 95"/>
            <p:cNvSpPr/>
            <p:nvPr/>
          </p:nvSpPr>
          <p:spPr bwMode="auto">
            <a:xfrm>
              <a:off x="4343400" y="3429000"/>
              <a:ext cx="1752600" cy="1752600"/>
            </a:xfrm>
            <a:prstGeom prst="roundRect">
              <a:avLst>
                <a:gd name="adj" fmla="val 9636"/>
              </a:avLst>
            </a:prstGeom>
            <a:solidFill>
              <a:srgbClr val="FF8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isometricRightUp"/>
              <a:lightRig rig="balanced" dir="t">
                <a:rot lat="0" lon="0" rev="8700000"/>
              </a:lightRig>
            </a:scene3d>
            <a:sp3d>
              <a:bevelT w="190500" h="38100"/>
            </a:sp3d>
          </p:spPr>
          <p:txBody>
            <a:bodyPr wrap="none"/>
            <a:lstStyle/>
            <a:p>
              <a:pPr defTabSz="1209408">
                <a:lnSpc>
                  <a:spcPct val="150000"/>
                </a:lnSpc>
                <a:spcBef>
                  <a:spcPts val="795"/>
                </a:spcBef>
                <a:spcAft>
                  <a:spcPts val="795"/>
                </a:spcAft>
                <a:defRPr/>
              </a:pPr>
              <a:endParaRPr lang="en-US" sz="3667" dirty="0">
                <a:solidFill>
                  <a:prstClr val="black"/>
                </a:solidFill>
                <a:latin typeface="Arial" pitchFamily="-65" charset="0"/>
              </a:endParaRPr>
            </a:p>
          </p:txBody>
        </p:sp>
        <p:sp>
          <p:nvSpPr>
            <p:cNvPr id="97" name="Oval 96"/>
            <p:cNvSpPr>
              <a:spLocks noChangeArrowheads="1"/>
            </p:cNvSpPr>
            <p:nvPr/>
          </p:nvSpPr>
          <p:spPr bwMode="auto">
            <a:xfrm>
              <a:off x="5105400" y="3962400"/>
              <a:ext cx="156997" cy="10457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sp>
          <p:nvSpPr>
            <p:cNvPr id="98" name="Oval 97"/>
            <p:cNvSpPr>
              <a:spLocks noChangeArrowheads="1"/>
            </p:cNvSpPr>
            <p:nvPr/>
          </p:nvSpPr>
          <p:spPr bwMode="auto">
            <a:xfrm>
              <a:off x="5245469" y="4340152"/>
              <a:ext cx="164731" cy="155648"/>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anchor="ctr"/>
            <a:lstStyle/>
            <a:p>
              <a:pPr>
                <a:defRPr/>
              </a:pPr>
              <a:endParaRPr lang="en-US" sz="1500">
                <a:solidFill>
                  <a:prstClr val="black"/>
                </a:solidFill>
                <a:latin typeface="Calibri" charset="0"/>
              </a:endParaRPr>
            </a:p>
          </p:txBody>
        </p:sp>
      </p:grpSp>
      <p:cxnSp>
        <p:nvCxnSpPr>
          <p:cNvPr id="34829" name="Straight Connector 33"/>
          <p:cNvCxnSpPr>
            <a:cxnSpLocks noChangeShapeType="1"/>
          </p:cNvCxnSpPr>
          <p:nvPr/>
        </p:nvCxnSpPr>
        <p:spPr bwMode="auto">
          <a:xfrm rot="10800000">
            <a:off x="6894688" y="3979863"/>
            <a:ext cx="338667" cy="136525"/>
          </a:xfrm>
          <a:prstGeom prst="line">
            <a:avLst/>
          </a:prstGeom>
          <a:noFill/>
          <a:ln w="57150">
            <a:solidFill>
              <a:schemeClr val="tx1"/>
            </a:solidFill>
            <a:round/>
            <a:headEnd/>
            <a:tailEnd/>
          </a:ln>
        </p:spPr>
      </p:cxnSp>
      <p:cxnSp>
        <p:nvCxnSpPr>
          <p:cNvPr id="34830" name="Straight Connector 34"/>
          <p:cNvCxnSpPr>
            <a:cxnSpLocks noChangeShapeType="1"/>
          </p:cNvCxnSpPr>
          <p:nvPr/>
        </p:nvCxnSpPr>
        <p:spPr bwMode="auto">
          <a:xfrm rot="10800000">
            <a:off x="5609873" y="3567114"/>
            <a:ext cx="226484" cy="84137"/>
          </a:xfrm>
          <a:prstGeom prst="line">
            <a:avLst/>
          </a:prstGeom>
          <a:noFill/>
          <a:ln w="57150">
            <a:solidFill>
              <a:schemeClr val="tx1"/>
            </a:solidFill>
            <a:round/>
            <a:headEnd/>
            <a:tailEnd/>
          </a:ln>
        </p:spPr>
      </p:cxnSp>
      <p:sp>
        <p:nvSpPr>
          <p:cNvPr id="34831" name="Line 4"/>
          <p:cNvSpPr>
            <a:spLocks noChangeShapeType="1"/>
          </p:cNvSpPr>
          <p:nvPr/>
        </p:nvSpPr>
        <p:spPr bwMode="auto">
          <a:xfrm>
            <a:off x="8418688" y="4592639"/>
            <a:ext cx="3048000" cy="1016000"/>
          </a:xfrm>
          <a:prstGeom prst="line">
            <a:avLst/>
          </a:prstGeom>
          <a:noFill/>
          <a:ln w="57150">
            <a:solidFill>
              <a:srgbClr val="000000"/>
            </a:solidFill>
            <a:round/>
            <a:headEnd type="none" w="sm" len="sm"/>
            <a:tailEnd type="none" w="sm" len="sm"/>
          </a:ln>
        </p:spPr>
        <p:txBody>
          <a:bodyPr lIns="120944" tIns="60471" rIns="120944" bIns="60471">
            <a:prstTxWarp prst="textNoShape">
              <a:avLst/>
            </a:prstTxWarp>
          </a:bodyPr>
          <a:lstStyle/>
          <a:p>
            <a:endParaRPr lang="en-US" sz="1500"/>
          </a:p>
        </p:txBody>
      </p:sp>
      <p:sp>
        <p:nvSpPr>
          <p:cNvPr id="102" name="AutoShape 6"/>
          <p:cNvSpPr>
            <a:spLocks noChangeArrowheads="1"/>
          </p:cNvSpPr>
          <p:nvPr/>
        </p:nvSpPr>
        <p:spPr bwMode="auto">
          <a:xfrm>
            <a:off x="9004300" y="4233331"/>
            <a:ext cx="3187699" cy="2091269"/>
          </a:xfrm>
          <a:prstGeom prst="irregularSeal1">
            <a:avLst/>
          </a:prstGeom>
          <a:solidFill>
            <a:srgbClr val="FFFF00"/>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lIns="84660" tIns="42331" rIns="84660" bIns="42331" anchor="ctr">
            <a:prstTxWarp prst="textNoShape">
              <a:avLst/>
            </a:prstTxWarp>
          </a:bodyPr>
          <a:lstStyle/>
          <a:p>
            <a:pPr algn="ctr">
              <a:defRPr/>
            </a:pPr>
            <a:r>
              <a:rPr lang="en-US" sz="2333" b="1" dirty="0">
                <a:solidFill>
                  <a:srgbClr val="000000"/>
                </a:solidFill>
                <a:latin typeface="Calibri" charset="0"/>
                <a:ea typeface="ＭＳ Ｐゴシック" charset="-128"/>
                <a:cs typeface="ＭＳ Ｐゴシック" charset="-128"/>
              </a:rPr>
              <a:t>Missing or Lost Information</a:t>
            </a:r>
            <a:endParaRPr lang="en-US" sz="7333" dirty="0">
              <a:solidFill>
                <a:srgbClr val="FFFFFF"/>
              </a:solidFill>
              <a:latin typeface="Calibri" charset="0"/>
              <a:ea typeface="ＭＳ Ｐゴシック" charset="-128"/>
              <a:cs typeface="ＭＳ Ｐゴシック" charset="-128"/>
            </a:endParaRPr>
          </a:p>
        </p:txBody>
      </p:sp>
      <p:sp>
        <p:nvSpPr>
          <p:cNvPr id="34835" name="Text Box 27"/>
          <p:cNvSpPr txBox="1">
            <a:spLocks noChangeArrowheads="1"/>
          </p:cNvSpPr>
          <p:nvPr/>
        </p:nvSpPr>
        <p:spPr bwMode="auto">
          <a:xfrm>
            <a:off x="353483" y="4044949"/>
            <a:ext cx="2948517" cy="527051"/>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417" b="1" dirty="0">
                <a:solidFill>
                  <a:srgbClr val="000000"/>
                </a:solidFill>
                <a:latin typeface="Calibri" charset="0"/>
              </a:rPr>
              <a:t>Non-Integrated MOC processes</a:t>
            </a:r>
            <a:endParaRPr lang="en-US" sz="4251" b="1" dirty="0">
              <a:solidFill>
                <a:srgbClr val="000000"/>
              </a:solidFill>
              <a:latin typeface="Calibri" charset="0"/>
            </a:endParaRPr>
          </a:p>
        </p:txBody>
      </p:sp>
      <p:sp>
        <p:nvSpPr>
          <p:cNvPr id="34836" name="Text Box 29"/>
          <p:cNvSpPr txBox="1">
            <a:spLocks noChangeArrowheads="1"/>
          </p:cNvSpPr>
          <p:nvPr/>
        </p:nvSpPr>
        <p:spPr bwMode="auto">
          <a:xfrm>
            <a:off x="-50800" y="2709863"/>
            <a:ext cx="2336800" cy="531812"/>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417" b="1" dirty="0">
                <a:solidFill>
                  <a:srgbClr val="000000"/>
                </a:solidFill>
                <a:latin typeface="Calibri" charset="0"/>
              </a:rPr>
              <a:t>Weak Document Management</a:t>
            </a:r>
            <a:endParaRPr lang="en-US" sz="5251" b="1" dirty="0">
              <a:solidFill>
                <a:srgbClr val="000000"/>
              </a:solidFill>
              <a:latin typeface="Calibri" charset="0"/>
            </a:endParaRPr>
          </a:p>
        </p:txBody>
      </p:sp>
      <p:sp>
        <p:nvSpPr>
          <p:cNvPr id="34837" name="Text Box 30"/>
          <p:cNvSpPr txBox="1">
            <a:spLocks noChangeArrowheads="1"/>
          </p:cNvSpPr>
          <p:nvPr/>
        </p:nvSpPr>
        <p:spPr bwMode="auto">
          <a:xfrm>
            <a:off x="8564035" y="2540001"/>
            <a:ext cx="3018367" cy="530225"/>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417" b="1" dirty="0">
                <a:solidFill>
                  <a:srgbClr val="000000"/>
                </a:solidFill>
                <a:latin typeface="Calibri" charset="0"/>
              </a:rPr>
              <a:t>Disparate Systems</a:t>
            </a:r>
            <a:endParaRPr lang="en-US" sz="5251" b="1" dirty="0">
              <a:solidFill>
                <a:srgbClr val="000000"/>
              </a:solidFill>
              <a:latin typeface="Calibri" charset="0"/>
            </a:endParaRPr>
          </a:p>
        </p:txBody>
      </p:sp>
      <p:sp>
        <p:nvSpPr>
          <p:cNvPr id="34838" name="Text Box 31"/>
          <p:cNvSpPr txBox="1">
            <a:spLocks noChangeArrowheads="1"/>
          </p:cNvSpPr>
          <p:nvPr/>
        </p:nvSpPr>
        <p:spPr bwMode="auto">
          <a:xfrm>
            <a:off x="2168173" y="4883149"/>
            <a:ext cx="3316817" cy="450851"/>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417" b="1" dirty="0">
                <a:solidFill>
                  <a:srgbClr val="000000"/>
                </a:solidFill>
                <a:latin typeface="Calibri" charset="0"/>
              </a:rPr>
              <a:t>Complex Technology</a:t>
            </a:r>
            <a:endParaRPr lang="en-US" sz="5251" b="1" dirty="0">
              <a:solidFill>
                <a:srgbClr val="000000"/>
              </a:solidFill>
              <a:latin typeface="Calibri" charset="0"/>
            </a:endParaRPr>
          </a:p>
        </p:txBody>
      </p:sp>
      <p:sp>
        <p:nvSpPr>
          <p:cNvPr id="34839" name="Text Box 32"/>
          <p:cNvSpPr txBox="1">
            <a:spLocks noChangeArrowheads="1"/>
          </p:cNvSpPr>
          <p:nvPr/>
        </p:nvSpPr>
        <p:spPr bwMode="auto">
          <a:xfrm>
            <a:off x="2735666" y="823992"/>
            <a:ext cx="2146299" cy="527051"/>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417" b="1" dirty="0">
                <a:solidFill>
                  <a:srgbClr val="000000"/>
                </a:solidFill>
                <a:latin typeface="Calibri" charset="0"/>
              </a:rPr>
              <a:t>Insufficient Standards</a:t>
            </a:r>
            <a:endParaRPr lang="en-US" sz="5251" b="1" dirty="0">
              <a:solidFill>
                <a:srgbClr val="000000"/>
              </a:solidFill>
              <a:latin typeface="Calibri" charset="0"/>
            </a:endParaRPr>
          </a:p>
        </p:txBody>
      </p:sp>
      <p:sp>
        <p:nvSpPr>
          <p:cNvPr id="34840" name="Text Box 36"/>
          <p:cNvSpPr txBox="1">
            <a:spLocks noChangeArrowheads="1"/>
          </p:cNvSpPr>
          <p:nvPr/>
        </p:nvSpPr>
        <p:spPr bwMode="auto">
          <a:xfrm>
            <a:off x="4259666" y="1268492"/>
            <a:ext cx="3776133" cy="527051"/>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417" b="1" dirty="0">
                <a:solidFill>
                  <a:srgbClr val="000000"/>
                </a:solidFill>
                <a:latin typeface="Calibri" charset="0"/>
              </a:rPr>
              <a:t>Incomplete O&amp;M Data</a:t>
            </a:r>
            <a:endParaRPr lang="en-US" sz="5251" b="1" dirty="0">
              <a:solidFill>
                <a:srgbClr val="000000"/>
              </a:solidFill>
              <a:latin typeface="Calibri" charset="0"/>
            </a:endParaRPr>
          </a:p>
        </p:txBody>
      </p:sp>
      <p:sp>
        <p:nvSpPr>
          <p:cNvPr id="34841" name="Text Box 37"/>
          <p:cNvSpPr txBox="1">
            <a:spLocks noChangeArrowheads="1"/>
          </p:cNvSpPr>
          <p:nvPr/>
        </p:nvSpPr>
        <p:spPr bwMode="auto">
          <a:xfrm>
            <a:off x="4557184" y="5634923"/>
            <a:ext cx="3316817" cy="563561"/>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417" b="1" dirty="0">
                <a:solidFill>
                  <a:srgbClr val="000000"/>
                </a:solidFill>
                <a:latin typeface="Calibri" charset="0"/>
              </a:rPr>
              <a:t>Insufficient Information Management competencies</a:t>
            </a:r>
            <a:endParaRPr lang="en-US" sz="5251" b="1" dirty="0">
              <a:solidFill>
                <a:srgbClr val="000000"/>
              </a:solidFill>
              <a:latin typeface="Calibri" charset="0"/>
            </a:endParaRPr>
          </a:p>
        </p:txBody>
      </p:sp>
      <p:sp>
        <p:nvSpPr>
          <p:cNvPr id="34842" name="Text Box 30"/>
          <p:cNvSpPr txBox="1">
            <a:spLocks noChangeArrowheads="1"/>
          </p:cNvSpPr>
          <p:nvPr/>
        </p:nvSpPr>
        <p:spPr bwMode="auto">
          <a:xfrm>
            <a:off x="6286501" y="1841501"/>
            <a:ext cx="3020484" cy="531812"/>
          </a:xfrm>
          <a:prstGeom prst="rect">
            <a:avLst/>
          </a:prstGeom>
          <a:noFill/>
          <a:ln w="12700">
            <a:noFill/>
            <a:miter lim="800000"/>
            <a:headEnd type="none" w="sm" len="sm"/>
            <a:tailEnd type="none" w="sm" len="sm"/>
          </a:ln>
        </p:spPr>
        <p:txBody>
          <a:bodyPr lIns="84660" tIns="42331" rIns="84660" bIns="42331">
            <a:prstTxWarp prst="textNoShape">
              <a:avLst/>
            </a:prstTxWarp>
          </a:bodyPr>
          <a:lstStyle/>
          <a:p>
            <a:pPr algn="ctr"/>
            <a:r>
              <a:rPr lang="en-US" sz="2417" b="1" dirty="0">
                <a:solidFill>
                  <a:srgbClr val="000000"/>
                </a:solidFill>
                <a:latin typeface="Calibri" charset="0"/>
              </a:rPr>
              <a:t>Information Volumes</a:t>
            </a:r>
            <a:endParaRPr lang="en-US" sz="5251" b="1" dirty="0">
              <a:solidFill>
                <a:srgbClr val="000000"/>
              </a:solidFill>
              <a:latin typeface="Calibri" charset="0"/>
            </a:endParaRPr>
          </a:p>
        </p:txBody>
      </p:sp>
      <p:sp>
        <p:nvSpPr>
          <p:cNvPr id="111" name="Oval 110"/>
          <p:cNvSpPr>
            <a:spLocks noChangeArrowheads="1"/>
          </p:cNvSpPr>
          <p:nvPr/>
        </p:nvSpPr>
        <p:spPr bwMode="auto">
          <a:xfrm>
            <a:off x="7699020" y="4794471"/>
            <a:ext cx="338667" cy="200861"/>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112" name="Oval 111"/>
          <p:cNvSpPr>
            <a:spLocks noChangeArrowheads="1"/>
          </p:cNvSpPr>
          <p:nvPr/>
        </p:nvSpPr>
        <p:spPr bwMode="auto">
          <a:xfrm>
            <a:off x="8602131" y="4032471"/>
            <a:ext cx="338667" cy="200861"/>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113" name="Oval 112"/>
          <p:cNvSpPr>
            <a:spLocks noChangeArrowheads="1"/>
          </p:cNvSpPr>
          <p:nvPr/>
        </p:nvSpPr>
        <p:spPr bwMode="auto">
          <a:xfrm>
            <a:off x="6344353" y="4064000"/>
            <a:ext cx="258491" cy="200861"/>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114" name="Oval 113"/>
          <p:cNvSpPr>
            <a:spLocks noChangeArrowheads="1"/>
          </p:cNvSpPr>
          <p:nvPr/>
        </p:nvSpPr>
        <p:spPr bwMode="auto">
          <a:xfrm>
            <a:off x="6521474" y="3556001"/>
            <a:ext cx="161551" cy="116196"/>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115" name="Oval 114"/>
          <p:cNvSpPr>
            <a:spLocks noChangeArrowheads="1"/>
          </p:cNvSpPr>
          <p:nvPr/>
        </p:nvSpPr>
        <p:spPr bwMode="auto">
          <a:xfrm>
            <a:off x="5314246" y="3132668"/>
            <a:ext cx="239889" cy="200861"/>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116" name="Oval 115"/>
          <p:cNvSpPr>
            <a:spLocks noChangeArrowheads="1"/>
          </p:cNvSpPr>
          <p:nvPr/>
        </p:nvSpPr>
        <p:spPr bwMode="auto">
          <a:xfrm>
            <a:off x="5937959" y="3302001"/>
            <a:ext cx="67732" cy="84667"/>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117" name="Oval 116"/>
          <p:cNvSpPr>
            <a:spLocks noChangeArrowheads="1"/>
          </p:cNvSpPr>
          <p:nvPr/>
        </p:nvSpPr>
        <p:spPr bwMode="auto">
          <a:xfrm>
            <a:off x="4199467" y="2709335"/>
            <a:ext cx="225776" cy="169333"/>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118" name="Oval 117"/>
          <p:cNvSpPr>
            <a:spLocks noChangeArrowheads="1"/>
          </p:cNvSpPr>
          <p:nvPr/>
        </p:nvSpPr>
        <p:spPr bwMode="auto">
          <a:xfrm>
            <a:off x="4086576" y="3302000"/>
            <a:ext cx="127720" cy="169333"/>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
        <p:nvSpPr>
          <p:cNvPr id="119" name="Oval 118"/>
          <p:cNvSpPr>
            <a:spLocks noChangeArrowheads="1"/>
          </p:cNvSpPr>
          <p:nvPr/>
        </p:nvSpPr>
        <p:spPr bwMode="auto">
          <a:xfrm flipV="1">
            <a:off x="2619022" y="2794000"/>
            <a:ext cx="225777" cy="169333"/>
          </a:xfrm>
          <a:prstGeom prst="ellipse">
            <a:avLst/>
          </a:prstGeom>
          <a:solidFill>
            <a:srgbClr val="000000"/>
          </a:solidFill>
          <a:ln w="12700">
            <a:solidFill>
              <a:srgbClr val="000000"/>
            </a:solidFill>
            <a:round/>
            <a:headEnd type="none" w="sm" len="sm"/>
            <a:tailEnd type="none" w="sm" len="sm"/>
          </a:ln>
          <a:scene3d>
            <a:camera prst="isometricRightUp"/>
            <a:lightRig rig="threePt" dir="t"/>
          </a:scene3d>
        </p:spPr>
        <p:txBody>
          <a:bodyPr lIns="120944" tIns="60471" rIns="120944" bIns="60471" anchor="ctr"/>
          <a:lstStyle/>
          <a:p>
            <a:pPr>
              <a:defRPr/>
            </a:pPr>
            <a:endParaRPr lang="en-US" sz="1500">
              <a:solidFill>
                <a:prstClr val="black"/>
              </a:solidFill>
              <a:latin typeface="Calibri" charset="0"/>
            </a:endParaRPr>
          </a:p>
        </p:txBody>
      </p:sp>
    </p:spTree>
    <p:extLst>
      <p:ext uri="{BB962C8B-B14F-4D97-AF65-F5344CB8AC3E}">
        <p14:creationId xmlns:p14="http://schemas.microsoft.com/office/powerpoint/2010/main" val="3764731775"/>
      </p:ext>
    </p:extLst>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38C8-34FB-4E51-B39C-53C48B1E90AE}"/>
              </a:ext>
            </a:extLst>
          </p:cNvPr>
          <p:cNvSpPr>
            <a:spLocks noGrp="1"/>
          </p:cNvSpPr>
          <p:nvPr>
            <p:ph type="title"/>
          </p:nvPr>
        </p:nvSpPr>
        <p:spPr/>
        <p:txBody>
          <a:bodyPr/>
          <a:lstStyle/>
          <a:p>
            <a:r>
              <a:rPr lang="en-US" dirty="0"/>
              <a:t>Agenda – Day One (Morning)</a:t>
            </a:r>
          </a:p>
        </p:txBody>
      </p:sp>
      <p:pic>
        <p:nvPicPr>
          <p:cNvPr id="4" name="Picture 3">
            <a:extLst>
              <a:ext uri="{FF2B5EF4-FFF2-40B4-BE49-F238E27FC236}">
                <a16:creationId xmlns:a16="http://schemas.microsoft.com/office/drawing/2014/main" id="{83613F7E-F383-47BB-87C9-9363ACFE03E9}"/>
              </a:ext>
            </a:extLst>
          </p:cNvPr>
          <p:cNvPicPr>
            <a:picLocks noChangeAspect="1"/>
          </p:cNvPicPr>
          <p:nvPr/>
        </p:nvPicPr>
        <p:blipFill>
          <a:blip r:embed="rId2"/>
          <a:stretch>
            <a:fillRect/>
          </a:stretch>
        </p:blipFill>
        <p:spPr>
          <a:xfrm>
            <a:off x="245020" y="1690688"/>
            <a:ext cx="11549938" cy="4862512"/>
          </a:xfrm>
          <a:prstGeom prst="rect">
            <a:avLst/>
          </a:prstGeom>
        </p:spPr>
      </p:pic>
    </p:spTree>
    <p:extLst>
      <p:ext uri="{BB962C8B-B14F-4D97-AF65-F5344CB8AC3E}">
        <p14:creationId xmlns:p14="http://schemas.microsoft.com/office/powerpoint/2010/main" val="34396548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9C-C677-3C41-ABCD-E5E878D6307A}"/>
              </a:ext>
            </a:extLst>
          </p:cNvPr>
          <p:cNvSpPr>
            <a:spLocks noGrp="1"/>
          </p:cNvSpPr>
          <p:nvPr>
            <p:ph type="title"/>
          </p:nvPr>
        </p:nvSpPr>
        <p:spPr/>
        <p:txBody>
          <a:bodyPr/>
          <a:lstStyle/>
          <a:p>
            <a:r>
              <a:rPr lang="en-US" dirty="0"/>
              <a:t>Break: 10:10 – 10:15</a:t>
            </a:r>
          </a:p>
        </p:txBody>
      </p:sp>
      <p:pic>
        <p:nvPicPr>
          <p:cNvPr id="6" name="Picture 5">
            <a:extLst>
              <a:ext uri="{FF2B5EF4-FFF2-40B4-BE49-F238E27FC236}">
                <a16:creationId xmlns:a16="http://schemas.microsoft.com/office/drawing/2014/main" id="{4CC6CA1D-41AB-0945-BA95-E4E718F9A286}"/>
              </a:ext>
            </a:extLst>
          </p:cNvPr>
          <p:cNvPicPr>
            <a:picLocks noChangeAspect="1"/>
          </p:cNvPicPr>
          <p:nvPr/>
        </p:nvPicPr>
        <p:blipFill>
          <a:blip r:embed="rId2"/>
          <a:stretch>
            <a:fillRect/>
          </a:stretch>
        </p:blipFill>
        <p:spPr>
          <a:xfrm>
            <a:off x="838200" y="1405719"/>
            <a:ext cx="10323786" cy="5087156"/>
          </a:xfrm>
          <a:prstGeom prst="rect">
            <a:avLst/>
          </a:prstGeom>
        </p:spPr>
      </p:pic>
    </p:spTree>
    <p:extLst>
      <p:ext uri="{BB962C8B-B14F-4D97-AF65-F5344CB8AC3E}">
        <p14:creationId xmlns:p14="http://schemas.microsoft.com/office/powerpoint/2010/main" val="27656306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33546-D477-A54A-9508-392148F85304}"/>
              </a:ext>
            </a:extLst>
          </p:cNvPr>
          <p:cNvSpPr>
            <a:spLocks noGrp="1"/>
          </p:cNvSpPr>
          <p:nvPr>
            <p:ph type="title"/>
          </p:nvPr>
        </p:nvSpPr>
        <p:spPr>
          <a:xfrm>
            <a:off x="838200" y="365125"/>
            <a:ext cx="10934700" cy="1325563"/>
          </a:xfrm>
        </p:spPr>
        <p:txBody>
          <a:bodyPr/>
          <a:lstStyle/>
          <a:p>
            <a:r>
              <a:rPr lang="en-US"/>
              <a:t>Exercise 6: </a:t>
            </a:r>
            <a:r>
              <a:rPr lang="en-US" dirty="0"/>
              <a:t>Water Tank Replacement</a:t>
            </a:r>
          </a:p>
        </p:txBody>
      </p:sp>
      <p:sp>
        <p:nvSpPr>
          <p:cNvPr id="3" name="Content Placeholder 2">
            <a:extLst>
              <a:ext uri="{FF2B5EF4-FFF2-40B4-BE49-F238E27FC236}">
                <a16:creationId xmlns:a16="http://schemas.microsoft.com/office/drawing/2014/main" id="{A2DA67C9-0266-ED48-9504-A5499F84D284}"/>
              </a:ext>
            </a:extLst>
          </p:cNvPr>
          <p:cNvSpPr>
            <a:spLocks noGrp="1"/>
          </p:cNvSpPr>
          <p:nvPr>
            <p:ph idx="1"/>
          </p:nvPr>
        </p:nvSpPr>
        <p:spPr>
          <a:xfrm>
            <a:off x="838200" y="1825625"/>
            <a:ext cx="10515600" cy="4667250"/>
          </a:xfrm>
        </p:spPr>
        <p:txBody>
          <a:bodyPr>
            <a:noAutofit/>
          </a:bodyPr>
          <a:lstStyle/>
          <a:p>
            <a:pPr marL="0" indent="0">
              <a:buNone/>
            </a:pPr>
            <a:r>
              <a:rPr lang="en-US" sz="2800" dirty="0"/>
              <a:t>Everyone has a hot water source of some kind. Most have experienced some sort of issue, incident, failure at one time or another. </a:t>
            </a:r>
          </a:p>
          <a:p>
            <a:pPr marL="0" indent="0">
              <a:buNone/>
            </a:pPr>
            <a:r>
              <a:rPr lang="en-US" sz="2800" dirty="0"/>
              <a:t>This exercise brings home the need for Asset Management and provides a mechanism to test thinking, vision, policy, process, standard and procedure.</a:t>
            </a:r>
          </a:p>
          <a:p>
            <a:pPr marL="0" indent="0">
              <a:buNone/>
            </a:pPr>
            <a:r>
              <a:rPr lang="en-US" sz="2800" dirty="0"/>
              <a:t>Using the handout come to a decision regarding the scenario you’ve been assigned. </a:t>
            </a:r>
          </a:p>
          <a:p>
            <a:pPr lvl="1"/>
            <a:r>
              <a:rPr lang="en-US" sz="2400" dirty="0"/>
              <a:t>Answer the questions in the handout</a:t>
            </a:r>
          </a:p>
          <a:p>
            <a:pPr lvl="1"/>
            <a:r>
              <a:rPr lang="en-US" sz="2400" dirty="0"/>
              <a:t>Capture your assumptions</a:t>
            </a:r>
          </a:p>
          <a:p>
            <a:pPr lvl="1"/>
            <a:r>
              <a:rPr lang="en-US" sz="2400" dirty="0"/>
              <a:t>How does asset management principles play into your decision</a:t>
            </a:r>
          </a:p>
        </p:txBody>
      </p:sp>
    </p:spTree>
    <p:extLst>
      <p:ext uri="{BB962C8B-B14F-4D97-AF65-F5344CB8AC3E}">
        <p14:creationId xmlns:p14="http://schemas.microsoft.com/office/powerpoint/2010/main" val="6526663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9C-C677-3C41-ABCD-E5E878D6307A}"/>
              </a:ext>
            </a:extLst>
          </p:cNvPr>
          <p:cNvSpPr>
            <a:spLocks noGrp="1"/>
          </p:cNvSpPr>
          <p:nvPr>
            <p:ph type="title"/>
          </p:nvPr>
        </p:nvSpPr>
        <p:spPr/>
        <p:txBody>
          <a:bodyPr/>
          <a:lstStyle/>
          <a:p>
            <a:r>
              <a:rPr lang="en-US" dirty="0"/>
              <a:t>Break: 11:05 – 11:15</a:t>
            </a:r>
          </a:p>
        </p:txBody>
      </p:sp>
      <p:pic>
        <p:nvPicPr>
          <p:cNvPr id="3" name="Picture 2">
            <a:extLst>
              <a:ext uri="{FF2B5EF4-FFF2-40B4-BE49-F238E27FC236}">
                <a16:creationId xmlns:a16="http://schemas.microsoft.com/office/drawing/2014/main" id="{0C7050AC-D5FB-AA4B-9D00-3ABC1E77AD99}"/>
              </a:ext>
            </a:extLst>
          </p:cNvPr>
          <p:cNvPicPr>
            <a:picLocks noChangeAspect="1"/>
          </p:cNvPicPr>
          <p:nvPr/>
        </p:nvPicPr>
        <p:blipFill>
          <a:blip r:embed="rId2"/>
          <a:stretch>
            <a:fillRect/>
          </a:stretch>
        </p:blipFill>
        <p:spPr>
          <a:xfrm>
            <a:off x="6908800" y="1473200"/>
            <a:ext cx="4445000" cy="3911600"/>
          </a:xfrm>
          <a:prstGeom prst="rect">
            <a:avLst/>
          </a:prstGeom>
        </p:spPr>
      </p:pic>
    </p:spTree>
    <p:extLst>
      <p:ext uri="{BB962C8B-B14F-4D97-AF65-F5344CB8AC3E}">
        <p14:creationId xmlns:p14="http://schemas.microsoft.com/office/powerpoint/2010/main" val="24588417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8A1C-36F9-5C4E-ABCB-0F68C2F1D11E}"/>
              </a:ext>
            </a:extLst>
          </p:cNvPr>
          <p:cNvSpPr>
            <a:spLocks noGrp="1"/>
          </p:cNvSpPr>
          <p:nvPr>
            <p:ph type="title"/>
          </p:nvPr>
        </p:nvSpPr>
        <p:spPr/>
        <p:txBody>
          <a:bodyPr/>
          <a:lstStyle/>
          <a:p>
            <a:r>
              <a:rPr lang="en-US" dirty="0"/>
              <a:t>Report Back on Asset Replacement Exercise</a:t>
            </a:r>
          </a:p>
        </p:txBody>
      </p:sp>
      <p:sp>
        <p:nvSpPr>
          <p:cNvPr id="3" name="Content Placeholder 2">
            <a:extLst>
              <a:ext uri="{FF2B5EF4-FFF2-40B4-BE49-F238E27FC236}">
                <a16:creationId xmlns:a16="http://schemas.microsoft.com/office/drawing/2014/main" id="{6E69472E-3927-FD49-A01F-28095EDF7301}"/>
              </a:ext>
            </a:extLst>
          </p:cNvPr>
          <p:cNvSpPr>
            <a:spLocks noGrp="1"/>
          </p:cNvSpPr>
          <p:nvPr>
            <p:ph idx="1"/>
          </p:nvPr>
        </p:nvSpPr>
        <p:spPr/>
        <p:txBody>
          <a:bodyPr/>
          <a:lstStyle/>
          <a:p>
            <a:r>
              <a:rPr lang="en-US" dirty="0"/>
              <a:t>Scenarios follow on subsequent slides for reference</a:t>
            </a:r>
          </a:p>
        </p:txBody>
      </p:sp>
    </p:spTree>
    <p:extLst>
      <p:ext uri="{BB962C8B-B14F-4D97-AF65-F5344CB8AC3E}">
        <p14:creationId xmlns:p14="http://schemas.microsoft.com/office/powerpoint/2010/main" val="3166659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BBCA-14C2-354E-82E5-C75FF294565D}"/>
              </a:ext>
            </a:extLst>
          </p:cNvPr>
          <p:cNvSpPr>
            <a:spLocks noGrp="1"/>
          </p:cNvSpPr>
          <p:nvPr>
            <p:ph type="title"/>
          </p:nvPr>
        </p:nvSpPr>
        <p:spPr/>
        <p:txBody>
          <a:bodyPr/>
          <a:lstStyle/>
          <a:p>
            <a:r>
              <a:rPr lang="en-US" dirty="0"/>
              <a:t>Scenario 1: </a:t>
            </a:r>
            <a:r>
              <a:rPr lang="en-CA" dirty="0"/>
              <a:t>New home not enough capacity (Group 1) </a:t>
            </a:r>
            <a:endParaRPr lang="en-US" dirty="0"/>
          </a:p>
        </p:txBody>
      </p:sp>
      <p:sp>
        <p:nvSpPr>
          <p:cNvPr id="3" name="Content Placeholder 2">
            <a:extLst>
              <a:ext uri="{FF2B5EF4-FFF2-40B4-BE49-F238E27FC236}">
                <a16:creationId xmlns:a16="http://schemas.microsoft.com/office/drawing/2014/main" id="{B0843C9A-AA25-BD4A-B8E0-FAA15F18E76E}"/>
              </a:ext>
            </a:extLst>
          </p:cNvPr>
          <p:cNvSpPr>
            <a:spLocks noGrp="1"/>
          </p:cNvSpPr>
          <p:nvPr>
            <p:ph idx="1"/>
          </p:nvPr>
        </p:nvSpPr>
        <p:spPr/>
        <p:txBody>
          <a:bodyPr/>
          <a:lstStyle/>
          <a:p>
            <a:pPr marL="0" indent="0">
              <a:buNone/>
            </a:pPr>
            <a:r>
              <a:rPr lang="en-CA" dirty="0"/>
              <a:t>You and your family have just purchased a brand-new home and the hot water tank does not provide enough capacity for 2 adults, and 2 teenagers. The current tank is a 40-gallon electric unit with seemingly no advanced internet of things (IOT) technology. The basement of this new home is completely unfinished. And therefore, a blank canvas. The home is a 4-bedroom, 3.5 bath with a steam shower in the master.</a:t>
            </a:r>
          </a:p>
        </p:txBody>
      </p:sp>
    </p:spTree>
    <p:extLst>
      <p:ext uri="{BB962C8B-B14F-4D97-AF65-F5344CB8AC3E}">
        <p14:creationId xmlns:p14="http://schemas.microsoft.com/office/powerpoint/2010/main" val="2165041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926B-3254-1246-B38C-CD22E85CB71B}"/>
              </a:ext>
            </a:extLst>
          </p:cNvPr>
          <p:cNvSpPr>
            <a:spLocks noGrp="1"/>
          </p:cNvSpPr>
          <p:nvPr>
            <p:ph type="title"/>
          </p:nvPr>
        </p:nvSpPr>
        <p:spPr/>
        <p:txBody>
          <a:bodyPr>
            <a:normAutofit fontScale="90000"/>
          </a:bodyPr>
          <a:lstStyle/>
          <a:p>
            <a:r>
              <a:rPr lang="en-US" dirty="0"/>
              <a:t>Scenario 2: </a:t>
            </a:r>
            <a:r>
              <a:rPr lang="en-CA" dirty="0"/>
              <a:t>– Used home renovation in progress (Group 2)</a:t>
            </a:r>
            <a:br>
              <a:rPr lang="en-CA" dirty="0"/>
            </a:br>
            <a:endParaRPr lang="en-US" dirty="0"/>
          </a:p>
        </p:txBody>
      </p:sp>
      <p:sp>
        <p:nvSpPr>
          <p:cNvPr id="3" name="Content Placeholder 2">
            <a:extLst>
              <a:ext uri="{FF2B5EF4-FFF2-40B4-BE49-F238E27FC236}">
                <a16:creationId xmlns:a16="http://schemas.microsoft.com/office/drawing/2014/main" id="{A753D34D-1F2C-2D40-B0B8-AD2C9C7EF410}"/>
              </a:ext>
            </a:extLst>
          </p:cNvPr>
          <p:cNvSpPr>
            <a:spLocks noGrp="1"/>
          </p:cNvSpPr>
          <p:nvPr>
            <p:ph idx="1"/>
          </p:nvPr>
        </p:nvSpPr>
        <p:spPr>
          <a:xfrm>
            <a:off x="838200" y="1551214"/>
            <a:ext cx="10515600" cy="5061857"/>
          </a:xfrm>
        </p:spPr>
        <p:txBody>
          <a:bodyPr>
            <a:normAutofit lnSpcReduction="10000"/>
          </a:bodyPr>
          <a:lstStyle/>
          <a:p>
            <a:pPr marL="0" indent="0">
              <a:buNone/>
            </a:pPr>
            <a:r>
              <a:rPr lang="en-CA" dirty="0"/>
              <a:t>Recently you moved your family back into your childhood home. Its, of course, dated and subsequently you’ve decided to do a major home renovation. </a:t>
            </a:r>
          </a:p>
          <a:p>
            <a:pPr marL="0" indent="0">
              <a:buNone/>
            </a:pPr>
            <a:r>
              <a:rPr lang="en-CA" dirty="0"/>
              <a:t>The house is about 45 years old and retains its original furnace and most infrastructure (electrical, plumbing, venting). The hot water tank appears to be less than 5 years old, is pilot light controlled, gas fired and has a 50-gallon capacity.</a:t>
            </a:r>
          </a:p>
          <a:p>
            <a:pPr marL="0" indent="0">
              <a:buNone/>
            </a:pPr>
            <a:r>
              <a:rPr lang="en-CA" dirty="0"/>
              <a:t>Preventive maintenance records have been recorded on a hanging tag off the pressure relief device and there is a logbook from a local contractor indicating servicing yearly dating back 5 years.</a:t>
            </a:r>
          </a:p>
          <a:p>
            <a:endParaRPr lang="en-US" dirty="0"/>
          </a:p>
        </p:txBody>
      </p:sp>
    </p:spTree>
    <p:extLst>
      <p:ext uri="{BB962C8B-B14F-4D97-AF65-F5344CB8AC3E}">
        <p14:creationId xmlns:p14="http://schemas.microsoft.com/office/powerpoint/2010/main" val="13922100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0800-F379-2342-8416-117B13D3C376}"/>
              </a:ext>
            </a:extLst>
          </p:cNvPr>
          <p:cNvSpPr>
            <a:spLocks noGrp="1"/>
          </p:cNvSpPr>
          <p:nvPr>
            <p:ph type="title"/>
          </p:nvPr>
        </p:nvSpPr>
        <p:spPr/>
        <p:txBody>
          <a:bodyPr/>
          <a:lstStyle/>
          <a:p>
            <a:r>
              <a:rPr lang="en-US" dirty="0"/>
              <a:t>Scenario 3: </a:t>
            </a:r>
            <a:r>
              <a:rPr lang="en-CA" dirty="0"/>
              <a:t>– Tank failure (Group 3) </a:t>
            </a:r>
            <a:endParaRPr lang="en-US" dirty="0"/>
          </a:p>
        </p:txBody>
      </p:sp>
      <p:sp>
        <p:nvSpPr>
          <p:cNvPr id="3" name="Content Placeholder 2">
            <a:extLst>
              <a:ext uri="{FF2B5EF4-FFF2-40B4-BE49-F238E27FC236}">
                <a16:creationId xmlns:a16="http://schemas.microsoft.com/office/drawing/2014/main" id="{379401C1-5D5A-C84B-9768-D21623BF6E30}"/>
              </a:ext>
            </a:extLst>
          </p:cNvPr>
          <p:cNvSpPr>
            <a:spLocks noGrp="1"/>
          </p:cNvSpPr>
          <p:nvPr>
            <p:ph idx="1"/>
          </p:nvPr>
        </p:nvSpPr>
        <p:spPr/>
        <p:txBody>
          <a:bodyPr>
            <a:normAutofit lnSpcReduction="10000"/>
          </a:bodyPr>
          <a:lstStyle/>
          <a:p>
            <a:pPr marL="0" indent="0">
              <a:buNone/>
            </a:pPr>
            <a:r>
              <a:rPr lang="en-CA" dirty="0"/>
              <a:t>Upon returning from a short business trip, you find your hot water tank is passing hot water through the pressure relief valve. The drain in your floor is barely keeping up with the flow and you are at risk of flooding. The worst part is the burner is on constantly and it seems as though the temperature limit switch has failed as well. </a:t>
            </a:r>
          </a:p>
          <a:p>
            <a:pPr marL="0" indent="0">
              <a:buNone/>
            </a:pPr>
            <a:endParaRPr lang="en-CA" dirty="0"/>
          </a:p>
          <a:p>
            <a:pPr marL="0" indent="0">
              <a:buNone/>
            </a:pPr>
            <a:r>
              <a:rPr lang="en-CA" dirty="0"/>
              <a:t>There is no evidence of any preventive maintenance ever being performed on the unit, and no indication of the age of the unit.</a:t>
            </a:r>
          </a:p>
        </p:txBody>
      </p:sp>
    </p:spTree>
    <p:extLst>
      <p:ext uri="{BB962C8B-B14F-4D97-AF65-F5344CB8AC3E}">
        <p14:creationId xmlns:p14="http://schemas.microsoft.com/office/powerpoint/2010/main" val="10554099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C2B1-BC0F-4C4B-AF0D-D7F52BB5C654}"/>
              </a:ext>
            </a:extLst>
          </p:cNvPr>
          <p:cNvSpPr>
            <a:spLocks noGrp="1"/>
          </p:cNvSpPr>
          <p:nvPr>
            <p:ph type="title"/>
          </p:nvPr>
        </p:nvSpPr>
        <p:spPr/>
        <p:txBody>
          <a:bodyPr>
            <a:noAutofit/>
          </a:bodyPr>
          <a:lstStyle/>
          <a:p>
            <a:r>
              <a:rPr lang="en-US" sz="4000" dirty="0"/>
              <a:t>Scenario 4: </a:t>
            </a:r>
            <a:r>
              <a:rPr lang="en-CA" sz="4000" dirty="0"/>
              <a:t>Environmental sustainability is highest priority (Group 4) </a:t>
            </a:r>
            <a:endParaRPr lang="en-US" sz="4000" dirty="0"/>
          </a:p>
        </p:txBody>
      </p:sp>
      <p:sp>
        <p:nvSpPr>
          <p:cNvPr id="3" name="Content Placeholder 2">
            <a:extLst>
              <a:ext uri="{FF2B5EF4-FFF2-40B4-BE49-F238E27FC236}">
                <a16:creationId xmlns:a16="http://schemas.microsoft.com/office/drawing/2014/main" id="{9A4439D9-23CD-9C4E-9908-C150C7ABDE1E}"/>
              </a:ext>
            </a:extLst>
          </p:cNvPr>
          <p:cNvSpPr>
            <a:spLocks noGrp="1"/>
          </p:cNvSpPr>
          <p:nvPr>
            <p:ph idx="1"/>
          </p:nvPr>
        </p:nvSpPr>
        <p:spPr/>
        <p:txBody>
          <a:bodyPr/>
          <a:lstStyle/>
          <a:p>
            <a:pPr marL="0" indent="0">
              <a:buNone/>
            </a:pPr>
            <a:r>
              <a:rPr lang="en-CA" dirty="0"/>
              <a:t>You are on a mission to make your home the most energy efficient it can be. To do so you are review all home systems for replacement or upgrade and the hot water tank is at the top of the list. Currently, everything is operating satisfactorily but within the next 3 months you want to have put together your strategy, scope/estimate and schedule for replacement.</a:t>
            </a:r>
            <a:br>
              <a:rPr lang="en-CA" dirty="0"/>
            </a:br>
            <a:endParaRPr lang="en-CA" dirty="0"/>
          </a:p>
          <a:p>
            <a:pPr marL="0" indent="0">
              <a:buNone/>
            </a:pPr>
            <a:r>
              <a:rPr lang="en-CA" dirty="0"/>
              <a:t>In this scenario consider all aspects of your homes heating and cooling systems to determine the best asset decision.</a:t>
            </a:r>
          </a:p>
          <a:p>
            <a:endParaRPr lang="en-US" dirty="0"/>
          </a:p>
        </p:txBody>
      </p:sp>
    </p:spTree>
    <p:extLst>
      <p:ext uri="{BB962C8B-B14F-4D97-AF65-F5344CB8AC3E}">
        <p14:creationId xmlns:p14="http://schemas.microsoft.com/office/powerpoint/2010/main" val="19524108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9C-C677-3C41-ABCD-E5E878D6307A}"/>
              </a:ext>
            </a:extLst>
          </p:cNvPr>
          <p:cNvSpPr>
            <a:spLocks noGrp="1"/>
          </p:cNvSpPr>
          <p:nvPr>
            <p:ph type="title"/>
          </p:nvPr>
        </p:nvSpPr>
        <p:spPr/>
        <p:txBody>
          <a:bodyPr/>
          <a:lstStyle/>
          <a:p>
            <a:r>
              <a:rPr lang="en-US" dirty="0"/>
              <a:t>Lunch: 11:45 – 12:30</a:t>
            </a:r>
          </a:p>
        </p:txBody>
      </p:sp>
      <p:pic>
        <p:nvPicPr>
          <p:cNvPr id="6" name="Picture 5">
            <a:extLst>
              <a:ext uri="{FF2B5EF4-FFF2-40B4-BE49-F238E27FC236}">
                <a16:creationId xmlns:a16="http://schemas.microsoft.com/office/drawing/2014/main" id="{06B460FF-3D4B-2E41-A627-632F8D236647}"/>
              </a:ext>
            </a:extLst>
          </p:cNvPr>
          <p:cNvPicPr>
            <a:picLocks noChangeAspect="1"/>
          </p:cNvPicPr>
          <p:nvPr/>
        </p:nvPicPr>
        <p:blipFill>
          <a:blip r:embed="rId2"/>
          <a:stretch>
            <a:fillRect/>
          </a:stretch>
        </p:blipFill>
        <p:spPr>
          <a:xfrm>
            <a:off x="6496335" y="1690687"/>
            <a:ext cx="5472752" cy="4802187"/>
          </a:xfrm>
          <a:prstGeom prst="rect">
            <a:avLst/>
          </a:prstGeom>
        </p:spPr>
      </p:pic>
    </p:spTree>
    <p:extLst>
      <p:ext uri="{BB962C8B-B14F-4D97-AF65-F5344CB8AC3E}">
        <p14:creationId xmlns:p14="http://schemas.microsoft.com/office/powerpoint/2010/main" val="42621951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706E-A317-D242-A8A7-B95F995B8242}"/>
              </a:ext>
            </a:extLst>
          </p:cNvPr>
          <p:cNvSpPr>
            <a:spLocks noGrp="1"/>
          </p:cNvSpPr>
          <p:nvPr>
            <p:ph type="title"/>
          </p:nvPr>
        </p:nvSpPr>
        <p:spPr/>
        <p:txBody>
          <a:bodyPr/>
          <a:lstStyle/>
          <a:p>
            <a:r>
              <a:rPr lang="en-US" dirty="0"/>
              <a:t>Open Mic Your Context</a:t>
            </a:r>
          </a:p>
        </p:txBody>
      </p:sp>
      <p:sp>
        <p:nvSpPr>
          <p:cNvPr id="3" name="Content Placeholder 2">
            <a:extLst>
              <a:ext uri="{FF2B5EF4-FFF2-40B4-BE49-F238E27FC236}">
                <a16:creationId xmlns:a16="http://schemas.microsoft.com/office/drawing/2014/main" id="{4D1A2FF1-2D72-9242-B77B-6E3DE6A6A182}"/>
              </a:ext>
            </a:extLst>
          </p:cNvPr>
          <p:cNvSpPr>
            <a:spLocks noGrp="1"/>
          </p:cNvSpPr>
          <p:nvPr>
            <p:ph idx="1"/>
          </p:nvPr>
        </p:nvSpPr>
        <p:spPr/>
        <p:txBody>
          <a:bodyPr/>
          <a:lstStyle/>
          <a:p>
            <a:r>
              <a:rPr lang="en-US" dirty="0"/>
              <a:t>Examples</a:t>
            </a:r>
          </a:p>
          <a:p>
            <a:r>
              <a:rPr lang="en-US" dirty="0"/>
              <a:t>Questions</a:t>
            </a:r>
          </a:p>
          <a:p>
            <a:r>
              <a:rPr lang="en-US" dirty="0"/>
              <a:t>Open Discussion</a:t>
            </a:r>
          </a:p>
          <a:p>
            <a:endParaRPr lang="en-US" dirty="0"/>
          </a:p>
          <a:p>
            <a:r>
              <a:rPr lang="en-US" dirty="0"/>
              <a:t>Your opportunity to ask how will this affect OPPD, Me, my peers, my reports…</a:t>
            </a:r>
          </a:p>
        </p:txBody>
      </p:sp>
    </p:spTree>
    <p:extLst>
      <p:ext uri="{BB962C8B-B14F-4D97-AF65-F5344CB8AC3E}">
        <p14:creationId xmlns:p14="http://schemas.microsoft.com/office/powerpoint/2010/main" val="323856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38C8-34FB-4E51-B39C-53C48B1E90AE}"/>
              </a:ext>
            </a:extLst>
          </p:cNvPr>
          <p:cNvSpPr>
            <a:spLocks noGrp="1"/>
          </p:cNvSpPr>
          <p:nvPr>
            <p:ph type="title"/>
          </p:nvPr>
        </p:nvSpPr>
        <p:spPr/>
        <p:txBody>
          <a:bodyPr/>
          <a:lstStyle/>
          <a:p>
            <a:r>
              <a:rPr lang="en-US" dirty="0"/>
              <a:t>Agenda – Day One (Afternoon)</a:t>
            </a:r>
          </a:p>
        </p:txBody>
      </p:sp>
      <p:pic>
        <p:nvPicPr>
          <p:cNvPr id="5" name="Picture 4">
            <a:extLst>
              <a:ext uri="{FF2B5EF4-FFF2-40B4-BE49-F238E27FC236}">
                <a16:creationId xmlns:a16="http://schemas.microsoft.com/office/drawing/2014/main" id="{5A3A1238-9587-4BDA-8157-CC6848D64CDF}"/>
              </a:ext>
            </a:extLst>
          </p:cNvPr>
          <p:cNvPicPr>
            <a:picLocks noChangeAspect="1"/>
          </p:cNvPicPr>
          <p:nvPr/>
        </p:nvPicPr>
        <p:blipFill>
          <a:blip r:embed="rId2"/>
          <a:stretch>
            <a:fillRect/>
          </a:stretch>
        </p:blipFill>
        <p:spPr>
          <a:xfrm>
            <a:off x="304798" y="1651731"/>
            <a:ext cx="11644132" cy="3730039"/>
          </a:xfrm>
          <a:prstGeom prst="rect">
            <a:avLst/>
          </a:prstGeom>
        </p:spPr>
      </p:pic>
    </p:spTree>
    <p:extLst>
      <p:ext uri="{BB962C8B-B14F-4D97-AF65-F5344CB8AC3E}">
        <p14:creationId xmlns:p14="http://schemas.microsoft.com/office/powerpoint/2010/main" val="6941779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9C-C677-3C41-ABCD-E5E878D6307A}"/>
              </a:ext>
            </a:extLst>
          </p:cNvPr>
          <p:cNvSpPr>
            <a:spLocks noGrp="1"/>
          </p:cNvSpPr>
          <p:nvPr>
            <p:ph type="title"/>
          </p:nvPr>
        </p:nvSpPr>
        <p:spPr/>
        <p:txBody>
          <a:bodyPr/>
          <a:lstStyle/>
          <a:p>
            <a:r>
              <a:rPr lang="en-US" dirty="0"/>
              <a:t>Break: 1:20 – 1:30</a:t>
            </a:r>
          </a:p>
        </p:txBody>
      </p:sp>
      <p:pic>
        <p:nvPicPr>
          <p:cNvPr id="5" name="Picture 4">
            <a:extLst>
              <a:ext uri="{FF2B5EF4-FFF2-40B4-BE49-F238E27FC236}">
                <a16:creationId xmlns:a16="http://schemas.microsoft.com/office/drawing/2014/main" id="{DE99C834-F27F-D041-B89E-3E0CF78F7565}"/>
              </a:ext>
            </a:extLst>
          </p:cNvPr>
          <p:cNvPicPr>
            <a:picLocks noChangeAspect="1"/>
          </p:cNvPicPr>
          <p:nvPr/>
        </p:nvPicPr>
        <p:blipFill>
          <a:blip r:embed="rId2"/>
          <a:stretch>
            <a:fillRect/>
          </a:stretch>
        </p:blipFill>
        <p:spPr>
          <a:xfrm>
            <a:off x="6629399" y="231322"/>
            <a:ext cx="5148619" cy="6449614"/>
          </a:xfrm>
          <a:prstGeom prst="rect">
            <a:avLst/>
          </a:prstGeom>
        </p:spPr>
      </p:pic>
    </p:spTree>
    <p:extLst>
      <p:ext uri="{BB962C8B-B14F-4D97-AF65-F5344CB8AC3E}">
        <p14:creationId xmlns:p14="http://schemas.microsoft.com/office/powerpoint/2010/main" val="4513580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07F3BED9-E4AA-4CCA-B159-0C503E9E5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97983">
            <a:off x="-261480" y="524177"/>
            <a:ext cx="4507950" cy="3380962"/>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F6D670FC-526F-4A77-93C9-9E009DD5A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0618">
            <a:off x="315442" y="3846743"/>
            <a:ext cx="4314079" cy="3235559"/>
          </a:xfrm>
          <a:prstGeom prst="rect">
            <a:avLst/>
          </a:prstGeom>
        </p:spPr>
      </p:pic>
      <p:pic>
        <p:nvPicPr>
          <p:cNvPr id="9" name="Picture 8" descr="A group of people standing around a table&#10;&#10;Description automatically generated">
            <a:extLst>
              <a:ext uri="{FF2B5EF4-FFF2-40B4-BE49-F238E27FC236}">
                <a16:creationId xmlns:a16="http://schemas.microsoft.com/office/drawing/2014/main" id="{D0B48D2B-FC87-4A3C-AEF6-755038185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089" y="-145683"/>
            <a:ext cx="5396166" cy="4047125"/>
          </a:xfrm>
          <a:prstGeom prst="rect">
            <a:avLst/>
          </a:prstGeom>
        </p:spPr>
      </p:pic>
      <p:pic>
        <p:nvPicPr>
          <p:cNvPr id="11" name="Picture 10" descr="A group of people standing in a room&#10;&#10;Description automatically generated">
            <a:extLst>
              <a:ext uri="{FF2B5EF4-FFF2-40B4-BE49-F238E27FC236}">
                <a16:creationId xmlns:a16="http://schemas.microsoft.com/office/drawing/2014/main" id="{C1EA5763-1015-4530-8307-BDBEABD9B6F7}"/>
              </a:ext>
            </a:extLst>
          </p:cNvPr>
          <p:cNvPicPr>
            <a:picLocks noChangeAspect="1"/>
          </p:cNvPicPr>
          <p:nvPr/>
        </p:nvPicPr>
        <p:blipFill rotWithShape="1">
          <a:blip r:embed="rId5">
            <a:extLst>
              <a:ext uri="{28A0092B-C50C-407E-A947-70E740481C1C}">
                <a14:useLocalDpi xmlns:a14="http://schemas.microsoft.com/office/drawing/2010/main" val="0"/>
              </a:ext>
            </a:extLst>
          </a:blip>
          <a:srcRect t="33016" b="20634"/>
          <a:stretch/>
        </p:blipFill>
        <p:spPr>
          <a:xfrm>
            <a:off x="4465139" y="3853843"/>
            <a:ext cx="8699863" cy="3088959"/>
          </a:xfrm>
          <a:prstGeom prst="rect">
            <a:avLst/>
          </a:prstGeom>
        </p:spPr>
      </p:pic>
      <p:pic>
        <p:nvPicPr>
          <p:cNvPr id="13" name="Picture 12" descr="A group of people standing around a table&#10;&#10;Description automatically generated">
            <a:extLst>
              <a:ext uri="{FF2B5EF4-FFF2-40B4-BE49-F238E27FC236}">
                <a16:creationId xmlns:a16="http://schemas.microsoft.com/office/drawing/2014/main" id="{21789076-0174-4467-883C-42D6677EB8B2}"/>
              </a:ext>
            </a:extLst>
          </p:cNvPr>
          <p:cNvPicPr>
            <a:picLocks noChangeAspect="1"/>
          </p:cNvPicPr>
          <p:nvPr/>
        </p:nvPicPr>
        <p:blipFill rotWithShape="1">
          <a:blip r:embed="rId6">
            <a:extLst>
              <a:ext uri="{28A0092B-C50C-407E-A947-70E740481C1C}">
                <a14:useLocalDpi xmlns:a14="http://schemas.microsoft.com/office/drawing/2010/main" val="0"/>
              </a:ext>
            </a:extLst>
          </a:blip>
          <a:srcRect l="6954" t="4467" r="19645" b="21827"/>
          <a:stretch/>
        </p:blipFill>
        <p:spPr>
          <a:xfrm rot="1102220">
            <a:off x="8471782" y="-34040"/>
            <a:ext cx="4197532" cy="3161212"/>
          </a:xfrm>
          <a:prstGeom prst="rect">
            <a:avLst/>
          </a:prstGeom>
        </p:spPr>
      </p:pic>
      <p:pic>
        <p:nvPicPr>
          <p:cNvPr id="15" name="Picture 14" descr="A group of people standing on top of a cutting board with a cake&#10;&#10;Description automatically generated">
            <a:extLst>
              <a:ext uri="{FF2B5EF4-FFF2-40B4-BE49-F238E27FC236}">
                <a16:creationId xmlns:a16="http://schemas.microsoft.com/office/drawing/2014/main" id="{0936F34C-A55B-4B53-8C7C-9F22E1E9FB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2244">
            <a:off x="8984273" y="2420983"/>
            <a:ext cx="2872021" cy="2154016"/>
          </a:xfrm>
          <a:prstGeom prst="rect">
            <a:avLst/>
          </a:prstGeom>
        </p:spPr>
      </p:pic>
      <p:pic>
        <p:nvPicPr>
          <p:cNvPr id="19" name="Picture 18" descr="A picture containing many&#10;&#10;Description automatically generated">
            <a:extLst>
              <a:ext uri="{FF2B5EF4-FFF2-40B4-BE49-F238E27FC236}">
                <a16:creationId xmlns:a16="http://schemas.microsoft.com/office/drawing/2014/main" id="{D2339730-1CFF-4DCE-B7C8-39DF31C61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9508" y="0"/>
            <a:ext cx="7872984" cy="6858000"/>
          </a:xfrm>
          <a:prstGeom prst="rect">
            <a:avLst/>
          </a:prstGeom>
        </p:spPr>
      </p:pic>
    </p:spTree>
    <p:extLst>
      <p:ext uri="{BB962C8B-B14F-4D97-AF65-F5344CB8AC3E}">
        <p14:creationId xmlns:p14="http://schemas.microsoft.com/office/powerpoint/2010/main" val="329114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19"/>
                                        </p:tgtEl>
                                        <p:attrNameLst>
                                          <p:attrName>style.visibility</p:attrName>
                                        </p:attrNameLst>
                                      </p:cBhvr>
                                      <p:to>
                                        <p:strVal val="visible"/>
                                      </p:to>
                                    </p:set>
                                    <p:anim calcmode="lin" valueType="num">
                                      <p:cBhvr>
                                        <p:cTn id="7" dur="2500" fill="hold"/>
                                        <p:tgtEl>
                                          <p:spTgt spid="19"/>
                                        </p:tgtEl>
                                        <p:attrNameLst>
                                          <p:attrName>ppt_w</p:attrName>
                                        </p:attrNameLst>
                                      </p:cBhvr>
                                      <p:tavLst>
                                        <p:tav tm="0">
                                          <p:val>
                                            <p:fltVal val="0"/>
                                          </p:val>
                                        </p:tav>
                                        <p:tav tm="100000">
                                          <p:val>
                                            <p:strVal val="#ppt_w"/>
                                          </p:val>
                                        </p:tav>
                                      </p:tavLst>
                                    </p:anim>
                                    <p:anim calcmode="lin" valueType="num">
                                      <p:cBhvr>
                                        <p:cTn id="8" dur="2500" fill="hold"/>
                                        <p:tgtEl>
                                          <p:spTgt spid="19"/>
                                        </p:tgtEl>
                                        <p:attrNameLst>
                                          <p:attrName>ppt_h</p:attrName>
                                        </p:attrNameLst>
                                      </p:cBhvr>
                                      <p:tavLst>
                                        <p:tav tm="0">
                                          <p:val>
                                            <p:fltVal val="0"/>
                                          </p:val>
                                        </p:tav>
                                        <p:tav tm="100000">
                                          <p:val>
                                            <p:strVal val="#ppt_h"/>
                                          </p:val>
                                        </p:tav>
                                      </p:tavLst>
                                    </p:anim>
                                    <p:animEffect transition="in" filter="fade">
                                      <p:cBhvr>
                                        <p:cTn id="9" dur="2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3247-BF5A-CF4C-B053-121A6BBB0473}"/>
              </a:ext>
            </a:extLst>
          </p:cNvPr>
          <p:cNvSpPr>
            <a:spLocks noGrp="1"/>
          </p:cNvSpPr>
          <p:nvPr>
            <p:ph type="title"/>
          </p:nvPr>
        </p:nvSpPr>
        <p:spPr/>
        <p:txBody>
          <a:bodyPr/>
          <a:lstStyle/>
          <a:p>
            <a:r>
              <a:rPr lang="en-US" dirty="0"/>
              <a:t>Snakes &amp; </a:t>
            </a:r>
            <a:r>
              <a:rPr lang="en-US" u="sng" dirty="0">
                <a:solidFill>
                  <a:srgbClr val="00B050"/>
                </a:solidFill>
              </a:rPr>
              <a:t>Ladders</a:t>
            </a:r>
          </a:p>
        </p:txBody>
      </p:sp>
      <p:sp>
        <p:nvSpPr>
          <p:cNvPr id="3" name="Content Placeholder 2">
            <a:extLst>
              <a:ext uri="{FF2B5EF4-FFF2-40B4-BE49-F238E27FC236}">
                <a16:creationId xmlns:a16="http://schemas.microsoft.com/office/drawing/2014/main" id="{1ED51E73-6444-CC42-A2AD-F361120A307F}"/>
              </a:ext>
            </a:extLst>
          </p:cNvPr>
          <p:cNvSpPr>
            <a:spLocks noGrp="1"/>
          </p:cNvSpPr>
          <p:nvPr>
            <p:ph idx="1"/>
          </p:nvPr>
        </p:nvSpPr>
        <p:spPr>
          <a:xfrm>
            <a:off x="484095" y="1825625"/>
            <a:ext cx="5611906" cy="4790328"/>
          </a:xfrm>
        </p:spPr>
        <p:txBody>
          <a:bodyPr>
            <a:normAutofit/>
          </a:bodyPr>
          <a:lstStyle/>
          <a:p>
            <a:r>
              <a:rPr lang="en-US" sz="2800" dirty="0"/>
              <a:t>Snakes and Ladders game is focused on the </a:t>
            </a:r>
            <a:r>
              <a:rPr lang="en-US" sz="2800" b="1" dirty="0"/>
              <a:t>development of an asset management strategy</a:t>
            </a:r>
          </a:p>
          <a:p>
            <a:r>
              <a:rPr lang="en-US" sz="2800" dirty="0"/>
              <a:t>The purpose of the game is to help you </a:t>
            </a:r>
            <a:r>
              <a:rPr lang="en-US" sz="2800" b="1" dirty="0"/>
              <a:t>explore the elements that contribute </a:t>
            </a:r>
            <a:r>
              <a:rPr lang="en-US" sz="2800" dirty="0"/>
              <a:t>to the strategy </a:t>
            </a:r>
          </a:p>
          <a:p>
            <a:pPr lvl="1">
              <a:buFont typeface="Arial" panose="020B0604020202020204" pitchFamily="34" charset="0"/>
              <a:buChar char="-"/>
            </a:pPr>
            <a:r>
              <a:rPr lang="en-US" sz="2600" dirty="0"/>
              <a:t>Timing</a:t>
            </a:r>
          </a:p>
          <a:p>
            <a:pPr lvl="1">
              <a:buFont typeface="Arial" panose="020B0604020202020204" pitchFamily="34" charset="0"/>
              <a:buChar char="-"/>
            </a:pPr>
            <a:r>
              <a:rPr lang="en-US" sz="2600" dirty="0"/>
              <a:t>Prioritization</a:t>
            </a:r>
          </a:p>
          <a:p>
            <a:pPr lvl="1">
              <a:buFont typeface="Arial" panose="020B0604020202020204" pitchFamily="34" charset="0"/>
              <a:buChar char="-"/>
            </a:pPr>
            <a:r>
              <a:rPr lang="en-US" sz="2600" dirty="0"/>
              <a:t>Priorities</a:t>
            </a:r>
          </a:p>
          <a:p>
            <a:pPr lvl="1">
              <a:buFont typeface="Arial" panose="020B0604020202020204" pitchFamily="34" charset="0"/>
              <a:buChar char="-"/>
            </a:pPr>
            <a:r>
              <a:rPr lang="en-US" sz="2600" dirty="0"/>
              <a:t>Risks</a:t>
            </a:r>
          </a:p>
          <a:p>
            <a:pPr lvl="1">
              <a:buFont typeface="Arial" panose="020B0604020202020204" pitchFamily="34" charset="0"/>
              <a:buChar char="-"/>
            </a:pPr>
            <a:r>
              <a:rPr lang="en-US" sz="2600" dirty="0"/>
              <a:t>Opportunities</a:t>
            </a:r>
          </a:p>
          <a:p>
            <a:pPr lvl="1"/>
            <a:endParaRPr lang="en-US" sz="1600" dirty="0"/>
          </a:p>
        </p:txBody>
      </p:sp>
      <p:pic>
        <p:nvPicPr>
          <p:cNvPr id="4" name="Picture 3" descr="A picture containing colorful, room&#10;&#10;Description automatically generated">
            <a:extLst>
              <a:ext uri="{FF2B5EF4-FFF2-40B4-BE49-F238E27FC236}">
                <a16:creationId xmlns:a16="http://schemas.microsoft.com/office/drawing/2014/main" id="{929A210B-5773-4545-B92D-65F4B3E5608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1000" contrast="8000"/>
                    </a14:imgEffect>
                  </a14:imgLayer>
                </a14:imgProps>
              </a:ext>
              <a:ext uri="{28A0092B-C50C-407E-A947-70E740481C1C}">
                <a14:useLocalDpi xmlns:a14="http://schemas.microsoft.com/office/drawing/2010/main" val="0"/>
              </a:ext>
            </a:extLst>
          </a:blip>
          <a:stretch>
            <a:fillRect/>
          </a:stretch>
        </p:blipFill>
        <p:spPr>
          <a:xfrm>
            <a:off x="6610662" y="1758266"/>
            <a:ext cx="5416446" cy="4908420"/>
          </a:xfrm>
          <a:prstGeom prst="rect">
            <a:avLst/>
          </a:prstGeom>
        </p:spPr>
      </p:pic>
    </p:spTree>
    <p:extLst>
      <p:ext uri="{BB962C8B-B14F-4D97-AF65-F5344CB8AC3E}">
        <p14:creationId xmlns:p14="http://schemas.microsoft.com/office/powerpoint/2010/main" val="16823824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3247-BF5A-CF4C-B053-121A6BBB0473}"/>
              </a:ext>
            </a:extLst>
          </p:cNvPr>
          <p:cNvSpPr>
            <a:spLocks noGrp="1"/>
          </p:cNvSpPr>
          <p:nvPr>
            <p:ph type="title"/>
          </p:nvPr>
        </p:nvSpPr>
        <p:spPr/>
        <p:txBody>
          <a:bodyPr/>
          <a:lstStyle/>
          <a:p>
            <a:r>
              <a:rPr lang="en-US" dirty="0"/>
              <a:t>Snakes &amp; </a:t>
            </a:r>
            <a:r>
              <a:rPr lang="en-US" u="sng" dirty="0">
                <a:solidFill>
                  <a:srgbClr val="00B050"/>
                </a:solidFill>
              </a:rPr>
              <a:t>Ladders</a:t>
            </a:r>
          </a:p>
        </p:txBody>
      </p:sp>
      <p:sp>
        <p:nvSpPr>
          <p:cNvPr id="3" name="Content Placeholder 2">
            <a:extLst>
              <a:ext uri="{FF2B5EF4-FFF2-40B4-BE49-F238E27FC236}">
                <a16:creationId xmlns:a16="http://schemas.microsoft.com/office/drawing/2014/main" id="{1ED51E73-6444-CC42-A2AD-F361120A307F}"/>
              </a:ext>
            </a:extLst>
          </p:cNvPr>
          <p:cNvSpPr>
            <a:spLocks noGrp="1"/>
          </p:cNvSpPr>
          <p:nvPr>
            <p:ph idx="1"/>
          </p:nvPr>
        </p:nvSpPr>
        <p:spPr>
          <a:xfrm>
            <a:off x="571501" y="1825624"/>
            <a:ext cx="5524500" cy="4908419"/>
          </a:xfrm>
        </p:spPr>
        <p:txBody>
          <a:bodyPr>
            <a:normAutofit lnSpcReduction="10000"/>
          </a:bodyPr>
          <a:lstStyle/>
          <a:p>
            <a:r>
              <a:rPr lang="en-US" sz="2800" b="1" dirty="0"/>
              <a:t>Ladders</a:t>
            </a:r>
            <a:r>
              <a:rPr lang="en-US" sz="2800" dirty="0"/>
              <a:t> represent elements of strategy to establish, operate and maintain elements of the Asset Management System</a:t>
            </a:r>
            <a:endParaRPr lang="en-US" sz="2400" dirty="0"/>
          </a:p>
          <a:p>
            <a:r>
              <a:rPr lang="en-US" sz="2800" b="1" dirty="0"/>
              <a:t>Examples of Ladders</a:t>
            </a:r>
          </a:p>
          <a:p>
            <a:pPr lvl="1"/>
            <a:r>
              <a:rPr lang="en-US" sz="2400" dirty="0"/>
              <a:t>Establishing an Asset Management team</a:t>
            </a:r>
          </a:p>
          <a:p>
            <a:pPr lvl="1"/>
            <a:r>
              <a:rPr lang="en-US" sz="2400" dirty="0"/>
              <a:t>Developing an AM policy</a:t>
            </a:r>
          </a:p>
          <a:p>
            <a:pPr lvl="1"/>
            <a:r>
              <a:rPr lang="en-US" sz="2400" dirty="0"/>
              <a:t>Setting AM objectives</a:t>
            </a:r>
          </a:p>
          <a:p>
            <a:pPr lvl="1"/>
            <a:r>
              <a:rPr lang="en-US" sz="2400" dirty="0"/>
              <a:t>Establishing processes for AM plan development and use</a:t>
            </a:r>
          </a:p>
          <a:p>
            <a:pPr lvl="1"/>
            <a:r>
              <a:rPr lang="en-US" sz="2400" dirty="0"/>
              <a:t>Identifying AM competencies and associated training requirements</a:t>
            </a:r>
          </a:p>
          <a:p>
            <a:pPr lvl="1"/>
            <a:endParaRPr lang="en-US" sz="1600" dirty="0"/>
          </a:p>
        </p:txBody>
      </p:sp>
      <p:pic>
        <p:nvPicPr>
          <p:cNvPr id="4" name="Picture 3" descr="A picture containing colorful, room&#10;&#10;Description automatically generated">
            <a:extLst>
              <a:ext uri="{FF2B5EF4-FFF2-40B4-BE49-F238E27FC236}">
                <a16:creationId xmlns:a16="http://schemas.microsoft.com/office/drawing/2014/main" id="{929A210B-5773-4545-B92D-65F4B3E5608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1000" contrast="8000"/>
                    </a14:imgEffect>
                  </a14:imgLayer>
                </a14:imgProps>
              </a:ext>
              <a:ext uri="{28A0092B-C50C-407E-A947-70E740481C1C}">
                <a14:useLocalDpi xmlns:a14="http://schemas.microsoft.com/office/drawing/2010/main" val="0"/>
              </a:ext>
            </a:extLst>
          </a:blip>
          <a:stretch>
            <a:fillRect/>
          </a:stretch>
        </p:blipFill>
        <p:spPr>
          <a:xfrm>
            <a:off x="6610662" y="1758266"/>
            <a:ext cx="5416446" cy="4908420"/>
          </a:xfrm>
          <a:prstGeom prst="rect">
            <a:avLst/>
          </a:prstGeom>
        </p:spPr>
      </p:pic>
    </p:spTree>
    <p:extLst>
      <p:ext uri="{BB962C8B-B14F-4D97-AF65-F5344CB8AC3E}">
        <p14:creationId xmlns:p14="http://schemas.microsoft.com/office/powerpoint/2010/main" val="16594554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3247-BF5A-CF4C-B053-121A6BBB0473}"/>
              </a:ext>
            </a:extLst>
          </p:cNvPr>
          <p:cNvSpPr>
            <a:spLocks noGrp="1"/>
          </p:cNvSpPr>
          <p:nvPr>
            <p:ph type="title"/>
          </p:nvPr>
        </p:nvSpPr>
        <p:spPr/>
        <p:txBody>
          <a:bodyPr/>
          <a:lstStyle/>
          <a:p>
            <a:r>
              <a:rPr lang="en-US" u="sng" dirty="0">
                <a:solidFill>
                  <a:srgbClr val="00B050"/>
                </a:solidFill>
              </a:rPr>
              <a:t>Snakes</a:t>
            </a:r>
            <a:r>
              <a:rPr lang="en-US" dirty="0"/>
              <a:t> &amp; Ladders</a:t>
            </a:r>
          </a:p>
        </p:txBody>
      </p:sp>
      <p:sp>
        <p:nvSpPr>
          <p:cNvPr id="3" name="Content Placeholder 2">
            <a:extLst>
              <a:ext uri="{FF2B5EF4-FFF2-40B4-BE49-F238E27FC236}">
                <a16:creationId xmlns:a16="http://schemas.microsoft.com/office/drawing/2014/main" id="{1ED51E73-6444-CC42-A2AD-F361120A307F}"/>
              </a:ext>
            </a:extLst>
          </p:cNvPr>
          <p:cNvSpPr>
            <a:spLocks noGrp="1"/>
          </p:cNvSpPr>
          <p:nvPr>
            <p:ph idx="1"/>
          </p:nvPr>
        </p:nvSpPr>
        <p:spPr>
          <a:xfrm>
            <a:off x="443753" y="1825625"/>
            <a:ext cx="5957047" cy="4729816"/>
          </a:xfrm>
        </p:spPr>
        <p:txBody>
          <a:bodyPr>
            <a:normAutofit fontScale="92500" lnSpcReduction="10000"/>
          </a:bodyPr>
          <a:lstStyle/>
          <a:p>
            <a:r>
              <a:rPr lang="en-US" sz="2800" b="1" dirty="0"/>
              <a:t>Snakes</a:t>
            </a:r>
            <a:r>
              <a:rPr lang="en-US" sz="2800" dirty="0"/>
              <a:t> are elements or actions</a:t>
            </a:r>
            <a:r>
              <a:rPr lang="en-US" sz="2800" b="1" dirty="0"/>
              <a:t> </a:t>
            </a:r>
            <a:r>
              <a:rPr lang="en-US" sz="2800" dirty="0"/>
              <a:t>that delay or derail AM implementation efforts</a:t>
            </a:r>
          </a:p>
          <a:p>
            <a:r>
              <a:rPr lang="en-US" sz="2800" b="1" dirty="0"/>
              <a:t>Example of Snakes (risks)</a:t>
            </a:r>
          </a:p>
          <a:p>
            <a:pPr lvl="1"/>
            <a:r>
              <a:rPr lang="en-US" sz="2400" dirty="0"/>
              <a:t>Departure of key personnel responsible for AM initiatives</a:t>
            </a:r>
          </a:p>
          <a:p>
            <a:pPr lvl="1"/>
            <a:r>
              <a:rPr lang="en-US" sz="2400" dirty="0"/>
              <a:t>Loss of focus and support of the leadership team (if improvements takes more time than anticipated</a:t>
            </a:r>
          </a:p>
          <a:p>
            <a:pPr lvl="1"/>
            <a:r>
              <a:rPr lang="en-US" sz="2400" dirty="0"/>
              <a:t>Failure of the leadership team to demonstrate behaviors set out in the AM Policy</a:t>
            </a:r>
          </a:p>
          <a:p>
            <a:pPr lvl="1"/>
            <a:r>
              <a:rPr lang="en-US" sz="2400" dirty="0"/>
              <a:t>Rewarding reactive behavior over reliability-oriented behavior</a:t>
            </a:r>
          </a:p>
          <a:p>
            <a:pPr lvl="1"/>
            <a:endParaRPr lang="en-US" sz="1600" dirty="0"/>
          </a:p>
        </p:txBody>
      </p:sp>
      <p:pic>
        <p:nvPicPr>
          <p:cNvPr id="4" name="Picture 3" descr="A picture containing colorful, room&#10;&#10;Description automatically generated">
            <a:extLst>
              <a:ext uri="{FF2B5EF4-FFF2-40B4-BE49-F238E27FC236}">
                <a16:creationId xmlns:a16="http://schemas.microsoft.com/office/drawing/2014/main" id="{7FC724F7-AD8A-4C2F-B66F-E41AAA22D6B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1000" contrast="8000"/>
                    </a14:imgEffect>
                  </a14:imgLayer>
                </a14:imgProps>
              </a:ext>
              <a:ext uri="{28A0092B-C50C-407E-A947-70E740481C1C}">
                <a14:useLocalDpi xmlns:a14="http://schemas.microsoft.com/office/drawing/2010/main" val="0"/>
              </a:ext>
            </a:extLst>
          </a:blip>
          <a:stretch>
            <a:fillRect/>
          </a:stretch>
        </p:blipFill>
        <p:spPr>
          <a:xfrm>
            <a:off x="6610662" y="1758266"/>
            <a:ext cx="5416446" cy="4908420"/>
          </a:xfrm>
          <a:prstGeom prst="rect">
            <a:avLst/>
          </a:prstGeom>
        </p:spPr>
      </p:pic>
    </p:spTree>
    <p:extLst>
      <p:ext uri="{BB962C8B-B14F-4D97-AF65-F5344CB8AC3E}">
        <p14:creationId xmlns:p14="http://schemas.microsoft.com/office/powerpoint/2010/main" val="29259539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83B7-9F27-B842-A85C-0F57BCD0A41C}"/>
              </a:ext>
            </a:extLst>
          </p:cNvPr>
          <p:cNvSpPr>
            <a:spLocks noGrp="1"/>
          </p:cNvSpPr>
          <p:nvPr>
            <p:ph type="title"/>
          </p:nvPr>
        </p:nvSpPr>
        <p:spPr/>
        <p:txBody>
          <a:bodyPr>
            <a:normAutofit/>
          </a:bodyPr>
          <a:lstStyle/>
          <a:p>
            <a:r>
              <a:rPr lang="en-US" dirty="0"/>
              <a:t>Day 2 Learning Intention and Objective Review</a:t>
            </a:r>
          </a:p>
        </p:txBody>
      </p:sp>
      <p:sp>
        <p:nvSpPr>
          <p:cNvPr id="3" name="Content Placeholder 2">
            <a:extLst>
              <a:ext uri="{FF2B5EF4-FFF2-40B4-BE49-F238E27FC236}">
                <a16:creationId xmlns:a16="http://schemas.microsoft.com/office/drawing/2014/main" id="{8454EBBD-109A-6F44-A46C-E02798B3FD9D}"/>
              </a:ext>
            </a:extLst>
          </p:cNvPr>
          <p:cNvSpPr>
            <a:spLocks noGrp="1"/>
          </p:cNvSpPr>
          <p:nvPr>
            <p:ph idx="1"/>
          </p:nvPr>
        </p:nvSpPr>
        <p:spPr/>
        <p:txBody>
          <a:bodyPr/>
          <a:lstStyle/>
          <a:p>
            <a:r>
              <a:rPr lang="en-US" dirty="0"/>
              <a:t>Creating Line-of-Sight</a:t>
            </a:r>
          </a:p>
          <a:p>
            <a:r>
              <a:rPr lang="en-US" dirty="0"/>
              <a:t>Putting theory into practice</a:t>
            </a:r>
          </a:p>
          <a:p>
            <a:r>
              <a:rPr lang="en-US" dirty="0"/>
              <a:t>Collaboration</a:t>
            </a:r>
          </a:p>
          <a:p>
            <a:pPr marL="0" indent="0">
              <a:buNone/>
            </a:pPr>
            <a:endParaRPr lang="en-US" dirty="0"/>
          </a:p>
        </p:txBody>
      </p:sp>
    </p:spTree>
    <p:extLst>
      <p:ext uri="{BB962C8B-B14F-4D97-AF65-F5344CB8AC3E}">
        <p14:creationId xmlns:p14="http://schemas.microsoft.com/office/powerpoint/2010/main" val="39431772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65F3-5287-1749-BD77-1EE7A4E83CB2}"/>
              </a:ext>
            </a:extLst>
          </p:cNvPr>
          <p:cNvSpPr>
            <a:spLocks noGrp="1"/>
          </p:cNvSpPr>
          <p:nvPr>
            <p:ph type="title"/>
          </p:nvPr>
        </p:nvSpPr>
        <p:spPr/>
        <p:txBody>
          <a:bodyPr/>
          <a:lstStyle/>
          <a:p>
            <a:r>
              <a:rPr lang="en-US" dirty="0"/>
              <a:t>End of Day 2</a:t>
            </a:r>
          </a:p>
        </p:txBody>
      </p:sp>
      <p:pic>
        <p:nvPicPr>
          <p:cNvPr id="4" name="Picture 3">
            <a:extLst>
              <a:ext uri="{FF2B5EF4-FFF2-40B4-BE49-F238E27FC236}">
                <a16:creationId xmlns:a16="http://schemas.microsoft.com/office/drawing/2014/main" id="{B58D3D38-8685-B644-9E8D-05F96C42CE90}"/>
              </a:ext>
            </a:extLst>
          </p:cNvPr>
          <p:cNvPicPr>
            <a:picLocks noChangeAspect="1"/>
          </p:cNvPicPr>
          <p:nvPr/>
        </p:nvPicPr>
        <p:blipFill>
          <a:blip r:embed="rId2"/>
          <a:stretch>
            <a:fillRect/>
          </a:stretch>
        </p:blipFill>
        <p:spPr>
          <a:xfrm>
            <a:off x="6096000" y="1690688"/>
            <a:ext cx="4572000" cy="4476829"/>
          </a:xfrm>
          <a:prstGeom prst="rect">
            <a:avLst/>
          </a:prstGeom>
        </p:spPr>
      </p:pic>
    </p:spTree>
    <p:extLst>
      <p:ext uri="{BB962C8B-B14F-4D97-AF65-F5344CB8AC3E}">
        <p14:creationId xmlns:p14="http://schemas.microsoft.com/office/powerpoint/2010/main" val="398591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38C8-34FB-4E51-B39C-53C48B1E90AE}"/>
              </a:ext>
            </a:extLst>
          </p:cNvPr>
          <p:cNvSpPr>
            <a:spLocks noGrp="1"/>
          </p:cNvSpPr>
          <p:nvPr>
            <p:ph type="title"/>
          </p:nvPr>
        </p:nvSpPr>
        <p:spPr/>
        <p:txBody>
          <a:bodyPr/>
          <a:lstStyle/>
          <a:p>
            <a:r>
              <a:rPr lang="en-US" dirty="0"/>
              <a:t>Agenda – Day Two (Morning)</a:t>
            </a:r>
          </a:p>
        </p:txBody>
      </p:sp>
      <p:pic>
        <p:nvPicPr>
          <p:cNvPr id="11" name="Picture 10">
            <a:extLst>
              <a:ext uri="{FF2B5EF4-FFF2-40B4-BE49-F238E27FC236}">
                <a16:creationId xmlns:a16="http://schemas.microsoft.com/office/drawing/2014/main" id="{0246FB96-0718-48EB-8CF4-C39765CFD2BE}"/>
              </a:ext>
            </a:extLst>
          </p:cNvPr>
          <p:cNvPicPr>
            <a:picLocks noChangeAspect="1"/>
          </p:cNvPicPr>
          <p:nvPr/>
        </p:nvPicPr>
        <p:blipFill>
          <a:blip r:embed="rId2"/>
          <a:stretch>
            <a:fillRect/>
          </a:stretch>
        </p:blipFill>
        <p:spPr>
          <a:xfrm>
            <a:off x="527854" y="1402970"/>
            <a:ext cx="11136292" cy="5287198"/>
          </a:xfrm>
          <a:prstGeom prst="rect">
            <a:avLst/>
          </a:prstGeom>
        </p:spPr>
      </p:pic>
    </p:spTree>
    <p:extLst>
      <p:ext uri="{BB962C8B-B14F-4D97-AF65-F5344CB8AC3E}">
        <p14:creationId xmlns:p14="http://schemas.microsoft.com/office/powerpoint/2010/main" val="1072971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38C8-34FB-4E51-B39C-53C48B1E90AE}"/>
              </a:ext>
            </a:extLst>
          </p:cNvPr>
          <p:cNvSpPr>
            <a:spLocks noGrp="1"/>
          </p:cNvSpPr>
          <p:nvPr>
            <p:ph type="title"/>
          </p:nvPr>
        </p:nvSpPr>
        <p:spPr/>
        <p:txBody>
          <a:bodyPr/>
          <a:lstStyle/>
          <a:p>
            <a:r>
              <a:rPr lang="en-US" dirty="0"/>
              <a:t>Agenda – Day Two (Afternoon)</a:t>
            </a:r>
          </a:p>
        </p:txBody>
      </p:sp>
      <p:pic>
        <p:nvPicPr>
          <p:cNvPr id="10" name="Picture 9">
            <a:extLst>
              <a:ext uri="{FF2B5EF4-FFF2-40B4-BE49-F238E27FC236}">
                <a16:creationId xmlns:a16="http://schemas.microsoft.com/office/drawing/2014/main" id="{263C7D42-7D8A-46A3-A903-2F7810796549}"/>
              </a:ext>
            </a:extLst>
          </p:cNvPr>
          <p:cNvPicPr>
            <a:picLocks noChangeAspect="1"/>
          </p:cNvPicPr>
          <p:nvPr/>
        </p:nvPicPr>
        <p:blipFill>
          <a:blip r:embed="rId2"/>
          <a:stretch>
            <a:fillRect/>
          </a:stretch>
        </p:blipFill>
        <p:spPr>
          <a:xfrm>
            <a:off x="284018" y="1851904"/>
            <a:ext cx="11623964" cy="3782374"/>
          </a:xfrm>
          <a:prstGeom prst="rect">
            <a:avLst/>
          </a:prstGeom>
        </p:spPr>
      </p:pic>
    </p:spTree>
    <p:extLst>
      <p:ext uri="{BB962C8B-B14F-4D97-AF65-F5344CB8AC3E}">
        <p14:creationId xmlns:p14="http://schemas.microsoft.com/office/powerpoint/2010/main" val="1829046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99C9-180C-DB42-82B5-C998B701869C}"/>
              </a:ext>
            </a:extLst>
          </p:cNvPr>
          <p:cNvSpPr>
            <a:spLocks noGrp="1"/>
          </p:cNvSpPr>
          <p:nvPr>
            <p:ph type="title"/>
          </p:nvPr>
        </p:nvSpPr>
        <p:spPr/>
        <p:txBody>
          <a:bodyPr/>
          <a:lstStyle/>
          <a:p>
            <a:r>
              <a:rPr lang="en-US" dirty="0"/>
              <a:t>Insert BP Texas City Video</a:t>
            </a:r>
          </a:p>
        </p:txBody>
      </p:sp>
      <p:sp>
        <p:nvSpPr>
          <p:cNvPr id="5" name="Content Placeholder 4">
            <a:extLst>
              <a:ext uri="{FF2B5EF4-FFF2-40B4-BE49-F238E27FC236}">
                <a16:creationId xmlns:a16="http://schemas.microsoft.com/office/drawing/2014/main" id="{BC20A132-E66F-3148-AE62-7280D2F67E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90090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86D5-3F49-8944-BE27-D37EF31FFE9F}"/>
              </a:ext>
            </a:extLst>
          </p:cNvPr>
          <p:cNvSpPr>
            <a:spLocks noGrp="1"/>
          </p:cNvSpPr>
          <p:nvPr>
            <p:ph type="title"/>
          </p:nvPr>
        </p:nvSpPr>
        <p:spPr/>
        <p:txBody>
          <a:bodyPr/>
          <a:lstStyle/>
          <a:p>
            <a:r>
              <a:rPr lang="en-US" dirty="0"/>
              <a:t>Exercise 1: BP Texas City</a:t>
            </a:r>
          </a:p>
        </p:txBody>
      </p:sp>
      <p:sp>
        <p:nvSpPr>
          <p:cNvPr id="3" name="Content Placeholder 2">
            <a:extLst>
              <a:ext uri="{FF2B5EF4-FFF2-40B4-BE49-F238E27FC236}">
                <a16:creationId xmlns:a16="http://schemas.microsoft.com/office/drawing/2014/main" id="{9E238DA0-FE28-0342-B843-E7B1CD4EBF02}"/>
              </a:ext>
            </a:extLst>
          </p:cNvPr>
          <p:cNvSpPr>
            <a:spLocks noGrp="1"/>
          </p:cNvSpPr>
          <p:nvPr>
            <p:ph idx="1"/>
          </p:nvPr>
        </p:nvSpPr>
        <p:spPr/>
        <p:txBody>
          <a:bodyPr/>
          <a:lstStyle/>
          <a:p>
            <a:pPr marL="0" indent="0">
              <a:buNone/>
            </a:pPr>
            <a:r>
              <a:rPr lang="en-US" dirty="0"/>
              <a:t>With your current thinking about asset management what-</a:t>
            </a:r>
          </a:p>
          <a:p>
            <a:pPr lvl="1"/>
            <a:r>
              <a:rPr lang="en-US" dirty="0"/>
              <a:t>Strategy(s)</a:t>
            </a:r>
          </a:p>
          <a:p>
            <a:pPr lvl="1"/>
            <a:r>
              <a:rPr lang="en-US" dirty="0"/>
              <a:t>Role(s) </a:t>
            </a:r>
          </a:p>
          <a:p>
            <a:pPr lvl="1"/>
            <a:r>
              <a:rPr lang="en-US" dirty="0"/>
              <a:t>Action(s) </a:t>
            </a:r>
          </a:p>
          <a:p>
            <a:pPr lvl="1"/>
            <a:r>
              <a:rPr lang="en-US" dirty="0"/>
              <a:t>System(s)</a:t>
            </a:r>
          </a:p>
          <a:p>
            <a:pPr marL="0" indent="0">
              <a:buNone/>
            </a:pPr>
            <a:r>
              <a:rPr lang="en-US" dirty="0"/>
              <a:t>- might have made a difference to prevent the incident?</a:t>
            </a:r>
          </a:p>
        </p:txBody>
      </p:sp>
    </p:spTree>
    <p:extLst>
      <p:ext uri="{BB962C8B-B14F-4D97-AF65-F5344CB8AC3E}">
        <p14:creationId xmlns:p14="http://schemas.microsoft.com/office/powerpoint/2010/main" val="3225281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9C-C677-3C41-ABCD-E5E878D6307A}"/>
              </a:ext>
            </a:extLst>
          </p:cNvPr>
          <p:cNvSpPr>
            <a:spLocks noGrp="1"/>
          </p:cNvSpPr>
          <p:nvPr>
            <p:ph type="title"/>
          </p:nvPr>
        </p:nvSpPr>
        <p:spPr/>
        <p:txBody>
          <a:bodyPr/>
          <a:lstStyle/>
          <a:p>
            <a:r>
              <a:rPr lang="en-US" dirty="0"/>
              <a:t>Break: 9:20 – 9:30</a:t>
            </a:r>
          </a:p>
        </p:txBody>
      </p:sp>
      <p:sp>
        <p:nvSpPr>
          <p:cNvPr id="3" name="Content Placeholder 2">
            <a:extLst>
              <a:ext uri="{FF2B5EF4-FFF2-40B4-BE49-F238E27FC236}">
                <a16:creationId xmlns:a16="http://schemas.microsoft.com/office/drawing/2014/main" id="{861CA20E-6E04-5B4B-A0E1-6BCCE1BE16BB}"/>
              </a:ext>
            </a:extLst>
          </p:cNvPr>
          <p:cNvSpPr>
            <a:spLocks noGrp="1"/>
          </p:cNvSpPr>
          <p:nvPr>
            <p:ph idx="1"/>
          </p:nvPr>
        </p:nvSpPr>
        <p:spPr/>
        <p:txBody>
          <a:bodyPr/>
          <a:lstStyle/>
          <a:p>
            <a:pPr>
              <a:buFontTx/>
              <a:buNone/>
            </a:pPr>
            <a:r>
              <a:rPr lang="en-US" altLang="en-US" sz="3600" b="1" i="1" dirty="0">
                <a:solidFill>
                  <a:schemeClr val="accent1">
                    <a:lumMod val="75000"/>
                  </a:schemeClr>
                </a:solidFill>
                <a:ea typeface="ＭＳ Ｐゴシック" panose="020B0600070205080204" pitchFamily="34" charset="-128"/>
              </a:rPr>
              <a:t>"The proper management of physical assets</a:t>
            </a:r>
          </a:p>
          <a:p>
            <a:pPr>
              <a:buFontTx/>
              <a:buNone/>
            </a:pPr>
            <a:r>
              <a:rPr lang="en-US" altLang="en-US" sz="3600" b="1" i="1" dirty="0">
                <a:solidFill>
                  <a:schemeClr val="accent1">
                    <a:lumMod val="75000"/>
                  </a:schemeClr>
                </a:solidFill>
                <a:ea typeface="ＭＳ Ｐゴシック" panose="020B0600070205080204" pitchFamily="34" charset="-128"/>
              </a:rPr>
              <a:t>  remains the single largest business improvement</a:t>
            </a:r>
          </a:p>
          <a:p>
            <a:pPr>
              <a:buFontTx/>
              <a:buNone/>
            </a:pPr>
            <a:r>
              <a:rPr lang="en-US" altLang="en-US" sz="3600" b="1" i="1" dirty="0">
                <a:solidFill>
                  <a:schemeClr val="accent1">
                    <a:lumMod val="75000"/>
                  </a:schemeClr>
                </a:solidFill>
                <a:ea typeface="ＭＳ Ｐゴシック" panose="020B0600070205080204" pitchFamily="34" charset="-128"/>
              </a:rPr>
              <a:t>  opportunity in the 21st century”</a:t>
            </a:r>
          </a:p>
          <a:p>
            <a:pPr>
              <a:buFontTx/>
              <a:buNone/>
            </a:pPr>
            <a:endParaRPr lang="en-US" altLang="en-US" dirty="0">
              <a:ea typeface="ＭＳ Ｐゴシック" panose="020B0600070205080204" pitchFamily="34" charset="-128"/>
            </a:endParaRPr>
          </a:p>
          <a:p>
            <a:pPr>
              <a:buFontTx/>
              <a:buNone/>
            </a:pPr>
            <a:r>
              <a:rPr lang="en-US" altLang="en-US" dirty="0">
                <a:ea typeface="ＭＳ Ｐゴシック" panose="020B0600070205080204" pitchFamily="34" charset="-128"/>
              </a:rPr>
              <a:t>H.W. Penrose</a:t>
            </a:r>
          </a:p>
        </p:txBody>
      </p:sp>
    </p:spTree>
    <p:extLst>
      <p:ext uri="{BB962C8B-B14F-4D97-AF65-F5344CB8AC3E}">
        <p14:creationId xmlns:p14="http://schemas.microsoft.com/office/powerpoint/2010/main" val="2948084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AF6BA-BD04-2F47-942D-8A5FEFBB6358}"/>
              </a:ext>
            </a:extLst>
          </p:cNvPr>
          <p:cNvSpPr>
            <a:spLocks noGrp="1"/>
          </p:cNvSpPr>
          <p:nvPr>
            <p:ph type="title"/>
          </p:nvPr>
        </p:nvSpPr>
        <p:spPr/>
        <p:txBody>
          <a:bodyPr/>
          <a:lstStyle/>
          <a:p>
            <a:r>
              <a:rPr lang="en-US" dirty="0"/>
              <a:t>What is Asset Management</a:t>
            </a:r>
          </a:p>
        </p:txBody>
      </p:sp>
      <p:sp>
        <p:nvSpPr>
          <p:cNvPr id="3" name="Content Placeholder 2">
            <a:extLst>
              <a:ext uri="{FF2B5EF4-FFF2-40B4-BE49-F238E27FC236}">
                <a16:creationId xmlns:a16="http://schemas.microsoft.com/office/drawing/2014/main" id="{94BD7ADF-AA6C-4147-A3E2-9D57E28A339A}"/>
              </a:ext>
            </a:extLst>
          </p:cNvPr>
          <p:cNvSpPr>
            <a:spLocks noGrp="1"/>
          </p:cNvSpPr>
          <p:nvPr>
            <p:ph idx="1"/>
          </p:nvPr>
        </p:nvSpPr>
        <p:spPr/>
        <p:txBody>
          <a:bodyPr/>
          <a:lstStyle/>
          <a:p>
            <a:r>
              <a:rPr lang="en-US" dirty="0"/>
              <a:t>History</a:t>
            </a:r>
            <a:endParaRPr lang="en-US" sz="3200" dirty="0"/>
          </a:p>
          <a:p>
            <a:r>
              <a:rPr lang="en-US" sz="3200" dirty="0"/>
              <a:t>Definition</a:t>
            </a:r>
          </a:p>
          <a:p>
            <a:pPr lvl="1">
              <a:buFont typeface="Arial" panose="020B0604020202020204" pitchFamily="34" charset="0"/>
              <a:buChar char="-"/>
            </a:pPr>
            <a:r>
              <a:rPr lang="en-US" sz="2800" dirty="0"/>
              <a:t>Asset Definition</a:t>
            </a:r>
          </a:p>
          <a:p>
            <a:pPr lvl="1">
              <a:buFont typeface="Arial" panose="020B0604020202020204" pitchFamily="34" charset="0"/>
              <a:buChar char="-"/>
            </a:pPr>
            <a:r>
              <a:rPr lang="en-US" sz="2800" dirty="0"/>
              <a:t>Management Definition</a:t>
            </a:r>
          </a:p>
          <a:p>
            <a:r>
              <a:rPr lang="en-US" sz="3200" dirty="0"/>
              <a:t>Current Global Footprint</a:t>
            </a:r>
          </a:p>
          <a:p>
            <a:endParaRPr lang="en-US" dirty="0"/>
          </a:p>
          <a:p>
            <a:pPr marL="0" indent="0">
              <a:buNone/>
            </a:pPr>
            <a:r>
              <a:rPr lang="en-US" dirty="0"/>
              <a:t>“A contradiction of terms”</a:t>
            </a:r>
          </a:p>
          <a:p>
            <a:pPr marL="0" indent="0">
              <a:buNone/>
            </a:pPr>
            <a:r>
              <a:rPr lang="en-US" dirty="0"/>
              <a:t>			Graham Macleod VP Asset Integrity </a:t>
            </a:r>
          </a:p>
        </p:txBody>
      </p:sp>
    </p:spTree>
    <p:extLst>
      <p:ext uri="{BB962C8B-B14F-4D97-AF65-F5344CB8AC3E}">
        <p14:creationId xmlns:p14="http://schemas.microsoft.com/office/powerpoint/2010/main" val="2880150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199" y="1206847"/>
            <a:ext cx="10609613" cy="3271836"/>
          </a:xfrm>
        </p:spPr>
        <p:txBody>
          <a:bodyPr/>
          <a:lstStyle/>
          <a:p>
            <a:r>
              <a:rPr lang="en-US" dirty="0"/>
              <a:t>Asset Management Workshop</a:t>
            </a:r>
          </a:p>
        </p:txBody>
      </p:sp>
      <p:sp>
        <p:nvSpPr>
          <p:cNvPr id="5" name="Subtitle 4">
            <a:extLst>
              <a:ext uri="{FF2B5EF4-FFF2-40B4-BE49-F238E27FC236}">
                <a16:creationId xmlns:a16="http://schemas.microsoft.com/office/drawing/2014/main" id="{21046821-BC83-A44F-80F3-EB45D4D57E18}"/>
              </a:ext>
            </a:extLst>
          </p:cNvPr>
          <p:cNvSpPr>
            <a:spLocks noGrp="1"/>
          </p:cNvSpPr>
          <p:nvPr>
            <p:ph type="subTitle" idx="1"/>
          </p:nvPr>
        </p:nvSpPr>
        <p:spPr/>
        <p:txBody>
          <a:bodyPr/>
          <a:lstStyle/>
          <a:p>
            <a:r>
              <a:rPr lang="en-US" dirty="0"/>
              <a:t>Enterprise Level Asset Management Initiative - Overview</a:t>
            </a:r>
          </a:p>
        </p:txBody>
      </p:sp>
    </p:spTree>
    <p:extLst>
      <p:ext uri="{BB962C8B-B14F-4D97-AF65-F5344CB8AC3E}">
        <p14:creationId xmlns:p14="http://schemas.microsoft.com/office/powerpoint/2010/main" val="4263628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2486-8CEA-EF40-A2F9-C8AAE6AA730A}"/>
              </a:ext>
            </a:extLst>
          </p:cNvPr>
          <p:cNvSpPr>
            <a:spLocks noGrp="1"/>
          </p:cNvSpPr>
          <p:nvPr>
            <p:ph type="title"/>
          </p:nvPr>
        </p:nvSpPr>
        <p:spPr/>
        <p:txBody>
          <a:bodyPr/>
          <a:lstStyle/>
          <a:p>
            <a:r>
              <a:rPr lang="en-US" dirty="0"/>
              <a:t>Conceptual Diagram</a:t>
            </a:r>
          </a:p>
        </p:txBody>
      </p:sp>
      <p:sp>
        <p:nvSpPr>
          <p:cNvPr id="3" name="Content Placeholder 2">
            <a:extLst>
              <a:ext uri="{FF2B5EF4-FFF2-40B4-BE49-F238E27FC236}">
                <a16:creationId xmlns:a16="http://schemas.microsoft.com/office/drawing/2014/main" id="{95629550-AD32-D845-A227-906A3C5FC6B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1A559FF-D5BF-FD45-AA9A-4D496225F179}"/>
              </a:ext>
            </a:extLst>
          </p:cNvPr>
          <p:cNvPicPr>
            <a:picLocks noChangeAspect="1"/>
          </p:cNvPicPr>
          <p:nvPr/>
        </p:nvPicPr>
        <p:blipFill>
          <a:blip r:embed="rId2"/>
          <a:stretch>
            <a:fillRect/>
          </a:stretch>
        </p:blipFill>
        <p:spPr>
          <a:xfrm>
            <a:off x="838199" y="1825625"/>
            <a:ext cx="10515599" cy="4667250"/>
          </a:xfrm>
          <a:prstGeom prst="rect">
            <a:avLst/>
          </a:prstGeom>
        </p:spPr>
      </p:pic>
    </p:spTree>
    <p:extLst>
      <p:ext uri="{BB962C8B-B14F-4D97-AF65-F5344CB8AC3E}">
        <p14:creationId xmlns:p14="http://schemas.microsoft.com/office/powerpoint/2010/main" val="3644057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a:extLst>
              <a:ext uri="{FF2B5EF4-FFF2-40B4-BE49-F238E27FC236}">
                <a16:creationId xmlns:a16="http://schemas.microsoft.com/office/drawing/2014/main" id="{5639935E-4859-134B-9FA2-D9272B1975DF}"/>
              </a:ext>
            </a:extLst>
          </p:cNvPr>
          <p:cNvSpPr>
            <a:spLocks noGrp="1" noChangeArrowheads="1"/>
          </p:cNvSpPr>
          <p:nvPr>
            <p:ph type="title"/>
          </p:nvPr>
        </p:nvSpPr>
        <p:spPr/>
        <p:txBody>
          <a:bodyPr>
            <a:normAutofit/>
          </a:bodyPr>
          <a:lstStyle/>
          <a:p>
            <a:pPr eaLnBrk="1" hangingPunct="1"/>
            <a:r>
              <a:rPr lang="en-US" altLang="en-US" dirty="0">
                <a:solidFill>
                  <a:srgbClr val="000000"/>
                </a:solidFill>
                <a:ea typeface="ＭＳ Ｐゴシック" panose="020B0600070205080204" pitchFamily="34" charset="-128"/>
              </a:rPr>
              <a:t>Multiple Views of Managing the Asset</a:t>
            </a:r>
          </a:p>
        </p:txBody>
      </p:sp>
      <p:grpSp>
        <p:nvGrpSpPr>
          <p:cNvPr id="2" name="Group 1">
            <a:extLst>
              <a:ext uri="{FF2B5EF4-FFF2-40B4-BE49-F238E27FC236}">
                <a16:creationId xmlns:a16="http://schemas.microsoft.com/office/drawing/2014/main" id="{E05EF860-ACC8-4947-9E23-197D990CF97F}"/>
              </a:ext>
            </a:extLst>
          </p:cNvPr>
          <p:cNvGrpSpPr/>
          <p:nvPr/>
        </p:nvGrpSpPr>
        <p:grpSpPr>
          <a:xfrm>
            <a:off x="1432561" y="1295919"/>
            <a:ext cx="8605519" cy="5338561"/>
            <a:chOff x="1524001" y="1052079"/>
            <a:chExt cx="8855392" cy="5727499"/>
          </a:xfrm>
        </p:grpSpPr>
        <p:sp>
          <p:nvSpPr>
            <p:cNvPr id="48130" name="AutoShape 2">
              <a:extLst>
                <a:ext uri="{FF2B5EF4-FFF2-40B4-BE49-F238E27FC236}">
                  <a16:creationId xmlns:a16="http://schemas.microsoft.com/office/drawing/2014/main" id="{3950E443-5E7D-FA46-9926-C4FBB896E275}"/>
                </a:ext>
              </a:extLst>
            </p:cNvPr>
            <p:cNvSpPr>
              <a:spLocks noChangeArrowheads="1"/>
            </p:cNvSpPr>
            <p:nvPr/>
          </p:nvSpPr>
          <p:spPr bwMode="gray">
            <a:xfrm rot="7718419">
              <a:off x="4328636" y="4353297"/>
              <a:ext cx="1620203" cy="823170"/>
            </a:xfrm>
            <a:prstGeom prst="rightArrow">
              <a:avLst>
                <a:gd name="adj1" fmla="val 51231"/>
                <a:gd name="adj2" fmla="val 110004"/>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48131" name="Rectangle 3">
              <a:extLst>
                <a:ext uri="{FF2B5EF4-FFF2-40B4-BE49-F238E27FC236}">
                  <a16:creationId xmlns:a16="http://schemas.microsoft.com/office/drawing/2014/main" id="{BA697555-3856-4043-B6FA-5999291B5148}"/>
                </a:ext>
              </a:extLst>
            </p:cNvPr>
            <p:cNvSpPr>
              <a:spLocks noChangeArrowheads="1"/>
            </p:cNvSpPr>
            <p:nvPr/>
          </p:nvSpPr>
          <p:spPr bwMode="gray">
            <a:xfrm>
              <a:off x="1524001" y="1052079"/>
              <a:ext cx="184729" cy="42473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48133" name="AutoShape 5">
              <a:extLst>
                <a:ext uri="{FF2B5EF4-FFF2-40B4-BE49-F238E27FC236}">
                  <a16:creationId xmlns:a16="http://schemas.microsoft.com/office/drawing/2014/main" id="{032E94F3-4235-1944-ACA7-D93E156D94B3}"/>
                </a:ext>
              </a:extLst>
            </p:cNvPr>
            <p:cNvSpPr>
              <a:spLocks noChangeArrowheads="1"/>
            </p:cNvSpPr>
            <p:nvPr/>
          </p:nvSpPr>
          <p:spPr bwMode="gray">
            <a:xfrm rot="3646553">
              <a:off x="6298168" y="4088264"/>
              <a:ext cx="1621632" cy="823170"/>
            </a:xfrm>
            <a:prstGeom prst="rightArrow">
              <a:avLst>
                <a:gd name="adj1" fmla="val 51231"/>
                <a:gd name="adj2" fmla="val 110101"/>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48134" name="Oval 8">
              <a:extLst>
                <a:ext uri="{FF2B5EF4-FFF2-40B4-BE49-F238E27FC236}">
                  <a16:creationId xmlns:a16="http://schemas.microsoft.com/office/drawing/2014/main" id="{6905356B-5A12-3147-9333-590D00D905ED}"/>
                </a:ext>
              </a:extLst>
            </p:cNvPr>
            <p:cNvSpPr>
              <a:spLocks noChangeAspect="1" noChangeArrowheads="1"/>
            </p:cNvSpPr>
            <p:nvPr/>
          </p:nvSpPr>
          <p:spPr bwMode="gray">
            <a:xfrm>
              <a:off x="7081838" y="5479241"/>
              <a:ext cx="1197293" cy="5972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48135" name="Text Box 14">
              <a:extLst>
                <a:ext uri="{FF2B5EF4-FFF2-40B4-BE49-F238E27FC236}">
                  <a16:creationId xmlns:a16="http://schemas.microsoft.com/office/drawing/2014/main" id="{64D8B772-9197-CC4A-8A3A-506EE57DD6D9}"/>
                </a:ext>
              </a:extLst>
            </p:cNvPr>
            <p:cNvSpPr txBox="1">
              <a:spLocks noChangeArrowheads="1"/>
            </p:cNvSpPr>
            <p:nvPr/>
          </p:nvSpPr>
          <p:spPr bwMode="gray">
            <a:xfrm>
              <a:off x="8486299" y="1314451"/>
              <a:ext cx="1558766" cy="3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pPr>
              <a:r>
                <a:rPr lang="en-US" altLang="en-US" sz="1620" b="1"/>
                <a:t>Productive</a:t>
              </a:r>
            </a:p>
          </p:txBody>
        </p:sp>
        <p:sp>
          <p:nvSpPr>
            <p:cNvPr id="48136" name="AutoShape 15">
              <a:extLst>
                <a:ext uri="{FF2B5EF4-FFF2-40B4-BE49-F238E27FC236}">
                  <a16:creationId xmlns:a16="http://schemas.microsoft.com/office/drawing/2014/main" id="{D4CF6BBC-D2B1-EF43-9CE3-384011624C61}"/>
                </a:ext>
              </a:extLst>
            </p:cNvPr>
            <p:cNvSpPr>
              <a:spLocks noChangeArrowheads="1"/>
            </p:cNvSpPr>
            <p:nvPr/>
          </p:nvSpPr>
          <p:spPr bwMode="gray">
            <a:xfrm rot="18900000">
              <a:off x="6730365" y="3105998"/>
              <a:ext cx="1877378" cy="823170"/>
            </a:xfrm>
            <a:prstGeom prst="rightArrow">
              <a:avLst>
                <a:gd name="adj1" fmla="val 51231"/>
                <a:gd name="adj2" fmla="val 99921"/>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48137" name="AutoShape 17">
              <a:extLst>
                <a:ext uri="{FF2B5EF4-FFF2-40B4-BE49-F238E27FC236}">
                  <a16:creationId xmlns:a16="http://schemas.microsoft.com/office/drawing/2014/main" id="{B5912C40-C73E-6C40-B475-4B43241FFAB9}"/>
                </a:ext>
              </a:extLst>
            </p:cNvPr>
            <p:cNvSpPr>
              <a:spLocks noChangeArrowheads="1"/>
            </p:cNvSpPr>
            <p:nvPr/>
          </p:nvSpPr>
          <p:spPr bwMode="gray">
            <a:xfrm rot="6300000">
              <a:off x="5390198" y="4024685"/>
              <a:ext cx="1620203" cy="823170"/>
            </a:xfrm>
            <a:prstGeom prst="rightArrow">
              <a:avLst>
                <a:gd name="adj1" fmla="val 51231"/>
                <a:gd name="adj2" fmla="val 110004"/>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48138" name="Text Box 18">
              <a:extLst>
                <a:ext uri="{FF2B5EF4-FFF2-40B4-BE49-F238E27FC236}">
                  <a16:creationId xmlns:a16="http://schemas.microsoft.com/office/drawing/2014/main" id="{8CC515B0-8AF0-9E40-9273-00B5BE75A5A8}"/>
                </a:ext>
              </a:extLst>
            </p:cNvPr>
            <p:cNvSpPr txBox="1">
              <a:spLocks noChangeArrowheads="1"/>
            </p:cNvSpPr>
            <p:nvPr/>
          </p:nvSpPr>
          <p:spPr bwMode="gray">
            <a:xfrm>
              <a:off x="5155883" y="6437948"/>
              <a:ext cx="1815942" cy="3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pPr>
              <a:r>
                <a:rPr lang="en-US" altLang="en-US" sz="1620" b="1"/>
                <a:t>Ownership</a:t>
              </a:r>
            </a:p>
          </p:txBody>
        </p:sp>
        <p:sp>
          <p:nvSpPr>
            <p:cNvPr id="48139" name="Text Box 247">
              <a:extLst>
                <a:ext uri="{FF2B5EF4-FFF2-40B4-BE49-F238E27FC236}">
                  <a16:creationId xmlns:a16="http://schemas.microsoft.com/office/drawing/2014/main" id="{A7212400-AAED-3747-922B-8B5F46CB87FF}"/>
                </a:ext>
              </a:extLst>
            </p:cNvPr>
            <p:cNvSpPr txBox="1">
              <a:spLocks noChangeArrowheads="1"/>
            </p:cNvSpPr>
            <p:nvPr/>
          </p:nvSpPr>
          <p:spPr bwMode="gray">
            <a:xfrm>
              <a:off x="7038975" y="1303021"/>
              <a:ext cx="1371600" cy="3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pPr>
              <a:r>
                <a:rPr lang="en-US" altLang="en-US" sz="1620" b="1"/>
                <a:t>IT</a:t>
              </a:r>
            </a:p>
          </p:txBody>
        </p:sp>
        <p:sp>
          <p:nvSpPr>
            <p:cNvPr id="48140" name="AutoShape 249">
              <a:extLst>
                <a:ext uri="{FF2B5EF4-FFF2-40B4-BE49-F238E27FC236}">
                  <a16:creationId xmlns:a16="http://schemas.microsoft.com/office/drawing/2014/main" id="{F7859347-C657-1F48-916D-B6D71A51D78E}"/>
                </a:ext>
              </a:extLst>
            </p:cNvPr>
            <p:cNvSpPr>
              <a:spLocks noChangeArrowheads="1"/>
            </p:cNvSpPr>
            <p:nvPr/>
          </p:nvSpPr>
          <p:spPr bwMode="gray">
            <a:xfrm rot="17577708">
              <a:off x="6201013" y="2962409"/>
              <a:ext cx="1621632" cy="823170"/>
            </a:xfrm>
            <a:prstGeom prst="rightArrow">
              <a:avLst>
                <a:gd name="adj1" fmla="val 51231"/>
                <a:gd name="adj2" fmla="val 110101"/>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pic>
          <p:nvPicPr>
            <p:cNvPr id="48141" name="Picture 252" descr="charting">
              <a:extLst>
                <a:ext uri="{FF2B5EF4-FFF2-40B4-BE49-F238E27FC236}">
                  <a16:creationId xmlns:a16="http://schemas.microsoft.com/office/drawing/2014/main" id="{5FA17998-6DF6-0B40-A41E-707C99705743}"/>
                </a:ext>
              </a:extLst>
            </p:cNvPr>
            <p:cNvPicPr>
              <a:picLocks noChangeAspect="1" noChangeArrowheads="1"/>
            </p:cNvPicPr>
            <p:nvPr/>
          </p:nvPicPr>
          <p:blipFill>
            <a:blip r:embed="rId4">
              <a:clrChange>
                <a:clrFrom>
                  <a:srgbClr val="FFFFFF"/>
                </a:clrFrom>
                <a:clrTo>
                  <a:srgbClr val="FFFFFF">
                    <a:alpha val="0"/>
                  </a:srgbClr>
                </a:clrTo>
              </a:clrChange>
              <a:lum bright="8000" contrast="12000"/>
              <a:extLst>
                <a:ext uri="{28A0092B-C50C-407E-A947-70E740481C1C}">
                  <a14:useLocalDpi xmlns:a14="http://schemas.microsoft.com/office/drawing/2010/main" val="0"/>
                </a:ext>
              </a:extLst>
            </a:blip>
            <a:srcRect l="24335" t="23537" r="22340" b="22340"/>
            <a:stretch>
              <a:fillRect/>
            </a:stretch>
          </p:blipFill>
          <p:spPr bwMode="gray">
            <a:xfrm>
              <a:off x="7126129" y="1633062"/>
              <a:ext cx="1051560" cy="106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2" name="AutoShape 253">
              <a:extLst>
                <a:ext uri="{FF2B5EF4-FFF2-40B4-BE49-F238E27FC236}">
                  <a16:creationId xmlns:a16="http://schemas.microsoft.com/office/drawing/2014/main" id="{8962D9CE-6C2A-8A4A-A046-FAAD74750D89}"/>
                </a:ext>
              </a:extLst>
            </p:cNvPr>
            <p:cNvSpPr>
              <a:spLocks noChangeArrowheads="1"/>
            </p:cNvSpPr>
            <p:nvPr/>
          </p:nvSpPr>
          <p:spPr bwMode="gray">
            <a:xfrm rot="9221323">
              <a:off x="3467100" y="4034686"/>
              <a:ext cx="1620203" cy="823170"/>
            </a:xfrm>
            <a:prstGeom prst="rightArrow">
              <a:avLst>
                <a:gd name="adj1" fmla="val 51231"/>
                <a:gd name="adj2" fmla="val 110004"/>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48143" name="Text Box 254">
              <a:extLst>
                <a:ext uri="{FF2B5EF4-FFF2-40B4-BE49-F238E27FC236}">
                  <a16:creationId xmlns:a16="http://schemas.microsoft.com/office/drawing/2014/main" id="{419F7C92-A504-B144-AF34-BC27177CBE3A}"/>
                </a:ext>
              </a:extLst>
            </p:cNvPr>
            <p:cNvSpPr txBox="1">
              <a:spLocks noChangeArrowheads="1"/>
            </p:cNvSpPr>
            <p:nvPr/>
          </p:nvSpPr>
          <p:spPr bwMode="gray">
            <a:xfrm>
              <a:off x="1755458" y="5839302"/>
              <a:ext cx="1815942" cy="3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pPr>
              <a:r>
                <a:rPr lang="en-US" altLang="en-US" sz="1620" b="1"/>
                <a:t>Spatial</a:t>
              </a:r>
            </a:p>
          </p:txBody>
        </p:sp>
        <p:sp>
          <p:nvSpPr>
            <p:cNvPr id="48144" name="AutoShape 255">
              <a:extLst>
                <a:ext uri="{FF2B5EF4-FFF2-40B4-BE49-F238E27FC236}">
                  <a16:creationId xmlns:a16="http://schemas.microsoft.com/office/drawing/2014/main" id="{1F750B88-CC4C-1E46-B69D-FFA401FA5C70}"/>
                </a:ext>
              </a:extLst>
            </p:cNvPr>
            <p:cNvSpPr>
              <a:spLocks noChangeArrowheads="1"/>
            </p:cNvSpPr>
            <p:nvPr/>
          </p:nvSpPr>
          <p:spPr bwMode="gray">
            <a:xfrm rot="10800000">
              <a:off x="3291364" y="3414608"/>
              <a:ext cx="1620203" cy="823170"/>
            </a:xfrm>
            <a:prstGeom prst="rightArrow">
              <a:avLst>
                <a:gd name="adj1" fmla="val 51231"/>
                <a:gd name="adj2" fmla="val 110004"/>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48145" name="Text Box 256">
              <a:extLst>
                <a:ext uri="{FF2B5EF4-FFF2-40B4-BE49-F238E27FC236}">
                  <a16:creationId xmlns:a16="http://schemas.microsoft.com/office/drawing/2014/main" id="{24492F44-6696-9C4B-9DC7-B46A5C5BAF68}"/>
                </a:ext>
              </a:extLst>
            </p:cNvPr>
            <p:cNvSpPr txBox="1">
              <a:spLocks noChangeArrowheads="1"/>
            </p:cNvSpPr>
            <p:nvPr/>
          </p:nvSpPr>
          <p:spPr bwMode="gray">
            <a:xfrm>
              <a:off x="1756887" y="4059080"/>
              <a:ext cx="1670208" cy="54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pPr>
              <a:r>
                <a:rPr lang="en-US" altLang="en-US" sz="1620" b="1"/>
                <a:t>Environmental</a:t>
              </a:r>
              <a:br>
                <a:rPr lang="en-US" altLang="en-US" sz="1620" b="1"/>
              </a:br>
              <a:endParaRPr lang="en-US" altLang="en-US" sz="1620" b="1"/>
            </a:p>
          </p:txBody>
        </p:sp>
        <p:sp>
          <p:nvSpPr>
            <p:cNvPr id="48146" name="AutoShape 257">
              <a:extLst>
                <a:ext uri="{FF2B5EF4-FFF2-40B4-BE49-F238E27FC236}">
                  <a16:creationId xmlns:a16="http://schemas.microsoft.com/office/drawing/2014/main" id="{309DF088-731E-B24D-9164-FC50DA2190E3}"/>
                </a:ext>
              </a:extLst>
            </p:cNvPr>
            <p:cNvSpPr>
              <a:spLocks noChangeArrowheads="1"/>
            </p:cNvSpPr>
            <p:nvPr/>
          </p:nvSpPr>
          <p:spPr bwMode="gray">
            <a:xfrm rot="12724563">
              <a:off x="3935730" y="3066708"/>
              <a:ext cx="1620203" cy="823170"/>
            </a:xfrm>
            <a:prstGeom prst="rightArrow">
              <a:avLst>
                <a:gd name="adj1" fmla="val 51231"/>
                <a:gd name="adj2" fmla="val 109813"/>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48147" name="Text Box 258">
              <a:extLst>
                <a:ext uri="{FF2B5EF4-FFF2-40B4-BE49-F238E27FC236}">
                  <a16:creationId xmlns:a16="http://schemas.microsoft.com/office/drawing/2014/main" id="{9C36F800-5F10-7146-9504-A353DD96E722}"/>
                </a:ext>
              </a:extLst>
            </p:cNvPr>
            <p:cNvSpPr txBox="1">
              <a:spLocks noChangeArrowheads="1"/>
            </p:cNvSpPr>
            <p:nvPr/>
          </p:nvSpPr>
          <p:spPr bwMode="gray">
            <a:xfrm>
              <a:off x="2252663" y="1584485"/>
              <a:ext cx="1465898" cy="3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pPr>
              <a:r>
                <a:rPr lang="en-US" altLang="en-US" sz="1620" b="1" dirty="0"/>
                <a:t>Customer</a:t>
              </a:r>
            </a:p>
          </p:txBody>
        </p:sp>
        <p:sp>
          <p:nvSpPr>
            <p:cNvPr id="48148" name="AutoShape 281">
              <a:extLst>
                <a:ext uri="{FF2B5EF4-FFF2-40B4-BE49-F238E27FC236}">
                  <a16:creationId xmlns:a16="http://schemas.microsoft.com/office/drawing/2014/main" id="{331B2E01-DDF8-A34A-8720-514DE07C6579}"/>
                </a:ext>
              </a:extLst>
            </p:cNvPr>
            <p:cNvSpPr>
              <a:spLocks noChangeArrowheads="1"/>
            </p:cNvSpPr>
            <p:nvPr/>
          </p:nvSpPr>
          <p:spPr bwMode="gray">
            <a:xfrm rot="14091643">
              <a:off x="4892278" y="3067422"/>
              <a:ext cx="1620203" cy="823170"/>
            </a:xfrm>
            <a:prstGeom prst="rightArrow">
              <a:avLst>
                <a:gd name="adj1" fmla="val 51231"/>
                <a:gd name="adj2" fmla="val 109813"/>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48149" name="Text Box 282">
              <a:extLst>
                <a:ext uri="{FF2B5EF4-FFF2-40B4-BE49-F238E27FC236}">
                  <a16:creationId xmlns:a16="http://schemas.microsoft.com/office/drawing/2014/main" id="{FDAB390F-9375-4A48-9CAA-9CBA339B4A1F}"/>
                </a:ext>
              </a:extLst>
            </p:cNvPr>
            <p:cNvSpPr txBox="1">
              <a:spLocks noChangeArrowheads="1"/>
            </p:cNvSpPr>
            <p:nvPr/>
          </p:nvSpPr>
          <p:spPr bwMode="gray">
            <a:xfrm>
              <a:off x="3724275" y="1343026"/>
              <a:ext cx="1753077" cy="3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pPr>
              <a:r>
                <a:rPr lang="en-US" altLang="en-US" sz="1620" b="1"/>
                <a:t>Maintenance</a:t>
              </a:r>
            </a:p>
          </p:txBody>
        </p:sp>
        <p:grpSp>
          <p:nvGrpSpPr>
            <p:cNvPr id="48150" name="Group 283">
              <a:extLst>
                <a:ext uri="{FF2B5EF4-FFF2-40B4-BE49-F238E27FC236}">
                  <a16:creationId xmlns:a16="http://schemas.microsoft.com/office/drawing/2014/main" id="{EC7E694C-C951-514B-9E56-0A351F2F652A}"/>
                </a:ext>
              </a:extLst>
            </p:cNvPr>
            <p:cNvGrpSpPr>
              <a:grpSpLocks/>
            </p:cNvGrpSpPr>
            <p:nvPr/>
          </p:nvGrpSpPr>
          <p:grpSpPr bwMode="auto">
            <a:xfrm>
              <a:off x="5600224" y="1175862"/>
              <a:ext cx="1263015" cy="3185953"/>
              <a:chOff x="2497" y="665"/>
              <a:chExt cx="795" cy="2007"/>
            </a:xfrm>
          </p:grpSpPr>
          <p:grpSp>
            <p:nvGrpSpPr>
              <p:cNvPr id="48169" name="Group 284">
                <a:extLst>
                  <a:ext uri="{FF2B5EF4-FFF2-40B4-BE49-F238E27FC236}">
                    <a16:creationId xmlns:a16="http://schemas.microsoft.com/office/drawing/2014/main" id="{EE0F9471-0382-D244-A2DF-B4EEF2DD7910}"/>
                  </a:ext>
                </a:extLst>
              </p:cNvPr>
              <p:cNvGrpSpPr>
                <a:grpSpLocks/>
              </p:cNvGrpSpPr>
              <p:nvPr/>
            </p:nvGrpSpPr>
            <p:grpSpPr bwMode="auto">
              <a:xfrm>
                <a:off x="2497" y="817"/>
                <a:ext cx="795" cy="1855"/>
                <a:chOff x="2497" y="817"/>
                <a:chExt cx="795" cy="1855"/>
              </a:xfrm>
            </p:grpSpPr>
            <p:sp>
              <p:nvSpPr>
                <p:cNvPr id="48171" name="AutoShape 285">
                  <a:extLst>
                    <a:ext uri="{FF2B5EF4-FFF2-40B4-BE49-F238E27FC236}">
                      <a16:creationId xmlns:a16="http://schemas.microsoft.com/office/drawing/2014/main" id="{803FD056-3E20-8644-B00C-0A6629D6A725}"/>
                    </a:ext>
                  </a:extLst>
                </p:cNvPr>
                <p:cNvSpPr>
                  <a:spLocks noChangeArrowheads="1"/>
                </p:cNvSpPr>
                <p:nvPr/>
              </p:nvSpPr>
              <p:spPr bwMode="gray">
                <a:xfrm rot="16200000">
                  <a:off x="2438" y="1903"/>
                  <a:ext cx="1021" cy="518"/>
                </a:xfrm>
                <a:prstGeom prst="rightArrow">
                  <a:avLst>
                    <a:gd name="adj1" fmla="val 51231"/>
                    <a:gd name="adj2" fmla="val 110023"/>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grpSp>
              <p:nvGrpSpPr>
                <p:cNvPr id="48172" name="Group 286">
                  <a:extLst>
                    <a:ext uri="{FF2B5EF4-FFF2-40B4-BE49-F238E27FC236}">
                      <a16:creationId xmlns:a16="http://schemas.microsoft.com/office/drawing/2014/main" id="{6333CE61-21A4-2F44-8D23-DD126116E65F}"/>
                    </a:ext>
                  </a:extLst>
                </p:cNvPr>
                <p:cNvGrpSpPr>
                  <a:grpSpLocks/>
                </p:cNvGrpSpPr>
                <p:nvPr/>
              </p:nvGrpSpPr>
              <p:grpSpPr bwMode="auto">
                <a:xfrm>
                  <a:off x="2497" y="817"/>
                  <a:ext cx="795" cy="775"/>
                  <a:chOff x="6159" y="2772"/>
                  <a:chExt cx="795" cy="775"/>
                </a:xfrm>
              </p:grpSpPr>
              <p:sp>
                <p:nvSpPr>
                  <p:cNvPr id="48173" name="Oval 287">
                    <a:extLst>
                      <a:ext uri="{FF2B5EF4-FFF2-40B4-BE49-F238E27FC236}">
                        <a16:creationId xmlns:a16="http://schemas.microsoft.com/office/drawing/2014/main" id="{6C0BE614-B0C5-A248-B8FC-6B290549C9E3}"/>
                      </a:ext>
                    </a:extLst>
                  </p:cNvPr>
                  <p:cNvSpPr>
                    <a:spLocks noChangeAspect="1" noChangeArrowheads="1"/>
                  </p:cNvSpPr>
                  <p:nvPr/>
                </p:nvSpPr>
                <p:spPr bwMode="gray">
                  <a:xfrm>
                    <a:off x="6200" y="3047"/>
                    <a:ext cx="754" cy="37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pic>
                <p:nvPicPr>
                  <p:cNvPr id="48174" name="Picture 288" descr="MPj03959370000[1]">
                    <a:extLst>
                      <a:ext uri="{FF2B5EF4-FFF2-40B4-BE49-F238E27FC236}">
                        <a16:creationId xmlns:a16="http://schemas.microsoft.com/office/drawing/2014/main" id="{80AE87C1-C36A-A946-B17F-4CC96E99900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427" r="13068" b="6288"/>
                  <a:stretch>
                    <a:fillRect/>
                  </a:stretch>
                </p:blipFill>
                <p:spPr bwMode="gray">
                  <a:xfrm>
                    <a:off x="6159" y="2772"/>
                    <a:ext cx="788"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8170" name="Text Box 289">
                <a:extLst>
                  <a:ext uri="{FF2B5EF4-FFF2-40B4-BE49-F238E27FC236}">
                    <a16:creationId xmlns:a16="http://schemas.microsoft.com/office/drawing/2014/main" id="{48D9C3D4-B977-0042-AA88-8084CD886563}"/>
                  </a:ext>
                </a:extLst>
              </p:cNvPr>
              <p:cNvSpPr txBox="1">
                <a:spLocks noChangeArrowheads="1"/>
              </p:cNvSpPr>
              <p:nvPr/>
            </p:nvSpPr>
            <p:spPr bwMode="gray">
              <a:xfrm>
                <a:off x="2576" y="665"/>
                <a:ext cx="67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620" b="1"/>
                  <a:t>Location</a:t>
                </a:r>
              </a:p>
            </p:txBody>
          </p:sp>
        </p:grpSp>
        <p:sp>
          <p:nvSpPr>
            <p:cNvPr id="48151" name="Text Box 290">
              <a:extLst>
                <a:ext uri="{FF2B5EF4-FFF2-40B4-BE49-F238E27FC236}">
                  <a16:creationId xmlns:a16="http://schemas.microsoft.com/office/drawing/2014/main" id="{9E677394-CC68-E141-9507-CBA879DEC472}"/>
                </a:ext>
              </a:extLst>
            </p:cNvPr>
            <p:cNvSpPr txBox="1">
              <a:spLocks noChangeArrowheads="1"/>
            </p:cNvSpPr>
            <p:nvPr/>
          </p:nvSpPr>
          <p:spPr bwMode="gray">
            <a:xfrm>
              <a:off x="8934927" y="4017646"/>
              <a:ext cx="1443038" cy="3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pPr>
              <a:r>
                <a:rPr lang="en-US" altLang="en-US" sz="1620" b="1"/>
                <a:t>Competence</a:t>
              </a:r>
            </a:p>
          </p:txBody>
        </p:sp>
        <p:sp>
          <p:nvSpPr>
            <p:cNvPr id="48152" name="AutoShape 291">
              <a:extLst>
                <a:ext uri="{FF2B5EF4-FFF2-40B4-BE49-F238E27FC236}">
                  <a16:creationId xmlns:a16="http://schemas.microsoft.com/office/drawing/2014/main" id="{84DF89E9-5607-7245-88E6-DEC0DAA4533B}"/>
                </a:ext>
              </a:extLst>
            </p:cNvPr>
            <p:cNvSpPr>
              <a:spLocks noChangeArrowheads="1"/>
            </p:cNvSpPr>
            <p:nvPr/>
          </p:nvSpPr>
          <p:spPr bwMode="gray">
            <a:xfrm rot="20562078">
              <a:off x="7263289" y="3393177"/>
              <a:ext cx="1620203" cy="823170"/>
            </a:xfrm>
            <a:prstGeom prst="rightArrow">
              <a:avLst>
                <a:gd name="adj1" fmla="val 51231"/>
                <a:gd name="adj2" fmla="val 110004"/>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48153" name="Text Box 293">
              <a:extLst>
                <a:ext uri="{FF2B5EF4-FFF2-40B4-BE49-F238E27FC236}">
                  <a16:creationId xmlns:a16="http://schemas.microsoft.com/office/drawing/2014/main" id="{68993C80-4C52-C446-ACE8-F6158693B5FA}"/>
                </a:ext>
              </a:extLst>
            </p:cNvPr>
            <p:cNvSpPr txBox="1">
              <a:spLocks noChangeArrowheads="1"/>
            </p:cNvSpPr>
            <p:nvPr/>
          </p:nvSpPr>
          <p:spPr bwMode="gray">
            <a:xfrm>
              <a:off x="8794909" y="5930742"/>
              <a:ext cx="1473041" cy="3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pPr>
              <a:r>
                <a:rPr lang="en-US" altLang="en-US" sz="1620" b="1"/>
                <a:t>Logical</a:t>
              </a:r>
            </a:p>
          </p:txBody>
        </p:sp>
        <p:sp>
          <p:nvSpPr>
            <p:cNvPr id="48154" name="AutoShape 295">
              <a:extLst>
                <a:ext uri="{FF2B5EF4-FFF2-40B4-BE49-F238E27FC236}">
                  <a16:creationId xmlns:a16="http://schemas.microsoft.com/office/drawing/2014/main" id="{17CD4872-E13D-9440-9154-5B37F30903C0}"/>
                </a:ext>
              </a:extLst>
            </p:cNvPr>
            <p:cNvSpPr>
              <a:spLocks noChangeArrowheads="1"/>
            </p:cNvSpPr>
            <p:nvPr/>
          </p:nvSpPr>
          <p:spPr bwMode="gray">
            <a:xfrm rot="1500000">
              <a:off x="7247573" y="4123983"/>
              <a:ext cx="1620203" cy="823170"/>
            </a:xfrm>
            <a:prstGeom prst="rightArrow">
              <a:avLst>
                <a:gd name="adj1" fmla="val 51231"/>
                <a:gd name="adj2" fmla="val 109813"/>
              </a:avLst>
            </a:prstGeom>
            <a:gradFill rotWithShape="1">
              <a:gsLst>
                <a:gs pos="0">
                  <a:srgbClr val="FFFFFF"/>
                </a:gs>
                <a:gs pos="100000">
                  <a:srgbClr val="135573"/>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2160"/>
            </a:p>
          </p:txBody>
        </p:sp>
        <p:sp>
          <p:nvSpPr>
            <p:cNvPr id="601431" name="Oval 343">
              <a:extLst>
                <a:ext uri="{FF2B5EF4-FFF2-40B4-BE49-F238E27FC236}">
                  <a16:creationId xmlns:a16="http://schemas.microsoft.com/office/drawing/2014/main" id="{752BE72B-0AC1-7440-B6AF-13A5ACA6B8C4}"/>
                </a:ext>
              </a:extLst>
            </p:cNvPr>
            <p:cNvSpPr>
              <a:spLocks noChangeArrowheads="1"/>
            </p:cNvSpPr>
            <p:nvPr/>
          </p:nvSpPr>
          <p:spPr bwMode="gray">
            <a:xfrm>
              <a:off x="4578668" y="3754588"/>
              <a:ext cx="3248978" cy="480396"/>
            </a:xfrm>
            <a:prstGeom prst="ellipse">
              <a:avLst/>
            </a:prstGeom>
            <a:solidFill>
              <a:schemeClr val="bg1"/>
            </a:solidFill>
            <a:ln w="12700">
              <a:solidFill>
                <a:srgbClr val="C0C0C0"/>
              </a:solidFill>
              <a:round/>
              <a:headEnd/>
              <a:tailEnd/>
            </a:ln>
            <a:effectLst>
              <a:outerShdw blurRad="63500" dist="50800" dir="5400000" algn="ctr" rotWithShape="0">
                <a:schemeClr val="bg2">
                  <a:alpha val="50000"/>
                </a:schemeClr>
              </a:outerShdw>
            </a:effectLst>
          </p:spPr>
          <p:txBody>
            <a:bodyPr lIns="91439" tIns="45719" rIns="91439" bIns="45719" anchor="ctr">
              <a:spAutoFit/>
            </a:bodyPr>
            <a:lstStyle/>
            <a:p>
              <a:pPr>
                <a:defRPr/>
              </a:pPr>
              <a:endParaRPr lang="en-US" sz="1620">
                <a:latin typeface="Times New Roman" charset="0"/>
              </a:endParaRPr>
            </a:p>
          </p:txBody>
        </p:sp>
        <p:sp>
          <p:nvSpPr>
            <p:cNvPr id="48156" name="Text Box 344">
              <a:extLst>
                <a:ext uri="{FF2B5EF4-FFF2-40B4-BE49-F238E27FC236}">
                  <a16:creationId xmlns:a16="http://schemas.microsoft.com/office/drawing/2014/main" id="{2B292B0E-72F1-B04F-A3CC-E1B08B2C0C5C}"/>
                </a:ext>
              </a:extLst>
            </p:cNvPr>
            <p:cNvSpPr txBox="1">
              <a:spLocks noChangeArrowheads="1"/>
            </p:cNvSpPr>
            <p:nvPr/>
          </p:nvSpPr>
          <p:spPr bwMode="gray">
            <a:xfrm>
              <a:off x="5171599" y="3741897"/>
              <a:ext cx="2120265" cy="46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2430" b="1"/>
                <a:t>Asset Views</a:t>
              </a:r>
            </a:p>
          </p:txBody>
        </p:sp>
        <p:sp>
          <p:nvSpPr>
            <p:cNvPr id="48157" name="Text Box 345">
              <a:extLst>
                <a:ext uri="{FF2B5EF4-FFF2-40B4-BE49-F238E27FC236}">
                  <a16:creationId xmlns:a16="http://schemas.microsoft.com/office/drawing/2014/main" id="{DD283E44-6462-3949-97B5-09EAF7EC67ED}"/>
                </a:ext>
              </a:extLst>
            </p:cNvPr>
            <p:cNvSpPr txBox="1">
              <a:spLocks noChangeArrowheads="1"/>
            </p:cNvSpPr>
            <p:nvPr/>
          </p:nvSpPr>
          <p:spPr bwMode="gray">
            <a:xfrm>
              <a:off x="3477102" y="6437948"/>
              <a:ext cx="1324451" cy="34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620" b="1"/>
                <a:t>OEM</a:t>
              </a:r>
            </a:p>
          </p:txBody>
        </p:sp>
        <p:pic>
          <p:nvPicPr>
            <p:cNvPr id="48158" name="Picture 348">
              <a:extLst>
                <a:ext uri="{FF2B5EF4-FFF2-40B4-BE49-F238E27FC236}">
                  <a16:creationId xmlns:a16="http://schemas.microsoft.com/office/drawing/2014/main" id="{A7FB7AD2-54D2-724A-B1A1-6941B6DC3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90" y="4570572"/>
              <a:ext cx="1651635" cy="114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9" name="Picture 349" descr="2800isa">
              <a:extLst>
                <a:ext uri="{FF2B5EF4-FFF2-40B4-BE49-F238E27FC236}">
                  <a16:creationId xmlns:a16="http://schemas.microsoft.com/office/drawing/2014/main" id="{7A554354-780D-F34F-81E3-65FEA9F4FD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3498" y="2903220"/>
              <a:ext cx="1445895" cy="108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0" name="Picture 350" descr="dv790002">
              <a:extLst>
                <a:ext uri="{FF2B5EF4-FFF2-40B4-BE49-F238E27FC236}">
                  <a16:creationId xmlns:a16="http://schemas.microsoft.com/office/drawing/2014/main" id="{92E79E1C-4960-F046-A28F-2624A650C6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3096102"/>
              <a:ext cx="1441609" cy="94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1" name="Picture 352" descr="MPj04387160000[1]">
              <a:extLst>
                <a:ext uri="{FF2B5EF4-FFF2-40B4-BE49-F238E27FC236}">
                  <a16:creationId xmlns:a16="http://schemas.microsoft.com/office/drawing/2014/main" id="{C05EC9F9-2DBD-F14A-A7CC-7E7AB6F3E4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1229" y="1877378"/>
              <a:ext cx="1545908"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2" name="Picture 353" descr="MPj04068710000[1]">
              <a:extLst>
                <a:ext uri="{FF2B5EF4-FFF2-40B4-BE49-F238E27FC236}">
                  <a16:creationId xmlns:a16="http://schemas.microsoft.com/office/drawing/2014/main" id="{7251AAE5-B1CB-364A-A321-F2D51C608A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4303" y="1673067"/>
              <a:ext cx="1325880" cy="106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3" name="Picture 363" descr="sb10064985f-001">
              <a:extLst>
                <a:ext uri="{FF2B5EF4-FFF2-40B4-BE49-F238E27FC236}">
                  <a16:creationId xmlns:a16="http://schemas.microsoft.com/office/drawing/2014/main" id="{12DC8BB0-1545-8348-B42E-EB49C8099F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3437" y="1590199"/>
              <a:ext cx="1647348" cy="119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4" name="Picture 365" descr="MPj04341110000[1]">
              <a:extLst>
                <a:ext uri="{FF2B5EF4-FFF2-40B4-BE49-F238E27FC236}">
                  <a16:creationId xmlns:a16="http://schemas.microsoft.com/office/drawing/2014/main" id="{45660B77-F2A7-534D-92F7-F175877603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4704" y="5220653"/>
              <a:ext cx="1543050" cy="104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5" name="Picture 367" descr="pigbankpower">
              <a:extLst>
                <a:ext uri="{FF2B5EF4-FFF2-40B4-BE49-F238E27FC236}">
                  <a16:creationId xmlns:a16="http://schemas.microsoft.com/office/drawing/2014/main" id="{F72BD182-8DD0-444E-ACB1-CB93F0573C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38750" y="5329238"/>
              <a:ext cx="1653064"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6" name="Picture 371" descr="MPj01784870000[1]">
              <a:extLst>
                <a:ext uri="{FF2B5EF4-FFF2-40B4-BE49-F238E27FC236}">
                  <a16:creationId xmlns:a16="http://schemas.microsoft.com/office/drawing/2014/main" id="{5205E69B-3663-234D-8FEB-0B0B161FB6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18535" y="5499259"/>
              <a:ext cx="1405890" cy="93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7" name="Picture 374" descr="AA051980">
              <a:extLst>
                <a:ext uri="{FF2B5EF4-FFF2-40B4-BE49-F238E27FC236}">
                  <a16:creationId xmlns:a16="http://schemas.microsoft.com/office/drawing/2014/main" id="{CCAF0CCC-E909-BF45-9CB0-599BB1F8653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35690" r="35458"/>
            <a:stretch>
              <a:fillRect/>
            </a:stretch>
          </p:blipFill>
          <p:spPr bwMode="auto">
            <a:xfrm>
              <a:off x="9007793" y="4427697"/>
              <a:ext cx="104584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68" name="Text Box 6">
              <a:extLst>
                <a:ext uri="{FF2B5EF4-FFF2-40B4-BE49-F238E27FC236}">
                  <a16:creationId xmlns:a16="http://schemas.microsoft.com/office/drawing/2014/main" id="{D89121F8-62D0-B44E-8853-273BCB834FD6}"/>
                </a:ext>
              </a:extLst>
            </p:cNvPr>
            <p:cNvSpPr txBox="1">
              <a:spLocks noChangeArrowheads="1"/>
            </p:cNvSpPr>
            <p:nvPr/>
          </p:nvSpPr>
          <p:spPr bwMode="gray">
            <a:xfrm>
              <a:off x="7018973" y="6166486"/>
              <a:ext cx="1815942" cy="3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pPr>
              <a:r>
                <a:rPr lang="en-US" altLang="en-US" sz="1620" b="1"/>
                <a:t>Financial</a:t>
              </a:r>
            </a:p>
          </p:txBody>
        </p:sp>
      </p:grpSp>
      <p:sp>
        <p:nvSpPr>
          <p:cNvPr id="3" name="TextBox 2">
            <a:extLst>
              <a:ext uri="{FF2B5EF4-FFF2-40B4-BE49-F238E27FC236}">
                <a16:creationId xmlns:a16="http://schemas.microsoft.com/office/drawing/2014/main" id="{7C80B0C6-E59E-7A4D-B1C5-09EEAFE1DFE0}"/>
              </a:ext>
            </a:extLst>
          </p:cNvPr>
          <p:cNvSpPr txBox="1"/>
          <p:nvPr/>
        </p:nvSpPr>
        <p:spPr>
          <a:xfrm>
            <a:off x="470205" y="6449814"/>
            <a:ext cx="1670457" cy="369332"/>
          </a:xfrm>
          <a:prstGeom prst="rect">
            <a:avLst/>
          </a:prstGeom>
          <a:noFill/>
        </p:spPr>
        <p:txBody>
          <a:bodyPr wrap="none" rtlCol="0">
            <a:spAutoFit/>
          </a:bodyPr>
          <a:lstStyle/>
          <a:p>
            <a:r>
              <a:rPr lang="en-US" dirty="0"/>
              <a:t>Source: Gartner</a:t>
            </a:r>
          </a:p>
        </p:txBody>
      </p:sp>
    </p:spTree>
    <p:extLst>
      <p:ext uri="{BB962C8B-B14F-4D97-AF65-F5344CB8AC3E}">
        <p14:creationId xmlns:p14="http://schemas.microsoft.com/office/powerpoint/2010/main" val="2480540906"/>
      </p:ext>
    </p:extLst>
  </p:cSld>
  <p:clrMapOvr>
    <a:masterClrMapping/>
  </p:clrMapOvr>
  <p:transition>
    <p:fade/>
    <p:sndAc>
      <p:stSnd>
        <p:snd r:embed="rId3" name="click.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555E-5A33-824D-B53E-811DF9FC329C}"/>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C9963713-B71C-2543-963F-E2E4D7807CC4}"/>
              </a:ext>
            </a:extLst>
          </p:cNvPr>
          <p:cNvSpPr>
            <a:spLocks noGrp="1"/>
          </p:cNvSpPr>
          <p:nvPr>
            <p:ph idx="1"/>
          </p:nvPr>
        </p:nvSpPr>
        <p:spPr>
          <a:xfrm>
            <a:off x="838200" y="1825625"/>
            <a:ext cx="10515600" cy="4667250"/>
          </a:xfrm>
        </p:spPr>
        <p:txBody>
          <a:bodyPr>
            <a:normAutofit fontScale="70000" lnSpcReduction="20000"/>
          </a:bodyPr>
          <a:lstStyle/>
          <a:p>
            <a:r>
              <a:rPr lang="en-US" sz="4000" dirty="0"/>
              <a:t>The Romans </a:t>
            </a:r>
          </a:p>
          <a:p>
            <a:pPr lvl="1">
              <a:lnSpc>
                <a:spcPct val="110000"/>
              </a:lnSpc>
              <a:buFont typeface="Arial" panose="020B0604020202020204" pitchFamily="34" charset="0"/>
              <a:buChar char="-"/>
            </a:pPr>
            <a:r>
              <a:rPr lang="en-US" sz="3300" dirty="0"/>
              <a:t>Chariots</a:t>
            </a:r>
          </a:p>
          <a:p>
            <a:pPr lvl="1">
              <a:lnSpc>
                <a:spcPct val="110000"/>
              </a:lnSpc>
              <a:buFont typeface="Arial" panose="020B0604020202020204" pitchFamily="34" charset="0"/>
              <a:buChar char="-"/>
            </a:pPr>
            <a:r>
              <a:rPr lang="en-US" sz="3300" dirty="0"/>
              <a:t>Roads</a:t>
            </a:r>
          </a:p>
          <a:p>
            <a:pPr lvl="1">
              <a:lnSpc>
                <a:spcPct val="110000"/>
              </a:lnSpc>
              <a:buFont typeface="Arial" panose="020B0604020202020204" pitchFamily="34" charset="0"/>
              <a:buChar char="-"/>
            </a:pPr>
            <a:r>
              <a:rPr lang="en-US" sz="3300" dirty="0"/>
              <a:t>Infrastructure</a:t>
            </a:r>
          </a:p>
          <a:p>
            <a:r>
              <a:rPr lang="en-US" sz="4000" dirty="0"/>
              <a:t>The senses</a:t>
            </a:r>
          </a:p>
          <a:p>
            <a:pPr lvl="1">
              <a:lnSpc>
                <a:spcPct val="110000"/>
              </a:lnSpc>
              <a:buFont typeface="Arial" panose="020B0604020202020204" pitchFamily="34" charset="0"/>
              <a:buChar char="-"/>
            </a:pPr>
            <a:r>
              <a:rPr lang="en-US" sz="3400" dirty="0"/>
              <a:t>Sight</a:t>
            </a:r>
          </a:p>
          <a:p>
            <a:pPr lvl="1">
              <a:lnSpc>
                <a:spcPct val="110000"/>
              </a:lnSpc>
              <a:buFont typeface="Arial" panose="020B0604020202020204" pitchFamily="34" charset="0"/>
              <a:buChar char="-"/>
            </a:pPr>
            <a:r>
              <a:rPr lang="en-US" sz="3400" dirty="0"/>
              <a:t>Hearing</a:t>
            </a:r>
          </a:p>
          <a:p>
            <a:pPr lvl="1">
              <a:lnSpc>
                <a:spcPct val="110000"/>
              </a:lnSpc>
              <a:buFont typeface="Arial" panose="020B0604020202020204" pitchFamily="34" charset="0"/>
              <a:buChar char="-"/>
            </a:pPr>
            <a:r>
              <a:rPr lang="en-US" sz="3400" dirty="0"/>
              <a:t>Smell</a:t>
            </a:r>
          </a:p>
          <a:p>
            <a:pPr lvl="1">
              <a:lnSpc>
                <a:spcPct val="110000"/>
              </a:lnSpc>
              <a:buFont typeface="Arial" panose="020B0604020202020204" pitchFamily="34" charset="0"/>
              <a:buChar char="-"/>
            </a:pPr>
            <a:r>
              <a:rPr lang="en-US" sz="3400" dirty="0"/>
              <a:t>Taste</a:t>
            </a:r>
          </a:p>
          <a:p>
            <a:pPr lvl="1">
              <a:lnSpc>
                <a:spcPct val="110000"/>
              </a:lnSpc>
              <a:buFont typeface="Arial" panose="020B0604020202020204" pitchFamily="34" charset="0"/>
              <a:buChar char="-"/>
            </a:pPr>
            <a:r>
              <a:rPr lang="en-US" sz="3400" dirty="0"/>
              <a:t>Intuition</a:t>
            </a:r>
          </a:p>
          <a:p>
            <a:pPr marL="457200" lvl="1" indent="0">
              <a:buNone/>
            </a:pPr>
            <a:endParaRPr lang="en-US" dirty="0"/>
          </a:p>
          <a:p>
            <a:r>
              <a:rPr lang="en-US" sz="4000" dirty="0"/>
              <a:t>Much of what the Romans did though was lost in the middle ages</a:t>
            </a:r>
          </a:p>
          <a:p>
            <a:endParaRPr lang="en-US" dirty="0"/>
          </a:p>
          <a:p>
            <a:pPr marL="457200" lvl="1" indent="0">
              <a:buNone/>
            </a:pPr>
            <a:endParaRPr lang="en-US" dirty="0"/>
          </a:p>
        </p:txBody>
      </p:sp>
      <p:pic>
        <p:nvPicPr>
          <p:cNvPr id="5" name="Picture 4" descr="A stone building&#10;&#10;Description automatically generated">
            <a:extLst>
              <a:ext uri="{FF2B5EF4-FFF2-40B4-BE49-F238E27FC236}">
                <a16:creationId xmlns:a16="http://schemas.microsoft.com/office/drawing/2014/main" id="{E2C43083-D9DF-4652-A31B-F1DD3B94A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770" y="958507"/>
            <a:ext cx="2857500" cy="2857500"/>
          </a:xfrm>
          <a:prstGeom prst="rect">
            <a:avLst/>
          </a:prstGeom>
        </p:spPr>
      </p:pic>
      <p:pic>
        <p:nvPicPr>
          <p:cNvPr id="7" name="Picture 6" descr="A person riding a horse drawn carriage traveling down a dirt road&#10;&#10;Description automatically generated">
            <a:extLst>
              <a:ext uri="{FF2B5EF4-FFF2-40B4-BE49-F238E27FC236}">
                <a16:creationId xmlns:a16="http://schemas.microsoft.com/office/drawing/2014/main" id="{CDF9C9C0-D883-4C0C-8C26-856832116078}"/>
              </a:ext>
            </a:extLst>
          </p:cNvPr>
          <p:cNvPicPr>
            <a:picLocks noChangeAspect="1"/>
          </p:cNvPicPr>
          <p:nvPr/>
        </p:nvPicPr>
        <p:blipFill rotWithShape="1">
          <a:blip r:embed="rId3">
            <a:extLst>
              <a:ext uri="{28A0092B-C50C-407E-A947-70E740481C1C}">
                <a14:useLocalDpi xmlns:a14="http://schemas.microsoft.com/office/drawing/2010/main" val="0"/>
              </a:ext>
            </a:extLst>
          </a:blip>
          <a:srcRect l="16519" r="16815"/>
          <a:stretch/>
        </p:blipFill>
        <p:spPr>
          <a:xfrm>
            <a:off x="5727700" y="1136650"/>
            <a:ext cx="2438400" cy="2438400"/>
          </a:xfrm>
          <a:prstGeom prst="rect">
            <a:avLst/>
          </a:prstGeom>
        </p:spPr>
      </p:pic>
      <p:pic>
        <p:nvPicPr>
          <p:cNvPr id="11" name="Picture 10" descr="A view of a city&#10;&#10;Description automatically generated">
            <a:extLst>
              <a:ext uri="{FF2B5EF4-FFF2-40B4-BE49-F238E27FC236}">
                <a16:creationId xmlns:a16="http://schemas.microsoft.com/office/drawing/2014/main" id="{2BF6AD9F-F6FB-474F-8BA4-B0E09081A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859" y="1136650"/>
            <a:ext cx="3657601" cy="2438400"/>
          </a:xfrm>
          <a:prstGeom prst="rect">
            <a:avLst/>
          </a:prstGeom>
        </p:spPr>
      </p:pic>
    </p:spTree>
    <p:extLst>
      <p:ext uri="{BB962C8B-B14F-4D97-AF65-F5344CB8AC3E}">
        <p14:creationId xmlns:p14="http://schemas.microsoft.com/office/powerpoint/2010/main" val="657598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C0182-7A5B-5840-A7DA-7D96CA1D891E}"/>
              </a:ext>
            </a:extLst>
          </p:cNvPr>
          <p:cNvSpPr>
            <a:spLocks noGrp="1"/>
          </p:cNvSpPr>
          <p:nvPr>
            <p:ph type="title"/>
          </p:nvPr>
        </p:nvSpPr>
        <p:spPr/>
        <p:txBody>
          <a:bodyPr/>
          <a:lstStyle/>
          <a:p>
            <a:r>
              <a:rPr lang="en-US" dirty="0"/>
              <a:t>Reliability</a:t>
            </a:r>
          </a:p>
        </p:txBody>
      </p:sp>
      <p:pic>
        <p:nvPicPr>
          <p:cNvPr id="4" name="Picture 3">
            <a:extLst>
              <a:ext uri="{FF2B5EF4-FFF2-40B4-BE49-F238E27FC236}">
                <a16:creationId xmlns:a16="http://schemas.microsoft.com/office/drawing/2014/main" id="{EF904518-2685-1946-8A35-5B42CA5B10F9}"/>
              </a:ext>
            </a:extLst>
          </p:cNvPr>
          <p:cNvPicPr>
            <a:picLocks noChangeAspect="1"/>
          </p:cNvPicPr>
          <p:nvPr/>
        </p:nvPicPr>
        <p:blipFill rotWithShape="1">
          <a:blip r:embed="rId3"/>
          <a:srcRect l="13750"/>
          <a:stretch/>
        </p:blipFill>
        <p:spPr>
          <a:xfrm>
            <a:off x="180780" y="1560115"/>
            <a:ext cx="12017797" cy="4271725"/>
          </a:xfrm>
          <a:prstGeom prst="rect">
            <a:avLst/>
          </a:prstGeom>
        </p:spPr>
      </p:pic>
      <p:sp>
        <p:nvSpPr>
          <p:cNvPr id="5" name="TextBox 4">
            <a:extLst>
              <a:ext uri="{FF2B5EF4-FFF2-40B4-BE49-F238E27FC236}">
                <a16:creationId xmlns:a16="http://schemas.microsoft.com/office/drawing/2014/main" id="{08CE7688-12CC-3043-A53B-216A48C29036}"/>
              </a:ext>
            </a:extLst>
          </p:cNvPr>
          <p:cNvSpPr txBox="1"/>
          <p:nvPr/>
        </p:nvSpPr>
        <p:spPr>
          <a:xfrm>
            <a:off x="541758" y="6308209"/>
            <a:ext cx="5719379" cy="369332"/>
          </a:xfrm>
          <a:prstGeom prst="rect">
            <a:avLst/>
          </a:prstGeom>
          <a:noFill/>
        </p:spPr>
        <p:txBody>
          <a:bodyPr wrap="square" rtlCol="0">
            <a:spAutoFit/>
          </a:bodyPr>
          <a:lstStyle/>
          <a:p>
            <a:r>
              <a:rPr lang="en-US" dirty="0">
                <a:hlinkClick r:id="rId4"/>
              </a:rPr>
              <a:t>https://en.wikipedia.org/wiki/Reliability_engineering</a:t>
            </a:r>
            <a:r>
              <a:rPr lang="en-US" dirty="0"/>
              <a:t> </a:t>
            </a:r>
          </a:p>
        </p:txBody>
      </p:sp>
    </p:spTree>
    <p:extLst>
      <p:ext uri="{BB962C8B-B14F-4D97-AF65-F5344CB8AC3E}">
        <p14:creationId xmlns:p14="http://schemas.microsoft.com/office/powerpoint/2010/main" val="1782848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fruit&#10;&#10;Description automatically generated">
            <a:extLst>
              <a:ext uri="{FF2B5EF4-FFF2-40B4-BE49-F238E27FC236}">
                <a16:creationId xmlns:a16="http://schemas.microsoft.com/office/drawing/2014/main" id="{76F6B2AD-6CFF-4D0F-9A4F-912171FDA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116805"/>
            <a:ext cx="7905751" cy="5705181"/>
          </a:xfrm>
          <a:prstGeom prst="rect">
            <a:avLst/>
          </a:prstGeom>
        </p:spPr>
      </p:pic>
      <p:sp>
        <p:nvSpPr>
          <p:cNvPr id="2" name="Title 1">
            <a:extLst>
              <a:ext uri="{FF2B5EF4-FFF2-40B4-BE49-F238E27FC236}">
                <a16:creationId xmlns:a16="http://schemas.microsoft.com/office/drawing/2014/main" id="{7111F8BD-CAEB-1149-9275-BB76A6323F88}"/>
              </a:ext>
            </a:extLst>
          </p:cNvPr>
          <p:cNvSpPr>
            <a:spLocks noGrp="1"/>
          </p:cNvSpPr>
          <p:nvPr>
            <p:ph type="title"/>
          </p:nvPr>
        </p:nvSpPr>
        <p:spPr/>
        <p:txBody>
          <a:bodyPr>
            <a:normAutofit fontScale="90000"/>
          </a:bodyPr>
          <a:lstStyle/>
          <a:p>
            <a:r>
              <a:rPr lang="en-US" dirty="0"/>
              <a:t>Reliability at the center of the reason behind the history of Asset Management</a:t>
            </a:r>
          </a:p>
        </p:txBody>
      </p:sp>
      <p:sp>
        <p:nvSpPr>
          <p:cNvPr id="3" name="Content Placeholder 2">
            <a:extLst>
              <a:ext uri="{FF2B5EF4-FFF2-40B4-BE49-F238E27FC236}">
                <a16:creationId xmlns:a16="http://schemas.microsoft.com/office/drawing/2014/main" id="{BF2F050E-8C06-5A41-89D4-2AAFC76F8683}"/>
              </a:ext>
            </a:extLst>
          </p:cNvPr>
          <p:cNvSpPr>
            <a:spLocks noGrp="1"/>
          </p:cNvSpPr>
          <p:nvPr>
            <p:ph idx="1"/>
          </p:nvPr>
        </p:nvSpPr>
        <p:spPr>
          <a:xfrm>
            <a:off x="838200" y="1825625"/>
            <a:ext cx="6210300" cy="4914854"/>
          </a:xfrm>
        </p:spPr>
        <p:txBody>
          <a:bodyPr>
            <a:normAutofit fontScale="92500"/>
          </a:bodyPr>
          <a:lstStyle/>
          <a:p>
            <a:r>
              <a:rPr lang="en-US" dirty="0"/>
              <a:t>Reliability as a word in the Asset Management context has the least amount of ambiguousness:</a:t>
            </a:r>
          </a:p>
          <a:p>
            <a:pPr lvl="1"/>
            <a:r>
              <a:rPr lang="en-US" dirty="0"/>
              <a:t> Maintenance, Preventive, Asset, Management, Failure, Malfunction etc. </a:t>
            </a:r>
          </a:p>
          <a:p>
            <a:r>
              <a:rPr lang="en-US" dirty="0"/>
              <a:t>Reliability stands alone with a strong meaning, one which most people understand and believe in.</a:t>
            </a:r>
          </a:p>
          <a:p>
            <a:r>
              <a:rPr lang="en-US" dirty="0"/>
              <a:t> Everyone wants their people, process, data, and equipment to be reliable!</a:t>
            </a:r>
          </a:p>
          <a:p>
            <a:endParaRPr lang="en-US" dirty="0"/>
          </a:p>
        </p:txBody>
      </p:sp>
      <p:sp>
        <p:nvSpPr>
          <p:cNvPr id="7" name="TextBox 6">
            <a:extLst>
              <a:ext uri="{FF2B5EF4-FFF2-40B4-BE49-F238E27FC236}">
                <a16:creationId xmlns:a16="http://schemas.microsoft.com/office/drawing/2014/main" id="{04C3C692-17B4-4C8D-9E99-A676EDCCB37E}"/>
              </a:ext>
            </a:extLst>
          </p:cNvPr>
          <p:cNvSpPr txBox="1"/>
          <p:nvPr/>
        </p:nvSpPr>
        <p:spPr>
          <a:xfrm>
            <a:off x="9982200" y="6555286"/>
            <a:ext cx="2209800" cy="266700"/>
          </a:xfrm>
          <a:prstGeom prst="rect">
            <a:avLst/>
          </a:prstGeom>
          <a:noFill/>
        </p:spPr>
        <p:txBody>
          <a:bodyPr wrap="square" rtlCol="0">
            <a:spAutoFit/>
          </a:bodyPr>
          <a:lstStyle/>
          <a:p>
            <a:r>
              <a:rPr lang="en-US" sz="1100" b="1" i="1" dirty="0"/>
              <a:t>Courteously of Plant Engineering</a:t>
            </a:r>
          </a:p>
        </p:txBody>
      </p:sp>
    </p:spTree>
    <p:extLst>
      <p:ext uri="{BB962C8B-B14F-4D97-AF65-F5344CB8AC3E}">
        <p14:creationId xmlns:p14="http://schemas.microsoft.com/office/powerpoint/2010/main" val="2694746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840E4-233D-4A44-8619-9AE22BF71DAD}"/>
              </a:ext>
            </a:extLst>
          </p:cNvPr>
          <p:cNvSpPr>
            <a:spLocks noGrp="1"/>
          </p:cNvSpPr>
          <p:nvPr>
            <p:ph type="title"/>
          </p:nvPr>
        </p:nvSpPr>
        <p:spPr/>
        <p:txBody>
          <a:bodyPr/>
          <a:lstStyle/>
          <a:p>
            <a:r>
              <a:rPr lang="en-US" dirty="0"/>
              <a:t>Asset Management Progression?</a:t>
            </a:r>
          </a:p>
        </p:txBody>
      </p:sp>
      <p:sp>
        <p:nvSpPr>
          <p:cNvPr id="3" name="Content Placeholder 2">
            <a:extLst>
              <a:ext uri="{FF2B5EF4-FFF2-40B4-BE49-F238E27FC236}">
                <a16:creationId xmlns:a16="http://schemas.microsoft.com/office/drawing/2014/main" id="{CF49912D-62B8-F146-8732-418AFE539307}"/>
              </a:ext>
            </a:extLst>
          </p:cNvPr>
          <p:cNvSpPr>
            <a:spLocks noGrp="1"/>
          </p:cNvSpPr>
          <p:nvPr>
            <p:ph sz="half" idx="1"/>
          </p:nvPr>
        </p:nvSpPr>
        <p:spPr>
          <a:xfrm>
            <a:off x="599440" y="1825625"/>
            <a:ext cx="5420360" cy="4351338"/>
          </a:xfrm>
        </p:spPr>
        <p:txBody>
          <a:bodyPr>
            <a:normAutofit fontScale="92500" lnSpcReduction="20000"/>
          </a:bodyPr>
          <a:lstStyle/>
          <a:p>
            <a:pPr fontAlgn="t"/>
            <a:r>
              <a:rPr lang="en-CA" dirty="0"/>
              <a:t>First Generation - </a:t>
            </a:r>
            <a:r>
              <a:rPr lang="en-CA" i="1" dirty="0"/>
              <a:t>1940 – 1955</a:t>
            </a:r>
            <a:endParaRPr lang="en-CA" dirty="0"/>
          </a:p>
          <a:p>
            <a:pPr lvl="1" fontAlgn="t">
              <a:buFont typeface="Arial" panose="020B0604020202020204" pitchFamily="34" charset="0"/>
              <a:buChar char="-"/>
            </a:pPr>
            <a:r>
              <a:rPr lang="en-CA" sz="2000" dirty="0"/>
              <a:t>Fix it when it broke</a:t>
            </a:r>
          </a:p>
          <a:p>
            <a:pPr lvl="1" fontAlgn="t">
              <a:buFont typeface="Arial" panose="020B0604020202020204" pitchFamily="34" charset="0"/>
              <a:buChar char="-"/>
            </a:pPr>
            <a:r>
              <a:rPr lang="en-CA" sz="2000" dirty="0"/>
              <a:t>Basic and </a:t>
            </a:r>
            <a:r>
              <a:rPr lang="en-CA" sz="2000" dirty="0">
                <a:hlinkClick r:id="rId2"/>
              </a:rPr>
              <a:t>Routine maintenance</a:t>
            </a:r>
            <a:endParaRPr lang="en-CA" sz="2000" dirty="0"/>
          </a:p>
          <a:p>
            <a:pPr lvl="1" fontAlgn="t">
              <a:buFont typeface="Arial" panose="020B0604020202020204" pitchFamily="34" charset="0"/>
              <a:buChar char="-"/>
            </a:pPr>
            <a:r>
              <a:rPr lang="en-CA" sz="2000" dirty="0">
                <a:hlinkClick r:id="rId3"/>
              </a:rPr>
              <a:t>Corrective maintenance</a:t>
            </a:r>
            <a:br>
              <a:rPr lang="en-CA" sz="2000" dirty="0"/>
            </a:br>
            <a:endParaRPr lang="en-CA" sz="2000" dirty="0"/>
          </a:p>
          <a:p>
            <a:pPr fontAlgn="t"/>
            <a:r>
              <a:rPr lang="en-CA" dirty="0"/>
              <a:t>Second Generation - </a:t>
            </a:r>
            <a:r>
              <a:rPr lang="en-CA" i="1" dirty="0"/>
              <a:t>1955 – 1975</a:t>
            </a:r>
            <a:endParaRPr lang="en-CA" dirty="0"/>
          </a:p>
          <a:p>
            <a:pPr lvl="1" fontAlgn="t">
              <a:buFont typeface="Arial" panose="020B0604020202020204" pitchFamily="34" charset="0"/>
              <a:buChar char="-"/>
            </a:pPr>
            <a:r>
              <a:rPr lang="en-CA" sz="2000" dirty="0">
                <a:hlinkClick r:id="rId4"/>
              </a:rPr>
              <a:t>Time-based maintenance</a:t>
            </a:r>
            <a:endParaRPr lang="en-CA" sz="2000" dirty="0"/>
          </a:p>
          <a:p>
            <a:pPr lvl="1" fontAlgn="t">
              <a:buFont typeface="Arial" panose="020B0604020202020204" pitchFamily="34" charset="0"/>
              <a:buChar char="-"/>
            </a:pPr>
            <a:r>
              <a:rPr lang="en-CA" sz="2000" dirty="0"/>
              <a:t>System for planning and controlling work</a:t>
            </a:r>
          </a:p>
        </p:txBody>
      </p:sp>
      <p:sp>
        <p:nvSpPr>
          <p:cNvPr id="6" name="Content Placeholder 5">
            <a:extLst>
              <a:ext uri="{FF2B5EF4-FFF2-40B4-BE49-F238E27FC236}">
                <a16:creationId xmlns:a16="http://schemas.microsoft.com/office/drawing/2014/main" id="{431A4B5E-3F8D-47B6-86A4-01093102C53A}"/>
              </a:ext>
            </a:extLst>
          </p:cNvPr>
          <p:cNvSpPr>
            <a:spLocks noGrp="1"/>
          </p:cNvSpPr>
          <p:nvPr>
            <p:ph sz="half" idx="2"/>
          </p:nvPr>
        </p:nvSpPr>
        <p:spPr>
          <a:xfrm>
            <a:off x="6172200" y="1825625"/>
            <a:ext cx="5704840" cy="4351338"/>
          </a:xfrm>
        </p:spPr>
        <p:txBody>
          <a:bodyPr>
            <a:normAutofit fontScale="92500" lnSpcReduction="20000"/>
          </a:bodyPr>
          <a:lstStyle/>
          <a:p>
            <a:pPr fontAlgn="t"/>
            <a:r>
              <a:rPr lang="en-CA" dirty="0"/>
              <a:t>Third Generation - </a:t>
            </a:r>
            <a:r>
              <a:rPr lang="en-CA" i="1" dirty="0"/>
              <a:t>1975 – 2000</a:t>
            </a:r>
            <a:endParaRPr lang="en-CA" dirty="0"/>
          </a:p>
          <a:p>
            <a:pPr lvl="1" fontAlgn="t">
              <a:buFont typeface="Arial" panose="020B0604020202020204" pitchFamily="34" charset="0"/>
              <a:buChar char="-"/>
            </a:pPr>
            <a:r>
              <a:rPr lang="en-CA" sz="1900" dirty="0">
                <a:hlinkClick r:id="rId5"/>
              </a:rPr>
              <a:t>Condition based maintenance</a:t>
            </a:r>
            <a:endParaRPr lang="en-CA" sz="1900" dirty="0"/>
          </a:p>
          <a:p>
            <a:pPr lvl="1" fontAlgn="t">
              <a:buFont typeface="Arial" panose="020B0604020202020204" pitchFamily="34" charset="0"/>
              <a:buChar char="-"/>
            </a:pPr>
            <a:r>
              <a:rPr lang="en-CA" sz="1900" dirty="0"/>
              <a:t>Reliability-centered maintenance</a:t>
            </a:r>
          </a:p>
          <a:p>
            <a:pPr lvl="1" fontAlgn="t">
              <a:buFont typeface="Arial" panose="020B0604020202020204" pitchFamily="34" charset="0"/>
              <a:buChar char="-"/>
            </a:pPr>
            <a:r>
              <a:rPr lang="en-CA" sz="1900" dirty="0"/>
              <a:t>Computer aided maintenance management and information system</a:t>
            </a:r>
          </a:p>
          <a:p>
            <a:pPr lvl="1" fontAlgn="t">
              <a:buFont typeface="Arial" panose="020B0604020202020204" pitchFamily="34" charset="0"/>
              <a:buChar char="-"/>
            </a:pPr>
            <a:r>
              <a:rPr lang="en-CA" sz="1900" dirty="0"/>
              <a:t>Workforce multi-skilling and team working</a:t>
            </a:r>
          </a:p>
          <a:p>
            <a:pPr lvl="1" fontAlgn="t">
              <a:buFont typeface="Arial" panose="020B0604020202020204" pitchFamily="34" charset="0"/>
              <a:buChar char="-"/>
            </a:pPr>
            <a:r>
              <a:rPr lang="en-CA" sz="1900" dirty="0"/>
              <a:t>Proactive and strategic thinking</a:t>
            </a:r>
            <a:br>
              <a:rPr lang="en-CA" sz="1900" dirty="0"/>
            </a:br>
            <a:endParaRPr lang="en-CA" sz="1900" dirty="0"/>
          </a:p>
          <a:p>
            <a:pPr fontAlgn="t"/>
            <a:r>
              <a:rPr lang="en-CA" dirty="0"/>
              <a:t>Current Generation - </a:t>
            </a:r>
            <a:r>
              <a:rPr lang="en-CA" i="1" dirty="0"/>
              <a:t>2000+</a:t>
            </a:r>
            <a:endParaRPr lang="en-CA" dirty="0"/>
          </a:p>
          <a:p>
            <a:pPr lvl="1" fontAlgn="t">
              <a:buFont typeface="Arial" panose="020B0604020202020204" pitchFamily="34" charset="0"/>
              <a:buChar char="-"/>
            </a:pPr>
            <a:r>
              <a:rPr lang="en-CA" sz="2000" dirty="0"/>
              <a:t>Risk-based inspection</a:t>
            </a:r>
          </a:p>
          <a:p>
            <a:pPr lvl="1" fontAlgn="t">
              <a:buFont typeface="Arial" panose="020B0604020202020204" pitchFamily="34" charset="0"/>
              <a:buChar char="-"/>
            </a:pPr>
            <a:r>
              <a:rPr lang="en-CA" sz="2000" dirty="0"/>
              <a:t>Risk-based Maintenance</a:t>
            </a:r>
          </a:p>
          <a:p>
            <a:pPr lvl="1" fontAlgn="t">
              <a:buFont typeface="Arial" panose="020B0604020202020204" pitchFamily="34" charset="0"/>
              <a:buChar char="-"/>
            </a:pPr>
            <a:r>
              <a:rPr lang="en-CA" sz="2000" dirty="0"/>
              <a:t>Risk-based life assessment</a:t>
            </a:r>
          </a:p>
          <a:p>
            <a:pPr lvl="1" fontAlgn="t">
              <a:buFont typeface="Arial" panose="020B0604020202020204" pitchFamily="34" charset="0"/>
              <a:buChar char="-"/>
            </a:pPr>
            <a:r>
              <a:rPr lang="en-CA" sz="2000" dirty="0"/>
              <a:t>Reliability-centered maintenance</a:t>
            </a:r>
          </a:p>
          <a:p>
            <a:pPr lvl="1" fontAlgn="t">
              <a:buFont typeface="Arial" panose="020B0604020202020204" pitchFamily="34" charset="0"/>
              <a:buChar char="-"/>
            </a:pPr>
            <a:r>
              <a:rPr lang="en-CA" sz="2000" dirty="0"/>
              <a:t>Condition based monitoring</a:t>
            </a:r>
          </a:p>
          <a:p>
            <a:pPr lvl="1" fontAlgn="t">
              <a:buFont typeface="Arial" panose="020B0604020202020204" pitchFamily="34" charset="0"/>
              <a:buChar char="-"/>
            </a:pPr>
            <a:r>
              <a:rPr lang="en-CA" sz="2000" dirty="0"/>
              <a:t>Computer aided maintenance management and information system</a:t>
            </a:r>
          </a:p>
          <a:p>
            <a:endParaRPr lang="en-US" sz="4000" dirty="0"/>
          </a:p>
        </p:txBody>
      </p:sp>
      <p:sp>
        <p:nvSpPr>
          <p:cNvPr id="4" name="TextBox 3">
            <a:extLst>
              <a:ext uri="{FF2B5EF4-FFF2-40B4-BE49-F238E27FC236}">
                <a16:creationId xmlns:a16="http://schemas.microsoft.com/office/drawing/2014/main" id="{A969C824-660A-E649-9F23-59A30E597495}"/>
              </a:ext>
            </a:extLst>
          </p:cNvPr>
          <p:cNvSpPr txBox="1"/>
          <p:nvPr/>
        </p:nvSpPr>
        <p:spPr>
          <a:xfrm>
            <a:off x="315686" y="6492875"/>
            <a:ext cx="4510722" cy="276999"/>
          </a:xfrm>
          <a:prstGeom prst="rect">
            <a:avLst/>
          </a:prstGeom>
          <a:noFill/>
        </p:spPr>
        <p:txBody>
          <a:bodyPr wrap="none" rtlCol="0">
            <a:spAutoFit/>
          </a:bodyPr>
          <a:lstStyle/>
          <a:p>
            <a:r>
              <a:rPr lang="en-US" sz="1200" dirty="0"/>
              <a:t>https://</a:t>
            </a:r>
            <a:r>
              <a:rPr lang="en-US" sz="1200" dirty="0" err="1"/>
              <a:t>www.fiixsoftware.com</a:t>
            </a:r>
            <a:r>
              <a:rPr lang="en-US" sz="1200" dirty="0"/>
              <a:t>/blog/evolution-maintenance-practice/</a:t>
            </a:r>
          </a:p>
        </p:txBody>
      </p:sp>
    </p:spTree>
    <p:extLst>
      <p:ext uri="{BB962C8B-B14F-4D97-AF65-F5344CB8AC3E}">
        <p14:creationId xmlns:p14="http://schemas.microsoft.com/office/powerpoint/2010/main" val="1529265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82F53-2C1C-5040-BF95-CE41A1B94E66}"/>
              </a:ext>
            </a:extLst>
          </p:cNvPr>
          <p:cNvSpPr>
            <a:spLocks noGrp="1"/>
          </p:cNvSpPr>
          <p:nvPr>
            <p:ph type="title"/>
          </p:nvPr>
        </p:nvSpPr>
        <p:spPr/>
        <p:txBody>
          <a:bodyPr/>
          <a:lstStyle/>
          <a:p>
            <a:r>
              <a:rPr lang="en-US" dirty="0">
                <a:solidFill>
                  <a:srgbClr val="FF0000"/>
                </a:solidFill>
              </a:rPr>
              <a:t>Asset</a:t>
            </a:r>
            <a:r>
              <a:rPr lang="en-US" dirty="0"/>
              <a:t> Definition</a:t>
            </a:r>
          </a:p>
        </p:txBody>
      </p:sp>
      <p:sp>
        <p:nvSpPr>
          <p:cNvPr id="8" name="Content Placeholder 7">
            <a:extLst>
              <a:ext uri="{FF2B5EF4-FFF2-40B4-BE49-F238E27FC236}">
                <a16:creationId xmlns:a16="http://schemas.microsoft.com/office/drawing/2014/main" id="{A552E2FE-7D49-451B-BE01-3F2C68B669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1E0B71B-6BE6-A34F-B311-082EDC174390}"/>
              </a:ext>
            </a:extLst>
          </p:cNvPr>
          <p:cNvPicPr>
            <a:picLocks noChangeAspect="1"/>
          </p:cNvPicPr>
          <p:nvPr/>
        </p:nvPicPr>
        <p:blipFill>
          <a:blip r:embed="rId2"/>
          <a:stretch>
            <a:fillRect/>
          </a:stretch>
        </p:blipFill>
        <p:spPr>
          <a:xfrm>
            <a:off x="346841" y="3040380"/>
            <a:ext cx="6602599" cy="3740190"/>
          </a:xfrm>
          <a:prstGeom prst="rect">
            <a:avLst/>
          </a:prstGeom>
        </p:spPr>
      </p:pic>
      <p:pic>
        <p:nvPicPr>
          <p:cNvPr id="5" name="Picture 4">
            <a:extLst>
              <a:ext uri="{FF2B5EF4-FFF2-40B4-BE49-F238E27FC236}">
                <a16:creationId xmlns:a16="http://schemas.microsoft.com/office/drawing/2014/main" id="{C62CB33A-75DA-A74D-B9CD-529AACE5E5CB}"/>
              </a:ext>
            </a:extLst>
          </p:cNvPr>
          <p:cNvPicPr>
            <a:picLocks noChangeAspect="1"/>
          </p:cNvPicPr>
          <p:nvPr/>
        </p:nvPicPr>
        <p:blipFill>
          <a:blip r:embed="rId3"/>
          <a:stretch>
            <a:fillRect/>
          </a:stretch>
        </p:blipFill>
        <p:spPr>
          <a:xfrm>
            <a:off x="1264024" y="1281323"/>
            <a:ext cx="9802906" cy="3056997"/>
          </a:xfrm>
          <a:prstGeom prst="rect">
            <a:avLst/>
          </a:prstGeom>
        </p:spPr>
      </p:pic>
      <p:pic>
        <p:nvPicPr>
          <p:cNvPr id="7" name="Picture 6" descr="A screenshot of text&#10;&#10;Description automatically generated">
            <a:extLst>
              <a:ext uri="{FF2B5EF4-FFF2-40B4-BE49-F238E27FC236}">
                <a16:creationId xmlns:a16="http://schemas.microsoft.com/office/drawing/2014/main" id="{F1E6E7C5-42C6-4576-8434-7838B4BCC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390" y="1326129"/>
            <a:ext cx="11242752" cy="4942794"/>
          </a:xfrm>
          <a:prstGeom prst="rect">
            <a:avLst/>
          </a:prstGeom>
        </p:spPr>
      </p:pic>
      <p:sp>
        <p:nvSpPr>
          <p:cNvPr id="3" name="Rectangle 2">
            <a:extLst>
              <a:ext uri="{FF2B5EF4-FFF2-40B4-BE49-F238E27FC236}">
                <a16:creationId xmlns:a16="http://schemas.microsoft.com/office/drawing/2014/main" id="{160645EC-7DEC-4D50-A361-CEDB31CC8470}"/>
              </a:ext>
            </a:extLst>
          </p:cNvPr>
          <p:cNvSpPr/>
          <p:nvPr/>
        </p:nvSpPr>
        <p:spPr>
          <a:xfrm>
            <a:off x="464614" y="3040380"/>
            <a:ext cx="845202" cy="33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par>
                                <p:cTn id="10" presetID="42" presetClass="path" presetSubtype="0" accel="50000" decel="50000" fill="hold" nodeType="withEffect">
                                  <p:stCondLst>
                                    <p:cond delay="0"/>
                                  </p:stCondLst>
                                  <p:childTnLst>
                                    <p:animMotion origin="layout" path="M -0.25404 0.29676 L 1.875E-6 -3.7037E-6 " pathEditMode="relative" rAng="0" ptsTypes="AA">
                                      <p:cBhvr>
                                        <p:cTn id="11" dur="2000" fill="hold"/>
                                        <p:tgtEl>
                                          <p:spTgt spid="7"/>
                                        </p:tgtEl>
                                        <p:attrNameLst>
                                          <p:attrName>ppt_x</p:attrName>
                                          <p:attrName>ppt_y</p:attrName>
                                        </p:attrNameLst>
                                      </p:cBhvr>
                                      <p:rCtr x="12695" y="-1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0EA5-ED3E-BD4A-AAA6-D93C22FD1347}"/>
              </a:ext>
            </a:extLst>
          </p:cNvPr>
          <p:cNvSpPr>
            <a:spLocks noGrp="1"/>
          </p:cNvSpPr>
          <p:nvPr>
            <p:ph type="title"/>
          </p:nvPr>
        </p:nvSpPr>
        <p:spPr/>
        <p:txBody>
          <a:bodyPr/>
          <a:lstStyle/>
          <a:p>
            <a:r>
              <a:rPr lang="en-US" dirty="0">
                <a:solidFill>
                  <a:srgbClr val="FF0000"/>
                </a:solidFill>
              </a:rPr>
              <a:t>Management</a:t>
            </a:r>
            <a:r>
              <a:rPr lang="en-US" dirty="0"/>
              <a:t> Definition</a:t>
            </a:r>
          </a:p>
        </p:txBody>
      </p:sp>
      <p:sp>
        <p:nvSpPr>
          <p:cNvPr id="3" name="Content Placeholder 2">
            <a:extLst>
              <a:ext uri="{FF2B5EF4-FFF2-40B4-BE49-F238E27FC236}">
                <a16:creationId xmlns:a16="http://schemas.microsoft.com/office/drawing/2014/main" id="{20162B86-B6A2-E34D-B406-0CA8FB32AE13}"/>
              </a:ext>
            </a:extLst>
          </p:cNvPr>
          <p:cNvSpPr>
            <a:spLocks noGrp="1"/>
          </p:cNvSpPr>
          <p:nvPr>
            <p:ph idx="1"/>
          </p:nvPr>
        </p:nvSpPr>
        <p:spPr>
          <a:xfrm>
            <a:off x="838200" y="1519518"/>
            <a:ext cx="10515600" cy="5148568"/>
          </a:xfrm>
        </p:spPr>
        <p:txBody>
          <a:bodyPr>
            <a:normAutofit fontScale="92500" lnSpcReduction="10000"/>
          </a:bodyPr>
          <a:lstStyle/>
          <a:p>
            <a:pPr marL="0" indent="0" fontAlgn="base">
              <a:buNone/>
            </a:pPr>
            <a:r>
              <a:rPr lang="en-US" sz="3300" i="1" dirty="0"/>
              <a:t>To manage something means to monitor, measure, report, control, adjust, and repeat. For example: </a:t>
            </a:r>
            <a:r>
              <a:rPr lang="en-US" sz="3300" dirty="0"/>
              <a:t> </a:t>
            </a:r>
            <a:r>
              <a:rPr lang="en-US" dirty="0"/>
              <a:t> </a:t>
            </a:r>
          </a:p>
          <a:p>
            <a:pPr marL="0" indent="0" fontAlgn="base">
              <a:buNone/>
            </a:pPr>
            <a:endParaRPr lang="en-US" dirty="0"/>
          </a:p>
          <a:p>
            <a:pPr marL="0" indent="0" fontAlgn="base">
              <a:buNone/>
            </a:pPr>
            <a:r>
              <a:rPr lang="en-US" sz="3000" dirty="0"/>
              <a:t>A thermostat manages the temperature of a room for example. There is a requirement (control) and response from the thermometer to the device (report) if the requirement changes (adjust) etc. </a:t>
            </a:r>
            <a:br>
              <a:rPr lang="en-US" sz="3000" dirty="0"/>
            </a:br>
            <a:endParaRPr lang="en-US" sz="3000" dirty="0"/>
          </a:p>
          <a:p>
            <a:pPr marL="0" indent="0" fontAlgn="base">
              <a:buNone/>
            </a:pPr>
            <a:r>
              <a:rPr lang="en-US" sz="3000" dirty="0"/>
              <a:t>Thus, Asset Management is just that done over and over and over and over to ensure the outcome matches the requirement. </a:t>
            </a:r>
            <a:br>
              <a:rPr lang="en-US" sz="3000" dirty="0"/>
            </a:br>
            <a:endParaRPr lang="en-US" sz="3000" dirty="0"/>
          </a:p>
          <a:p>
            <a:pPr marL="0" indent="0" fontAlgn="base">
              <a:buNone/>
            </a:pPr>
            <a:r>
              <a:rPr lang="en-US" sz="3000" dirty="0"/>
              <a:t>Asset management presents the opportunity to address changing conditions ahead of time and potentially identify conditions before they become failures.  </a:t>
            </a:r>
          </a:p>
          <a:p>
            <a:pPr marL="0" indent="0" fontAlgn="base">
              <a:buNone/>
            </a:pPr>
            <a:endParaRPr lang="en-US" dirty="0"/>
          </a:p>
        </p:txBody>
      </p:sp>
    </p:spTree>
    <p:extLst>
      <p:ext uri="{BB962C8B-B14F-4D97-AF65-F5344CB8AC3E}">
        <p14:creationId xmlns:p14="http://schemas.microsoft.com/office/powerpoint/2010/main" val="3688575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Diagram 66">
            <a:extLst>
              <a:ext uri="{FF2B5EF4-FFF2-40B4-BE49-F238E27FC236}">
                <a16:creationId xmlns:a16="http://schemas.microsoft.com/office/drawing/2014/main" id="{9750764A-17F9-0944-8B65-5A3B93F2B3C9}"/>
              </a:ext>
            </a:extLst>
          </p:cNvPr>
          <p:cNvGraphicFramePr/>
          <p:nvPr>
            <p:extLst>
              <p:ext uri="{D42A27DB-BD31-4B8C-83A1-F6EECF244321}">
                <p14:modId xmlns:p14="http://schemas.microsoft.com/office/powerpoint/2010/main" val="1638436856"/>
              </p:ext>
            </p:extLst>
          </p:nvPr>
        </p:nvGraphicFramePr>
        <p:xfrm>
          <a:off x="3376999" y="3979112"/>
          <a:ext cx="859536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8" name="Group 67">
            <a:extLst>
              <a:ext uri="{FF2B5EF4-FFF2-40B4-BE49-F238E27FC236}">
                <a16:creationId xmlns:a16="http://schemas.microsoft.com/office/drawing/2014/main" id="{BED5C5D9-58DD-DC4B-850A-A1E448CF4EAB}"/>
              </a:ext>
            </a:extLst>
          </p:cNvPr>
          <p:cNvGrpSpPr/>
          <p:nvPr/>
        </p:nvGrpSpPr>
        <p:grpSpPr>
          <a:xfrm>
            <a:off x="3434751" y="1931560"/>
            <a:ext cx="8335470" cy="3734602"/>
            <a:chOff x="606391" y="1366786"/>
            <a:chExt cx="8335470" cy="3734602"/>
          </a:xfrm>
        </p:grpSpPr>
        <p:cxnSp>
          <p:nvCxnSpPr>
            <p:cNvPr id="69" name="Straight Connector 68">
              <a:extLst>
                <a:ext uri="{FF2B5EF4-FFF2-40B4-BE49-F238E27FC236}">
                  <a16:creationId xmlns:a16="http://schemas.microsoft.com/office/drawing/2014/main" id="{B6A92352-A5A1-F844-824E-29A27BEFEB94}"/>
                </a:ext>
              </a:extLst>
            </p:cNvPr>
            <p:cNvCxnSpPr>
              <a:cxnSpLocks/>
            </p:cNvCxnSpPr>
            <p:nvPr/>
          </p:nvCxnSpPr>
          <p:spPr>
            <a:xfrm>
              <a:off x="606392" y="4677876"/>
              <a:ext cx="8335469" cy="0"/>
            </a:xfrm>
            <a:prstGeom prst="line">
              <a:avLst/>
            </a:prstGeom>
            <a:ln w="66675" cmpd="tri">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tailEnd type="stealt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DDD79ED-2BFA-564D-BB2D-9AD30643CB98}"/>
                </a:ext>
              </a:extLst>
            </p:cNvPr>
            <p:cNvCxnSpPr>
              <a:cxnSpLocks/>
            </p:cNvCxnSpPr>
            <p:nvPr/>
          </p:nvCxnSpPr>
          <p:spPr>
            <a:xfrm flipH="1">
              <a:off x="606391" y="1366786"/>
              <a:ext cx="1" cy="3734602"/>
            </a:xfrm>
            <a:prstGeom prst="line">
              <a:avLst/>
            </a:prstGeom>
            <a:ln w="66675" cmpd="tri">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sp>
        <p:nvSpPr>
          <p:cNvPr id="71" name="Rectangle 70">
            <a:extLst>
              <a:ext uri="{FF2B5EF4-FFF2-40B4-BE49-F238E27FC236}">
                <a16:creationId xmlns:a16="http://schemas.microsoft.com/office/drawing/2014/main" id="{B8837E78-8FC4-4C4C-8C9B-1324E813BD0B}"/>
              </a:ext>
            </a:extLst>
          </p:cNvPr>
          <p:cNvSpPr/>
          <p:nvPr/>
        </p:nvSpPr>
        <p:spPr>
          <a:xfrm rot="16200000">
            <a:off x="2377773" y="3866858"/>
            <a:ext cx="1674783"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Asset Birthed</a:t>
            </a:r>
          </a:p>
        </p:txBody>
      </p:sp>
      <p:sp>
        <p:nvSpPr>
          <p:cNvPr id="72" name="Rectangle 71">
            <a:extLst>
              <a:ext uri="{FF2B5EF4-FFF2-40B4-BE49-F238E27FC236}">
                <a16:creationId xmlns:a16="http://schemas.microsoft.com/office/drawing/2014/main" id="{75BAD367-8086-F64A-B4E6-E65DC570B7A0}"/>
              </a:ext>
            </a:extLst>
          </p:cNvPr>
          <p:cNvSpPr/>
          <p:nvPr/>
        </p:nvSpPr>
        <p:spPr>
          <a:xfrm>
            <a:off x="10607153" y="6214646"/>
            <a:ext cx="1322157" cy="461665"/>
          </a:xfrm>
          <a:prstGeom prst="rect">
            <a:avLst/>
          </a:prstGeom>
          <a:noFill/>
        </p:spPr>
        <p:txBody>
          <a:bodyPr wrap="none" lIns="91440" tIns="45720" rIns="91440" bIns="45720">
            <a:spAutoFit/>
          </a:bodyPr>
          <a:lstStyle/>
          <a:p>
            <a:pPr algn="ctr"/>
            <a:r>
              <a:rPr lang="en-US" sz="1200" b="1" dirty="0">
                <a:ln w="0"/>
                <a:effectLst>
                  <a:outerShdw blurRad="38100" dist="19050" dir="2700000" algn="tl" rotWithShape="0">
                    <a:schemeClr val="dk1">
                      <a:alpha val="40000"/>
                    </a:schemeClr>
                  </a:outerShdw>
                </a:effectLst>
              </a:rPr>
              <a:t>Life Extend or</a:t>
            </a:r>
          </a:p>
          <a:p>
            <a:pPr algn="ctr"/>
            <a:r>
              <a:rPr lang="en-US" sz="1200" b="1" dirty="0">
                <a:ln w="0"/>
                <a:effectLst>
                  <a:outerShdw blurRad="38100" dist="19050" dir="2700000" algn="tl" rotWithShape="0">
                    <a:schemeClr val="dk1">
                      <a:alpha val="40000"/>
                    </a:schemeClr>
                  </a:outerShdw>
                </a:effectLst>
              </a:rPr>
              <a:t>Dispose/Replace?</a:t>
            </a:r>
          </a:p>
        </p:txBody>
      </p:sp>
      <p:grpSp>
        <p:nvGrpSpPr>
          <p:cNvPr id="73" name="Group 72">
            <a:extLst>
              <a:ext uri="{FF2B5EF4-FFF2-40B4-BE49-F238E27FC236}">
                <a16:creationId xmlns:a16="http://schemas.microsoft.com/office/drawing/2014/main" id="{EB6D2959-DFA8-FF4E-B75F-4A7BEDDC4750}"/>
              </a:ext>
            </a:extLst>
          </p:cNvPr>
          <p:cNvGrpSpPr/>
          <p:nvPr/>
        </p:nvGrpSpPr>
        <p:grpSpPr>
          <a:xfrm>
            <a:off x="3814158" y="2645211"/>
            <a:ext cx="7656466" cy="3038823"/>
            <a:chOff x="985797" y="2080436"/>
            <a:chExt cx="7656466" cy="3038823"/>
          </a:xfrm>
        </p:grpSpPr>
        <p:cxnSp>
          <p:nvCxnSpPr>
            <p:cNvPr id="74" name="Straight Connector 73">
              <a:extLst>
                <a:ext uri="{FF2B5EF4-FFF2-40B4-BE49-F238E27FC236}">
                  <a16:creationId xmlns:a16="http://schemas.microsoft.com/office/drawing/2014/main" id="{9116EC85-1940-0140-973D-C2B12AD05190}"/>
                </a:ext>
              </a:extLst>
            </p:cNvPr>
            <p:cNvCxnSpPr>
              <a:cxnSpLocks/>
            </p:cNvCxnSpPr>
            <p:nvPr/>
          </p:nvCxnSpPr>
          <p:spPr>
            <a:xfrm>
              <a:off x="8156041" y="2444637"/>
              <a:ext cx="0" cy="2674622"/>
            </a:xfrm>
            <a:prstGeom prst="line">
              <a:avLst/>
            </a:prstGeom>
            <a:ln w="666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C0D26F7-368B-1B49-A57B-DCBF7E52E86F}"/>
                </a:ext>
              </a:extLst>
            </p:cNvPr>
            <p:cNvCxnSpPr>
              <a:cxnSpLocks/>
            </p:cNvCxnSpPr>
            <p:nvPr/>
          </p:nvCxnSpPr>
          <p:spPr>
            <a:xfrm>
              <a:off x="4445534" y="2444637"/>
              <a:ext cx="0" cy="2674622"/>
            </a:xfrm>
            <a:prstGeom prst="line">
              <a:avLst/>
            </a:prstGeom>
            <a:ln w="66675" cmpd="tri">
              <a:solidFill>
                <a:srgbClr val="414042"/>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21C7A562-D139-2441-BE30-D36C8B149AF2}"/>
                </a:ext>
              </a:extLst>
            </p:cNvPr>
            <p:cNvSpPr/>
            <p:nvPr/>
          </p:nvSpPr>
          <p:spPr>
            <a:xfrm>
              <a:off x="3898178" y="2080554"/>
              <a:ext cx="1074332" cy="253916"/>
            </a:xfrm>
            <a:prstGeom prst="rect">
              <a:avLst/>
            </a:prstGeom>
            <a:noFill/>
          </p:spPr>
          <p:txBody>
            <a:bodyPr wrap="none" lIns="91440" tIns="45720" rIns="91440" bIns="45720">
              <a:spAutoFit/>
            </a:bodyPr>
            <a:lstStyle/>
            <a:p>
              <a:pPr algn="ctr"/>
              <a:r>
                <a:rPr lang="en-US" sz="1050" dirty="0">
                  <a:ln w="0"/>
                  <a:effectLst>
                    <a:outerShdw blurRad="38100" dist="19050" dir="2700000" algn="tl" rotWithShape="0">
                      <a:schemeClr val="dk1">
                        <a:alpha val="40000"/>
                      </a:schemeClr>
                    </a:outerShdw>
                  </a:effectLst>
                </a:rPr>
                <a:t>Major Overhaul </a:t>
              </a:r>
            </a:p>
          </p:txBody>
        </p:sp>
        <p:sp>
          <p:nvSpPr>
            <p:cNvPr id="77" name="Rectangle 76">
              <a:extLst>
                <a:ext uri="{FF2B5EF4-FFF2-40B4-BE49-F238E27FC236}">
                  <a16:creationId xmlns:a16="http://schemas.microsoft.com/office/drawing/2014/main" id="{0FA202B8-2D26-CA4D-BD4F-09A4ABD309EE}"/>
                </a:ext>
              </a:extLst>
            </p:cNvPr>
            <p:cNvSpPr/>
            <p:nvPr/>
          </p:nvSpPr>
          <p:spPr>
            <a:xfrm>
              <a:off x="7567931" y="2080436"/>
              <a:ext cx="1074332" cy="253916"/>
            </a:xfrm>
            <a:prstGeom prst="rect">
              <a:avLst/>
            </a:prstGeom>
            <a:noFill/>
          </p:spPr>
          <p:txBody>
            <a:bodyPr wrap="none" lIns="91440" tIns="45720" rIns="91440" bIns="45720">
              <a:spAutoFit/>
            </a:bodyPr>
            <a:lstStyle/>
            <a:p>
              <a:pPr algn="ctr"/>
              <a:r>
                <a:rPr lang="en-US" sz="1050" dirty="0">
                  <a:ln w="0"/>
                  <a:effectLst>
                    <a:outerShdw blurRad="38100" dist="19050" dir="2700000" algn="tl" rotWithShape="0">
                      <a:schemeClr val="dk1">
                        <a:alpha val="40000"/>
                      </a:schemeClr>
                    </a:outerShdw>
                  </a:effectLst>
                </a:rPr>
                <a:t>Major Overhaul </a:t>
              </a:r>
            </a:p>
          </p:txBody>
        </p:sp>
        <p:grpSp>
          <p:nvGrpSpPr>
            <p:cNvPr id="78" name="Group 77">
              <a:extLst>
                <a:ext uri="{FF2B5EF4-FFF2-40B4-BE49-F238E27FC236}">
                  <a16:creationId xmlns:a16="http://schemas.microsoft.com/office/drawing/2014/main" id="{E112C064-CA04-6F45-BA4E-8EC7CD484103}"/>
                </a:ext>
              </a:extLst>
            </p:cNvPr>
            <p:cNvGrpSpPr/>
            <p:nvPr/>
          </p:nvGrpSpPr>
          <p:grpSpPr>
            <a:xfrm>
              <a:off x="985797" y="2631097"/>
              <a:ext cx="3042364" cy="2481268"/>
              <a:chOff x="985797" y="2631097"/>
              <a:chExt cx="3042364" cy="2481268"/>
            </a:xfrm>
          </p:grpSpPr>
          <p:cxnSp>
            <p:nvCxnSpPr>
              <p:cNvPr id="88" name="Straight Connector 87">
                <a:extLst>
                  <a:ext uri="{FF2B5EF4-FFF2-40B4-BE49-F238E27FC236}">
                    <a16:creationId xmlns:a16="http://schemas.microsoft.com/office/drawing/2014/main" id="{E6A11C18-0FAE-344F-B785-3E03EB6137D0}"/>
                  </a:ext>
                </a:extLst>
              </p:cNvPr>
              <p:cNvCxnSpPr>
                <a:cxnSpLocks/>
              </p:cNvCxnSpPr>
              <p:nvPr/>
            </p:nvCxnSpPr>
            <p:spPr>
              <a:xfrm>
                <a:off x="1312279" y="2961639"/>
                <a:ext cx="0" cy="2143834"/>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7A5E291-FFD8-B24A-9A73-2858134EE30F}"/>
                  </a:ext>
                </a:extLst>
              </p:cNvPr>
              <p:cNvCxnSpPr>
                <a:cxnSpLocks/>
              </p:cNvCxnSpPr>
              <p:nvPr/>
            </p:nvCxnSpPr>
            <p:spPr>
              <a:xfrm>
                <a:off x="2105393" y="2961638"/>
                <a:ext cx="0" cy="2143834"/>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94856CA-9A44-9A40-B37A-C0FAB3AADA4A}"/>
                  </a:ext>
                </a:extLst>
              </p:cNvPr>
              <p:cNvCxnSpPr>
                <a:cxnSpLocks/>
              </p:cNvCxnSpPr>
              <p:nvPr/>
            </p:nvCxnSpPr>
            <p:spPr>
              <a:xfrm>
                <a:off x="2913191" y="2968531"/>
                <a:ext cx="0" cy="2143834"/>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AE1C6AF-F07B-8C43-BBE6-E3E6D3A099F6}"/>
                  </a:ext>
                </a:extLst>
              </p:cNvPr>
              <p:cNvCxnSpPr>
                <a:cxnSpLocks/>
              </p:cNvCxnSpPr>
              <p:nvPr/>
            </p:nvCxnSpPr>
            <p:spPr>
              <a:xfrm>
                <a:off x="3703855" y="2968531"/>
                <a:ext cx="0" cy="2143834"/>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C974D2D9-9B44-F14D-A5FC-4291DF21D737}"/>
                  </a:ext>
                </a:extLst>
              </p:cNvPr>
              <p:cNvSpPr/>
              <p:nvPr/>
            </p:nvSpPr>
            <p:spPr>
              <a:xfrm>
                <a:off x="985797" y="2631097"/>
                <a:ext cx="673582" cy="369332"/>
              </a:xfrm>
              <a:prstGeom prst="rect">
                <a:avLst/>
              </a:prstGeom>
              <a:noFill/>
            </p:spPr>
            <p:txBody>
              <a:bodyPr wrap="none" lIns="91440" tIns="45720" rIns="91440" bIns="45720">
                <a:spAutoFit/>
              </a:bodyPr>
              <a:lstStyle/>
              <a:p>
                <a:pPr algn="ctr"/>
                <a:endParaRPr lang="en-US" sz="900" dirty="0">
                  <a:ln w="0"/>
                  <a:effectLst>
                    <a:outerShdw blurRad="38100" dist="19050" dir="2700000" algn="tl" rotWithShape="0">
                      <a:schemeClr val="dk1">
                        <a:alpha val="40000"/>
                      </a:schemeClr>
                    </a:outerShdw>
                  </a:effectLst>
                </a:endParaRPr>
              </a:p>
              <a:p>
                <a:pPr algn="ctr"/>
                <a:r>
                  <a:rPr lang="en-US" sz="900" dirty="0">
                    <a:ln w="0"/>
                    <a:effectLst>
                      <a:outerShdw blurRad="38100" dist="19050" dir="2700000" algn="tl" rotWithShape="0">
                        <a:schemeClr val="dk1">
                          <a:alpha val="40000"/>
                        </a:schemeClr>
                      </a:outerShdw>
                    </a:effectLst>
                  </a:rPr>
                  <a:t>Inspection</a:t>
                </a:r>
              </a:p>
            </p:txBody>
          </p:sp>
          <p:sp>
            <p:nvSpPr>
              <p:cNvPr id="93" name="Rectangle 92">
                <a:extLst>
                  <a:ext uri="{FF2B5EF4-FFF2-40B4-BE49-F238E27FC236}">
                    <a16:creationId xmlns:a16="http://schemas.microsoft.com/office/drawing/2014/main" id="{62B8A386-3379-D541-9603-10CB08BDA157}"/>
                  </a:ext>
                </a:extLst>
              </p:cNvPr>
              <p:cNvSpPr/>
              <p:nvPr/>
            </p:nvSpPr>
            <p:spPr>
              <a:xfrm>
                <a:off x="1727474" y="2636359"/>
                <a:ext cx="673582" cy="369332"/>
              </a:xfrm>
              <a:prstGeom prst="rect">
                <a:avLst/>
              </a:prstGeom>
              <a:noFill/>
            </p:spPr>
            <p:txBody>
              <a:bodyPr wrap="none" lIns="91440" tIns="45720" rIns="91440" bIns="45720">
                <a:spAutoFit/>
              </a:bodyPr>
              <a:lstStyle/>
              <a:p>
                <a:pPr algn="ctr"/>
                <a:endParaRPr lang="en-US" sz="900" dirty="0">
                  <a:ln w="0"/>
                  <a:effectLst>
                    <a:outerShdw blurRad="38100" dist="19050" dir="2700000" algn="tl" rotWithShape="0">
                      <a:schemeClr val="dk1">
                        <a:alpha val="40000"/>
                      </a:schemeClr>
                    </a:outerShdw>
                  </a:effectLst>
                </a:endParaRPr>
              </a:p>
              <a:p>
                <a:pPr algn="ctr"/>
                <a:r>
                  <a:rPr lang="en-US" sz="900" dirty="0">
                    <a:ln w="0"/>
                    <a:effectLst>
                      <a:outerShdw blurRad="38100" dist="19050" dir="2700000" algn="tl" rotWithShape="0">
                        <a:schemeClr val="dk1">
                          <a:alpha val="40000"/>
                        </a:schemeClr>
                      </a:outerShdw>
                    </a:effectLst>
                  </a:rPr>
                  <a:t>Inspection</a:t>
                </a:r>
              </a:p>
            </p:txBody>
          </p:sp>
          <p:sp>
            <p:nvSpPr>
              <p:cNvPr id="94" name="Rectangle 93">
                <a:extLst>
                  <a:ext uri="{FF2B5EF4-FFF2-40B4-BE49-F238E27FC236}">
                    <a16:creationId xmlns:a16="http://schemas.microsoft.com/office/drawing/2014/main" id="{34E3861A-6459-0C4F-A7D5-EAF91CE3FA1B}"/>
                  </a:ext>
                </a:extLst>
              </p:cNvPr>
              <p:cNvSpPr/>
              <p:nvPr/>
            </p:nvSpPr>
            <p:spPr>
              <a:xfrm>
                <a:off x="2541026" y="2643252"/>
                <a:ext cx="673582" cy="369332"/>
              </a:xfrm>
              <a:prstGeom prst="rect">
                <a:avLst/>
              </a:prstGeom>
              <a:noFill/>
            </p:spPr>
            <p:txBody>
              <a:bodyPr wrap="none" lIns="91440" tIns="45720" rIns="91440" bIns="45720">
                <a:spAutoFit/>
              </a:bodyPr>
              <a:lstStyle/>
              <a:p>
                <a:pPr algn="ctr"/>
                <a:endParaRPr lang="en-US" sz="900" dirty="0">
                  <a:ln w="0"/>
                  <a:effectLst>
                    <a:outerShdw blurRad="38100" dist="19050" dir="2700000" algn="tl" rotWithShape="0">
                      <a:schemeClr val="dk1">
                        <a:alpha val="40000"/>
                      </a:schemeClr>
                    </a:outerShdw>
                  </a:effectLst>
                </a:endParaRPr>
              </a:p>
              <a:p>
                <a:pPr algn="ctr"/>
                <a:r>
                  <a:rPr lang="en-US" sz="900" dirty="0">
                    <a:ln w="0"/>
                    <a:effectLst>
                      <a:outerShdw blurRad="38100" dist="19050" dir="2700000" algn="tl" rotWithShape="0">
                        <a:schemeClr val="dk1">
                          <a:alpha val="40000"/>
                        </a:schemeClr>
                      </a:outerShdw>
                    </a:effectLst>
                  </a:rPr>
                  <a:t>Inspection</a:t>
                </a:r>
              </a:p>
            </p:txBody>
          </p:sp>
          <p:sp>
            <p:nvSpPr>
              <p:cNvPr id="95" name="Rectangle 94">
                <a:extLst>
                  <a:ext uri="{FF2B5EF4-FFF2-40B4-BE49-F238E27FC236}">
                    <a16:creationId xmlns:a16="http://schemas.microsoft.com/office/drawing/2014/main" id="{117EE5D3-D7FD-BA4B-ABA5-FACA3971CF41}"/>
                  </a:ext>
                </a:extLst>
              </p:cNvPr>
              <p:cNvSpPr/>
              <p:nvPr/>
            </p:nvSpPr>
            <p:spPr>
              <a:xfrm>
                <a:off x="3354579" y="2635210"/>
                <a:ext cx="673582" cy="369332"/>
              </a:xfrm>
              <a:prstGeom prst="rect">
                <a:avLst/>
              </a:prstGeom>
              <a:noFill/>
            </p:spPr>
            <p:txBody>
              <a:bodyPr wrap="none" lIns="91440" tIns="45720" rIns="91440" bIns="45720">
                <a:spAutoFit/>
              </a:bodyPr>
              <a:lstStyle/>
              <a:p>
                <a:pPr algn="ctr"/>
                <a:endParaRPr lang="en-US" sz="900" dirty="0">
                  <a:ln w="0"/>
                  <a:effectLst>
                    <a:outerShdw blurRad="38100" dist="19050" dir="2700000" algn="tl" rotWithShape="0">
                      <a:schemeClr val="dk1">
                        <a:alpha val="40000"/>
                      </a:schemeClr>
                    </a:outerShdw>
                  </a:effectLst>
                </a:endParaRPr>
              </a:p>
              <a:p>
                <a:pPr algn="ctr"/>
                <a:r>
                  <a:rPr lang="en-US" sz="900" dirty="0">
                    <a:ln w="0"/>
                    <a:effectLst>
                      <a:outerShdw blurRad="38100" dist="19050" dir="2700000" algn="tl" rotWithShape="0">
                        <a:schemeClr val="dk1">
                          <a:alpha val="40000"/>
                        </a:schemeClr>
                      </a:outerShdw>
                    </a:effectLst>
                  </a:rPr>
                  <a:t>Inspection</a:t>
                </a:r>
              </a:p>
            </p:txBody>
          </p:sp>
        </p:grpSp>
        <p:grpSp>
          <p:nvGrpSpPr>
            <p:cNvPr id="79" name="Group 78">
              <a:extLst>
                <a:ext uri="{FF2B5EF4-FFF2-40B4-BE49-F238E27FC236}">
                  <a16:creationId xmlns:a16="http://schemas.microsoft.com/office/drawing/2014/main" id="{598B90D4-F52C-A040-AB6F-D1B0431E0F4B}"/>
                </a:ext>
              </a:extLst>
            </p:cNvPr>
            <p:cNvGrpSpPr/>
            <p:nvPr/>
          </p:nvGrpSpPr>
          <p:grpSpPr>
            <a:xfrm>
              <a:off x="4841243" y="2624203"/>
              <a:ext cx="3042364" cy="2481268"/>
              <a:chOff x="4841243" y="2624203"/>
              <a:chExt cx="3042364" cy="2481268"/>
            </a:xfrm>
          </p:grpSpPr>
          <p:cxnSp>
            <p:nvCxnSpPr>
              <p:cNvPr id="80" name="Straight Connector 79">
                <a:extLst>
                  <a:ext uri="{FF2B5EF4-FFF2-40B4-BE49-F238E27FC236}">
                    <a16:creationId xmlns:a16="http://schemas.microsoft.com/office/drawing/2014/main" id="{1EAB12EC-41B3-8D44-AB10-1C932B955307}"/>
                  </a:ext>
                </a:extLst>
              </p:cNvPr>
              <p:cNvCxnSpPr>
                <a:cxnSpLocks/>
              </p:cNvCxnSpPr>
              <p:nvPr/>
            </p:nvCxnSpPr>
            <p:spPr>
              <a:xfrm>
                <a:off x="5167725" y="2954745"/>
                <a:ext cx="0" cy="2143834"/>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A8954AB-4DE9-4143-AE22-4D8D1895CE08}"/>
                  </a:ext>
                </a:extLst>
              </p:cNvPr>
              <p:cNvCxnSpPr>
                <a:cxnSpLocks/>
              </p:cNvCxnSpPr>
              <p:nvPr/>
            </p:nvCxnSpPr>
            <p:spPr>
              <a:xfrm>
                <a:off x="5960839" y="2954744"/>
                <a:ext cx="0" cy="2143834"/>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5C1AD76-F4E6-2047-9BC5-95A2664D0881}"/>
                  </a:ext>
                </a:extLst>
              </p:cNvPr>
              <p:cNvCxnSpPr>
                <a:cxnSpLocks/>
              </p:cNvCxnSpPr>
              <p:nvPr/>
            </p:nvCxnSpPr>
            <p:spPr>
              <a:xfrm>
                <a:off x="6768637" y="2961637"/>
                <a:ext cx="0" cy="2143834"/>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48747ED-F217-6141-AC04-B39ED1549B04}"/>
                  </a:ext>
                </a:extLst>
              </p:cNvPr>
              <p:cNvCxnSpPr>
                <a:cxnSpLocks/>
              </p:cNvCxnSpPr>
              <p:nvPr/>
            </p:nvCxnSpPr>
            <p:spPr>
              <a:xfrm>
                <a:off x="7559301" y="2961637"/>
                <a:ext cx="0" cy="2143834"/>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86CAC024-0D9D-F847-9450-4B80BCAE860E}"/>
                  </a:ext>
                </a:extLst>
              </p:cNvPr>
              <p:cNvSpPr/>
              <p:nvPr/>
            </p:nvSpPr>
            <p:spPr>
              <a:xfrm>
                <a:off x="4841243" y="2624203"/>
                <a:ext cx="673582" cy="369332"/>
              </a:xfrm>
              <a:prstGeom prst="rect">
                <a:avLst/>
              </a:prstGeom>
              <a:noFill/>
            </p:spPr>
            <p:txBody>
              <a:bodyPr wrap="none" lIns="91440" tIns="45720" rIns="91440" bIns="45720">
                <a:spAutoFit/>
              </a:bodyPr>
              <a:lstStyle/>
              <a:p>
                <a:pPr algn="ctr"/>
                <a:endParaRPr lang="en-US" sz="900" dirty="0">
                  <a:ln w="0"/>
                  <a:effectLst>
                    <a:outerShdw blurRad="38100" dist="19050" dir="2700000" algn="tl" rotWithShape="0">
                      <a:schemeClr val="dk1">
                        <a:alpha val="40000"/>
                      </a:schemeClr>
                    </a:outerShdw>
                  </a:effectLst>
                </a:endParaRPr>
              </a:p>
              <a:p>
                <a:pPr algn="ctr"/>
                <a:r>
                  <a:rPr lang="en-US" sz="900" dirty="0">
                    <a:ln w="0"/>
                    <a:effectLst>
                      <a:outerShdw blurRad="38100" dist="19050" dir="2700000" algn="tl" rotWithShape="0">
                        <a:schemeClr val="dk1">
                          <a:alpha val="40000"/>
                        </a:schemeClr>
                      </a:outerShdw>
                    </a:effectLst>
                  </a:rPr>
                  <a:t>Inspection</a:t>
                </a:r>
              </a:p>
            </p:txBody>
          </p:sp>
          <p:sp>
            <p:nvSpPr>
              <p:cNvPr id="85" name="Rectangle 84">
                <a:extLst>
                  <a:ext uri="{FF2B5EF4-FFF2-40B4-BE49-F238E27FC236}">
                    <a16:creationId xmlns:a16="http://schemas.microsoft.com/office/drawing/2014/main" id="{7922CF28-5848-6446-81B3-5C6306DE6669}"/>
                  </a:ext>
                </a:extLst>
              </p:cNvPr>
              <p:cNvSpPr/>
              <p:nvPr/>
            </p:nvSpPr>
            <p:spPr>
              <a:xfrm>
                <a:off x="5582920" y="2629464"/>
                <a:ext cx="673582" cy="369332"/>
              </a:xfrm>
              <a:prstGeom prst="rect">
                <a:avLst/>
              </a:prstGeom>
              <a:noFill/>
            </p:spPr>
            <p:txBody>
              <a:bodyPr wrap="none" lIns="91440" tIns="45720" rIns="91440" bIns="45720">
                <a:spAutoFit/>
              </a:bodyPr>
              <a:lstStyle/>
              <a:p>
                <a:pPr algn="ctr"/>
                <a:endParaRPr lang="en-US" sz="900" dirty="0">
                  <a:ln w="0"/>
                  <a:effectLst>
                    <a:outerShdw blurRad="38100" dist="19050" dir="2700000" algn="tl" rotWithShape="0">
                      <a:schemeClr val="dk1">
                        <a:alpha val="40000"/>
                      </a:schemeClr>
                    </a:outerShdw>
                  </a:effectLst>
                </a:endParaRPr>
              </a:p>
              <a:p>
                <a:pPr algn="ctr"/>
                <a:r>
                  <a:rPr lang="en-US" sz="900" dirty="0">
                    <a:ln w="0"/>
                    <a:effectLst>
                      <a:outerShdw blurRad="38100" dist="19050" dir="2700000" algn="tl" rotWithShape="0">
                        <a:schemeClr val="dk1">
                          <a:alpha val="40000"/>
                        </a:schemeClr>
                      </a:outerShdw>
                    </a:effectLst>
                  </a:rPr>
                  <a:t>Inspection</a:t>
                </a:r>
              </a:p>
            </p:txBody>
          </p:sp>
          <p:sp>
            <p:nvSpPr>
              <p:cNvPr id="86" name="Rectangle 85">
                <a:extLst>
                  <a:ext uri="{FF2B5EF4-FFF2-40B4-BE49-F238E27FC236}">
                    <a16:creationId xmlns:a16="http://schemas.microsoft.com/office/drawing/2014/main" id="{8F3167DD-0DA5-F644-B62B-17DE9CD043DF}"/>
                  </a:ext>
                </a:extLst>
              </p:cNvPr>
              <p:cNvSpPr/>
              <p:nvPr/>
            </p:nvSpPr>
            <p:spPr>
              <a:xfrm>
                <a:off x="6396472" y="2636356"/>
                <a:ext cx="673582" cy="369332"/>
              </a:xfrm>
              <a:prstGeom prst="rect">
                <a:avLst/>
              </a:prstGeom>
              <a:noFill/>
            </p:spPr>
            <p:txBody>
              <a:bodyPr wrap="none" lIns="91440" tIns="45720" rIns="91440" bIns="45720">
                <a:spAutoFit/>
              </a:bodyPr>
              <a:lstStyle/>
              <a:p>
                <a:pPr algn="ctr"/>
                <a:endParaRPr lang="en-US" sz="900" dirty="0">
                  <a:ln w="0"/>
                  <a:effectLst>
                    <a:outerShdw blurRad="38100" dist="19050" dir="2700000" algn="tl" rotWithShape="0">
                      <a:schemeClr val="dk1">
                        <a:alpha val="40000"/>
                      </a:schemeClr>
                    </a:outerShdw>
                  </a:effectLst>
                </a:endParaRPr>
              </a:p>
              <a:p>
                <a:pPr algn="ctr"/>
                <a:r>
                  <a:rPr lang="en-US" sz="900" dirty="0">
                    <a:ln w="0"/>
                    <a:effectLst>
                      <a:outerShdw blurRad="38100" dist="19050" dir="2700000" algn="tl" rotWithShape="0">
                        <a:schemeClr val="dk1">
                          <a:alpha val="40000"/>
                        </a:schemeClr>
                      </a:outerShdw>
                    </a:effectLst>
                  </a:rPr>
                  <a:t>Inspection</a:t>
                </a:r>
              </a:p>
            </p:txBody>
          </p:sp>
          <p:sp>
            <p:nvSpPr>
              <p:cNvPr id="87" name="Rectangle 86">
                <a:extLst>
                  <a:ext uri="{FF2B5EF4-FFF2-40B4-BE49-F238E27FC236}">
                    <a16:creationId xmlns:a16="http://schemas.microsoft.com/office/drawing/2014/main" id="{1D54E39B-220E-CA49-A51A-D61847933787}"/>
                  </a:ext>
                </a:extLst>
              </p:cNvPr>
              <p:cNvSpPr/>
              <p:nvPr/>
            </p:nvSpPr>
            <p:spPr>
              <a:xfrm>
                <a:off x="7210025" y="2628315"/>
                <a:ext cx="673582" cy="369332"/>
              </a:xfrm>
              <a:prstGeom prst="rect">
                <a:avLst/>
              </a:prstGeom>
              <a:noFill/>
            </p:spPr>
            <p:txBody>
              <a:bodyPr wrap="none" lIns="91440" tIns="45720" rIns="91440" bIns="45720">
                <a:spAutoFit/>
              </a:bodyPr>
              <a:lstStyle/>
              <a:p>
                <a:pPr algn="ctr"/>
                <a:endParaRPr lang="en-US" sz="900" dirty="0">
                  <a:ln w="0"/>
                  <a:effectLst>
                    <a:outerShdw blurRad="38100" dist="19050" dir="2700000" algn="tl" rotWithShape="0">
                      <a:schemeClr val="dk1">
                        <a:alpha val="40000"/>
                      </a:schemeClr>
                    </a:outerShdw>
                  </a:effectLst>
                </a:endParaRPr>
              </a:p>
              <a:p>
                <a:pPr algn="ctr"/>
                <a:r>
                  <a:rPr lang="en-US" sz="900" dirty="0">
                    <a:ln w="0"/>
                    <a:effectLst>
                      <a:outerShdw blurRad="38100" dist="19050" dir="2700000" algn="tl" rotWithShape="0">
                        <a:schemeClr val="dk1">
                          <a:alpha val="40000"/>
                        </a:schemeClr>
                      </a:outerShdw>
                    </a:effectLst>
                  </a:rPr>
                  <a:t>Inspection</a:t>
                </a:r>
              </a:p>
            </p:txBody>
          </p:sp>
        </p:grpSp>
      </p:grpSp>
      <p:cxnSp>
        <p:nvCxnSpPr>
          <p:cNvPr id="96" name="Straight Arrow Connector 95">
            <a:extLst>
              <a:ext uri="{FF2B5EF4-FFF2-40B4-BE49-F238E27FC236}">
                <a16:creationId xmlns:a16="http://schemas.microsoft.com/office/drawing/2014/main" id="{6DDE0A3F-2769-DE49-9152-69C396181B66}"/>
              </a:ext>
            </a:extLst>
          </p:cNvPr>
          <p:cNvCxnSpPr>
            <a:cxnSpLocks/>
          </p:cNvCxnSpPr>
          <p:nvPr/>
        </p:nvCxnSpPr>
        <p:spPr>
          <a:xfrm>
            <a:off x="3463629" y="4164622"/>
            <a:ext cx="67701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1698BA1D-A17E-2B46-B143-3B3955F3C4CA}"/>
              </a:ext>
            </a:extLst>
          </p:cNvPr>
          <p:cNvSpPr/>
          <p:nvPr/>
        </p:nvSpPr>
        <p:spPr>
          <a:xfrm>
            <a:off x="3489650" y="4204231"/>
            <a:ext cx="679993" cy="507831"/>
          </a:xfrm>
          <a:prstGeom prst="rect">
            <a:avLst/>
          </a:prstGeom>
          <a:noFill/>
        </p:spPr>
        <p:txBody>
          <a:bodyPr wrap="none" lIns="91440" tIns="45720" rIns="91440" bIns="45720">
            <a:spAutoFit/>
          </a:bodyPr>
          <a:lstStyle/>
          <a:p>
            <a:pPr algn="ctr"/>
            <a:r>
              <a:rPr lang="en-US" sz="900" dirty="0">
                <a:ln w="0"/>
                <a:effectLst>
                  <a:outerShdw blurRad="38100" dist="19050" dir="2700000" algn="tl" rotWithShape="0">
                    <a:schemeClr val="dk1">
                      <a:alpha val="40000"/>
                    </a:schemeClr>
                  </a:outerShdw>
                </a:effectLst>
              </a:rPr>
              <a:t>OEM</a:t>
            </a:r>
          </a:p>
          <a:p>
            <a:pPr algn="ctr"/>
            <a:r>
              <a:rPr lang="en-US" sz="900" dirty="0">
                <a:ln w="0"/>
                <a:effectLst>
                  <a:outerShdw blurRad="38100" dist="19050" dir="2700000" algn="tl" rotWithShape="0">
                    <a:schemeClr val="dk1">
                      <a:alpha val="40000"/>
                    </a:schemeClr>
                  </a:outerShdw>
                </a:effectLst>
              </a:rPr>
              <a:t> Warranty </a:t>
            </a:r>
          </a:p>
          <a:p>
            <a:pPr algn="ctr"/>
            <a:r>
              <a:rPr lang="en-US" sz="900" dirty="0">
                <a:ln w="0"/>
                <a:effectLst>
                  <a:outerShdw blurRad="38100" dist="19050" dir="2700000" algn="tl" rotWithShape="0">
                    <a:schemeClr val="dk1">
                      <a:alpha val="40000"/>
                    </a:schemeClr>
                  </a:outerShdw>
                </a:effectLst>
              </a:rPr>
              <a:t>Period</a:t>
            </a:r>
          </a:p>
        </p:txBody>
      </p:sp>
      <p:sp>
        <p:nvSpPr>
          <p:cNvPr id="99" name="Text Placeholder 76">
            <a:extLst>
              <a:ext uri="{FF2B5EF4-FFF2-40B4-BE49-F238E27FC236}">
                <a16:creationId xmlns:a16="http://schemas.microsoft.com/office/drawing/2014/main" id="{594FCE82-0E4E-9845-B6F6-3BFEB202BC2E}"/>
              </a:ext>
            </a:extLst>
          </p:cNvPr>
          <p:cNvSpPr txBox="1">
            <a:spLocks/>
          </p:cNvSpPr>
          <p:nvPr/>
        </p:nvSpPr>
        <p:spPr>
          <a:xfrm>
            <a:off x="3558609" y="2146545"/>
            <a:ext cx="3664417" cy="3327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Typical Preventive Maintenance Schedule</a:t>
            </a:r>
          </a:p>
        </p:txBody>
      </p:sp>
      <p:sp>
        <p:nvSpPr>
          <p:cNvPr id="100" name="Text Placeholder 76">
            <a:extLst>
              <a:ext uri="{FF2B5EF4-FFF2-40B4-BE49-F238E27FC236}">
                <a16:creationId xmlns:a16="http://schemas.microsoft.com/office/drawing/2014/main" id="{BCF9F421-6886-2B44-8F56-47EA9885BA4F}"/>
              </a:ext>
            </a:extLst>
          </p:cNvPr>
          <p:cNvSpPr txBox="1">
            <a:spLocks/>
          </p:cNvSpPr>
          <p:nvPr/>
        </p:nvSpPr>
        <p:spPr>
          <a:xfrm>
            <a:off x="142964" y="1953470"/>
            <a:ext cx="3089641" cy="4373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spc="-120" dirty="0"/>
              <a:t>All Inspections completed as per scheduled maintenance frequencies.</a:t>
            </a:r>
          </a:p>
          <a:p>
            <a:r>
              <a:rPr lang="en-US" sz="2200" spc="-120" dirty="0"/>
              <a:t>Full maintenance scope of works completed as per equipment maintenance procedures.</a:t>
            </a:r>
          </a:p>
          <a:p>
            <a:r>
              <a:rPr lang="en-US" sz="2200" spc="-120" dirty="0"/>
              <a:t>Equipment not run outside of operating limits.</a:t>
            </a:r>
          </a:p>
          <a:p>
            <a:r>
              <a:rPr lang="en-US" sz="2200" spc="-120" dirty="0"/>
              <a:t>Process hasn’t exceeded equipment thresholds.  </a:t>
            </a:r>
          </a:p>
        </p:txBody>
      </p:sp>
      <p:sp>
        <p:nvSpPr>
          <p:cNvPr id="2" name="Title 1">
            <a:extLst>
              <a:ext uri="{FF2B5EF4-FFF2-40B4-BE49-F238E27FC236}">
                <a16:creationId xmlns:a16="http://schemas.microsoft.com/office/drawing/2014/main" id="{F7295C77-A9BB-488F-98E2-C954B8C13B22}"/>
              </a:ext>
            </a:extLst>
          </p:cNvPr>
          <p:cNvSpPr>
            <a:spLocks noGrp="1"/>
          </p:cNvSpPr>
          <p:nvPr>
            <p:ph type="title"/>
          </p:nvPr>
        </p:nvSpPr>
        <p:spPr/>
        <p:txBody>
          <a:bodyPr/>
          <a:lstStyle/>
          <a:p>
            <a:r>
              <a:rPr lang="en-US" dirty="0"/>
              <a:t>Asset Lifecycle </a:t>
            </a:r>
            <a:r>
              <a:rPr lang="en-US" b="0" dirty="0"/>
              <a:t>(Typical)</a:t>
            </a:r>
          </a:p>
        </p:txBody>
      </p:sp>
      <p:sp>
        <p:nvSpPr>
          <p:cNvPr id="4" name="TextBox 3">
            <a:extLst>
              <a:ext uri="{FF2B5EF4-FFF2-40B4-BE49-F238E27FC236}">
                <a16:creationId xmlns:a16="http://schemas.microsoft.com/office/drawing/2014/main" id="{424F27ED-6845-46C1-A98B-0BFB625ADE57}"/>
              </a:ext>
            </a:extLst>
          </p:cNvPr>
          <p:cNvSpPr txBox="1"/>
          <p:nvPr/>
        </p:nvSpPr>
        <p:spPr>
          <a:xfrm>
            <a:off x="838200" y="1438326"/>
            <a:ext cx="11084900" cy="800219"/>
          </a:xfrm>
          <a:prstGeom prst="rect">
            <a:avLst/>
          </a:prstGeom>
          <a:noFill/>
        </p:spPr>
        <p:txBody>
          <a:bodyPr wrap="square" rtlCol="0">
            <a:spAutoFit/>
          </a:bodyPr>
          <a:lstStyle/>
          <a:p>
            <a:r>
              <a:rPr lang="en-US" sz="2800" b="1" dirty="0"/>
              <a:t>Graph depicts no failures or downtime</a:t>
            </a:r>
          </a:p>
          <a:p>
            <a:endParaRPr lang="en-US" dirty="0"/>
          </a:p>
        </p:txBody>
      </p:sp>
    </p:spTree>
    <p:extLst>
      <p:ext uri="{BB962C8B-B14F-4D97-AF65-F5344CB8AC3E}">
        <p14:creationId xmlns:p14="http://schemas.microsoft.com/office/powerpoint/2010/main" val="4118264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 name="Diagram 84">
            <a:extLst>
              <a:ext uri="{FF2B5EF4-FFF2-40B4-BE49-F238E27FC236}">
                <a16:creationId xmlns:a16="http://schemas.microsoft.com/office/drawing/2014/main" id="{DD9C37ED-843C-7B43-9300-79AA39BB8B16}"/>
              </a:ext>
            </a:extLst>
          </p:cNvPr>
          <p:cNvGraphicFramePr/>
          <p:nvPr>
            <p:extLst>
              <p:ext uri="{D42A27DB-BD31-4B8C-83A1-F6EECF244321}">
                <p14:modId xmlns:p14="http://schemas.microsoft.com/office/powerpoint/2010/main" val="3669783286"/>
              </p:ext>
            </p:extLst>
          </p:nvPr>
        </p:nvGraphicFramePr>
        <p:xfrm>
          <a:off x="1889764" y="4436310"/>
          <a:ext cx="859536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6" name="Group 85">
            <a:extLst>
              <a:ext uri="{FF2B5EF4-FFF2-40B4-BE49-F238E27FC236}">
                <a16:creationId xmlns:a16="http://schemas.microsoft.com/office/drawing/2014/main" id="{F3F1390C-1548-B748-AC64-1854291A6851}"/>
              </a:ext>
            </a:extLst>
          </p:cNvPr>
          <p:cNvGrpSpPr/>
          <p:nvPr/>
        </p:nvGrpSpPr>
        <p:grpSpPr>
          <a:xfrm>
            <a:off x="1947516" y="2375311"/>
            <a:ext cx="8335470" cy="3734602"/>
            <a:chOff x="606391" y="1309036"/>
            <a:chExt cx="8335470" cy="3734602"/>
          </a:xfrm>
        </p:grpSpPr>
        <p:cxnSp>
          <p:nvCxnSpPr>
            <p:cNvPr id="87" name="Straight Connector 86">
              <a:extLst>
                <a:ext uri="{FF2B5EF4-FFF2-40B4-BE49-F238E27FC236}">
                  <a16:creationId xmlns:a16="http://schemas.microsoft.com/office/drawing/2014/main" id="{DBCE85BF-D92E-7C43-B5F9-5766285D6714}"/>
                </a:ext>
              </a:extLst>
            </p:cNvPr>
            <p:cNvCxnSpPr>
              <a:cxnSpLocks/>
            </p:cNvCxnSpPr>
            <p:nvPr/>
          </p:nvCxnSpPr>
          <p:spPr>
            <a:xfrm>
              <a:off x="606392" y="4735626"/>
              <a:ext cx="8335469" cy="0"/>
            </a:xfrm>
            <a:prstGeom prst="line">
              <a:avLst/>
            </a:prstGeom>
            <a:ln w="66675" cmpd="tri">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tailEnd type="stealt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A97408E-43CE-F546-93DB-D62C4588D107}"/>
                </a:ext>
              </a:extLst>
            </p:cNvPr>
            <p:cNvCxnSpPr>
              <a:cxnSpLocks/>
            </p:cNvCxnSpPr>
            <p:nvPr/>
          </p:nvCxnSpPr>
          <p:spPr>
            <a:xfrm flipH="1">
              <a:off x="606391" y="1309036"/>
              <a:ext cx="1" cy="3734602"/>
            </a:xfrm>
            <a:prstGeom prst="line">
              <a:avLst/>
            </a:prstGeom>
            <a:ln w="66675" cmpd="tri">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sp>
        <p:nvSpPr>
          <p:cNvPr id="89" name="Rectangle 88">
            <a:extLst>
              <a:ext uri="{FF2B5EF4-FFF2-40B4-BE49-F238E27FC236}">
                <a16:creationId xmlns:a16="http://schemas.microsoft.com/office/drawing/2014/main" id="{0F1D1A3E-FA7F-564A-89F2-6E61840194D4}"/>
              </a:ext>
            </a:extLst>
          </p:cNvPr>
          <p:cNvSpPr/>
          <p:nvPr/>
        </p:nvSpPr>
        <p:spPr>
          <a:xfrm rot="16200000">
            <a:off x="890538" y="4310609"/>
            <a:ext cx="1674783" cy="369332"/>
          </a:xfrm>
          <a:prstGeom prst="rect">
            <a:avLst/>
          </a:prstGeom>
          <a:noFill/>
        </p:spPr>
        <p:txBody>
          <a:bodyPr wrap="square" lIns="91440" tIns="45720" rIns="91440" bIns="45720">
            <a:spAutoFit/>
          </a:bodyPr>
          <a:lstStyle/>
          <a:p>
            <a:pPr algn="ctr"/>
            <a:r>
              <a:rPr lang="en-US" dirty="0">
                <a:ln w="0"/>
                <a:effectLst>
                  <a:outerShdw blurRad="38100" dist="19050" dir="2700000" algn="tl" rotWithShape="0">
                    <a:schemeClr val="dk1">
                      <a:alpha val="40000"/>
                    </a:schemeClr>
                  </a:outerShdw>
                </a:effectLst>
              </a:rPr>
              <a:t>Asset in Service </a:t>
            </a:r>
          </a:p>
        </p:txBody>
      </p:sp>
      <p:sp>
        <p:nvSpPr>
          <p:cNvPr id="90" name="Rectangle 89">
            <a:extLst>
              <a:ext uri="{FF2B5EF4-FFF2-40B4-BE49-F238E27FC236}">
                <a16:creationId xmlns:a16="http://schemas.microsoft.com/office/drawing/2014/main" id="{BE642D50-235C-E844-B886-959A4D8F7822}"/>
              </a:ext>
            </a:extLst>
          </p:cNvPr>
          <p:cNvSpPr/>
          <p:nvPr/>
        </p:nvSpPr>
        <p:spPr>
          <a:xfrm>
            <a:off x="9784511" y="3413132"/>
            <a:ext cx="862737" cy="600164"/>
          </a:xfrm>
          <a:prstGeom prst="rect">
            <a:avLst/>
          </a:prstGeom>
          <a:noFill/>
        </p:spPr>
        <p:txBody>
          <a:bodyPr wrap="none" lIns="91440" tIns="45720" rIns="91440" bIns="45720">
            <a:spAutoFit/>
          </a:bodyPr>
          <a:lstStyle/>
          <a:p>
            <a:pPr algn="ctr"/>
            <a:r>
              <a:rPr lang="en-US" sz="1100" b="1" dirty="0">
                <a:ln w="0"/>
                <a:effectLst>
                  <a:outerShdw blurRad="38100" dist="19050" dir="2700000" algn="tl" rotWithShape="0">
                    <a:schemeClr val="dk1">
                      <a:alpha val="40000"/>
                    </a:schemeClr>
                  </a:outerShdw>
                </a:effectLst>
              </a:rPr>
              <a:t>Life Extend </a:t>
            </a:r>
          </a:p>
          <a:p>
            <a:pPr algn="ctr"/>
            <a:r>
              <a:rPr lang="en-US" sz="1100" b="1" dirty="0">
                <a:ln w="0"/>
                <a:effectLst>
                  <a:outerShdw blurRad="38100" dist="19050" dir="2700000" algn="tl" rotWithShape="0">
                    <a:schemeClr val="dk1">
                      <a:alpha val="40000"/>
                    </a:schemeClr>
                  </a:outerShdw>
                </a:effectLst>
              </a:rPr>
              <a:t>or</a:t>
            </a:r>
          </a:p>
          <a:p>
            <a:pPr algn="ctr"/>
            <a:r>
              <a:rPr lang="en-US" sz="1100" b="1" dirty="0">
                <a:ln w="0"/>
                <a:effectLst>
                  <a:outerShdw blurRad="38100" dist="19050" dir="2700000" algn="tl" rotWithShape="0">
                    <a:schemeClr val="dk1">
                      <a:alpha val="40000"/>
                    </a:schemeClr>
                  </a:outerShdw>
                </a:effectLst>
              </a:rPr>
              <a:t>Replace?</a:t>
            </a:r>
          </a:p>
        </p:txBody>
      </p:sp>
      <p:grpSp>
        <p:nvGrpSpPr>
          <p:cNvPr id="91" name="Group 90">
            <a:extLst>
              <a:ext uri="{FF2B5EF4-FFF2-40B4-BE49-F238E27FC236}">
                <a16:creationId xmlns:a16="http://schemas.microsoft.com/office/drawing/2014/main" id="{456CBAE1-414F-C244-8DBA-ED03F9581593}"/>
              </a:ext>
            </a:extLst>
          </p:cNvPr>
          <p:cNvGrpSpPr/>
          <p:nvPr/>
        </p:nvGrpSpPr>
        <p:grpSpPr>
          <a:xfrm>
            <a:off x="2326922" y="3088962"/>
            <a:ext cx="7771973" cy="3038823"/>
            <a:chOff x="1069483" y="800499"/>
            <a:chExt cx="7341933" cy="4243139"/>
          </a:xfrm>
        </p:grpSpPr>
        <p:cxnSp>
          <p:nvCxnSpPr>
            <p:cNvPr id="92" name="Straight Connector 91">
              <a:extLst>
                <a:ext uri="{FF2B5EF4-FFF2-40B4-BE49-F238E27FC236}">
                  <a16:creationId xmlns:a16="http://schemas.microsoft.com/office/drawing/2014/main" id="{94962D34-1C3A-4644-AA7A-C086B6F8F74A}"/>
                </a:ext>
              </a:extLst>
            </p:cNvPr>
            <p:cNvCxnSpPr>
              <a:cxnSpLocks/>
            </p:cNvCxnSpPr>
            <p:nvPr/>
          </p:nvCxnSpPr>
          <p:spPr>
            <a:xfrm>
              <a:off x="7924817" y="1309037"/>
              <a:ext cx="0" cy="3734601"/>
            </a:xfrm>
            <a:prstGeom prst="line">
              <a:avLst/>
            </a:prstGeom>
            <a:ln w="666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94DDB03-ED96-DB4D-826C-6D6BEAF5C7F6}"/>
                </a:ext>
              </a:extLst>
            </p:cNvPr>
            <p:cNvCxnSpPr>
              <a:cxnSpLocks/>
            </p:cNvCxnSpPr>
            <p:nvPr/>
          </p:nvCxnSpPr>
          <p:spPr>
            <a:xfrm>
              <a:off x="4337786" y="1309036"/>
              <a:ext cx="0" cy="3734602"/>
            </a:xfrm>
            <a:prstGeom prst="line">
              <a:avLst/>
            </a:prstGeom>
            <a:ln w="66675" cmpd="tri">
              <a:solidFill>
                <a:srgbClr val="414042"/>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C0A47D69-1205-BC4A-BA60-C0B974F03D8A}"/>
                </a:ext>
              </a:extLst>
            </p:cNvPr>
            <p:cNvSpPr/>
            <p:nvPr/>
          </p:nvSpPr>
          <p:spPr>
            <a:xfrm>
              <a:off x="3820717" y="800664"/>
              <a:ext cx="1014887" cy="354545"/>
            </a:xfrm>
            <a:prstGeom prst="rect">
              <a:avLst/>
            </a:prstGeom>
            <a:noFill/>
          </p:spPr>
          <p:txBody>
            <a:bodyPr wrap="none" lIns="91440" tIns="45720" rIns="91440" bIns="45720">
              <a:spAutoFit/>
            </a:bodyPr>
            <a:lstStyle/>
            <a:p>
              <a:pPr algn="ctr"/>
              <a:r>
                <a:rPr lang="en-US" sz="1050" dirty="0">
                  <a:ln w="0"/>
                  <a:effectLst>
                    <a:outerShdw blurRad="38100" dist="19050" dir="2700000" algn="tl" rotWithShape="0">
                      <a:schemeClr val="dk1">
                        <a:alpha val="40000"/>
                      </a:schemeClr>
                    </a:outerShdw>
                  </a:effectLst>
                </a:rPr>
                <a:t>Major Overhaul </a:t>
              </a:r>
            </a:p>
          </p:txBody>
        </p:sp>
        <p:sp>
          <p:nvSpPr>
            <p:cNvPr id="95" name="Rectangle 94">
              <a:extLst>
                <a:ext uri="{FF2B5EF4-FFF2-40B4-BE49-F238E27FC236}">
                  <a16:creationId xmlns:a16="http://schemas.microsoft.com/office/drawing/2014/main" id="{D13AD57D-8F45-DA41-9BED-449B61FDEEED}"/>
                </a:ext>
              </a:extLst>
            </p:cNvPr>
            <p:cNvSpPr/>
            <p:nvPr/>
          </p:nvSpPr>
          <p:spPr>
            <a:xfrm>
              <a:off x="7396529" y="800499"/>
              <a:ext cx="1014887" cy="354545"/>
            </a:xfrm>
            <a:prstGeom prst="rect">
              <a:avLst/>
            </a:prstGeom>
            <a:noFill/>
          </p:spPr>
          <p:txBody>
            <a:bodyPr wrap="none" lIns="91440" tIns="45720" rIns="91440" bIns="45720">
              <a:spAutoFit/>
            </a:bodyPr>
            <a:lstStyle/>
            <a:p>
              <a:pPr algn="ctr"/>
              <a:r>
                <a:rPr lang="en-US" sz="1050" dirty="0">
                  <a:ln w="0"/>
                  <a:effectLst>
                    <a:outerShdw blurRad="38100" dist="19050" dir="2700000" algn="tl" rotWithShape="0">
                      <a:schemeClr val="dk1">
                        <a:alpha val="40000"/>
                      </a:schemeClr>
                    </a:outerShdw>
                  </a:effectLst>
                </a:rPr>
                <a:t>Major Overhaul </a:t>
              </a:r>
            </a:p>
          </p:txBody>
        </p:sp>
        <p:grpSp>
          <p:nvGrpSpPr>
            <p:cNvPr id="96" name="Group 95">
              <a:extLst>
                <a:ext uri="{FF2B5EF4-FFF2-40B4-BE49-F238E27FC236}">
                  <a16:creationId xmlns:a16="http://schemas.microsoft.com/office/drawing/2014/main" id="{1AC2A322-2797-8C42-B188-A0D27EA0460D}"/>
                </a:ext>
              </a:extLst>
            </p:cNvPr>
            <p:cNvGrpSpPr/>
            <p:nvPr/>
          </p:nvGrpSpPr>
          <p:grpSpPr>
            <a:xfrm>
              <a:off x="1069483" y="1569392"/>
              <a:ext cx="2874023" cy="3464619"/>
              <a:chOff x="1069483" y="1569392"/>
              <a:chExt cx="2874023" cy="3464620"/>
            </a:xfrm>
          </p:grpSpPr>
          <p:cxnSp>
            <p:nvCxnSpPr>
              <p:cNvPr id="106" name="Straight Connector 105">
                <a:extLst>
                  <a:ext uri="{FF2B5EF4-FFF2-40B4-BE49-F238E27FC236}">
                    <a16:creationId xmlns:a16="http://schemas.microsoft.com/office/drawing/2014/main" id="{FD68AE87-7320-6F49-B749-985698843F78}"/>
                  </a:ext>
                </a:extLst>
              </p:cNvPr>
              <p:cNvCxnSpPr>
                <a:cxnSpLocks/>
              </p:cNvCxnSpPr>
              <p:nvPr/>
            </p:nvCxnSpPr>
            <p:spPr>
              <a:xfrm>
                <a:off x="1377900" y="2030931"/>
                <a:ext cx="0" cy="2993457"/>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C8F3B1D-4444-7F48-9DE2-D165AA3E0CBC}"/>
                  </a:ext>
                </a:extLst>
              </p:cNvPr>
              <p:cNvCxnSpPr>
                <a:cxnSpLocks/>
              </p:cNvCxnSpPr>
              <p:nvPr/>
            </p:nvCxnSpPr>
            <p:spPr>
              <a:xfrm>
                <a:off x="2127129" y="2030930"/>
                <a:ext cx="0" cy="2993457"/>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32E1B18-930B-B841-AEDD-AFCEF86CEFF2}"/>
                  </a:ext>
                </a:extLst>
              </p:cNvPr>
              <p:cNvCxnSpPr>
                <a:cxnSpLocks/>
              </p:cNvCxnSpPr>
              <p:nvPr/>
            </p:nvCxnSpPr>
            <p:spPr>
              <a:xfrm>
                <a:off x="2890231" y="2040555"/>
                <a:ext cx="0" cy="2993457"/>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63203EA-C963-3C44-9773-E879821A55C6}"/>
                  </a:ext>
                </a:extLst>
              </p:cNvPr>
              <p:cNvCxnSpPr>
                <a:cxnSpLocks/>
              </p:cNvCxnSpPr>
              <p:nvPr/>
            </p:nvCxnSpPr>
            <p:spPr>
              <a:xfrm>
                <a:off x="3637146" y="2040555"/>
                <a:ext cx="0" cy="2993457"/>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0728E32D-D57A-9947-B75D-FBB9144F623F}"/>
                  </a:ext>
                </a:extLst>
              </p:cNvPr>
              <p:cNvSpPr/>
              <p:nvPr/>
            </p:nvSpPr>
            <p:spPr>
              <a:xfrm>
                <a:off x="1069483" y="1569392"/>
                <a:ext cx="636311" cy="322313"/>
              </a:xfrm>
              <a:prstGeom prst="rect">
                <a:avLst/>
              </a:prstGeom>
              <a:noFill/>
            </p:spPr>
            <p:txBody>
              <a:bodyPr wrap="none" lIns="91440" tIns="45720" rIns="91440" bIns="45720">
                <a:spAutoFit/>
              </a:bodyPr>
              <a:lstStyle/>
              <a:p>
                <a:pPr algn="ctr"/>
                <a:r>
                  <a:rPr lang="en-US" sz="900" dirty="0">
                    <a:ln w="0"/>
                    <a:effectLst>
                      <a:outerShdw blurRad="38100" dist="19050" dir="2700000" algn="tl" rotWithShape="0">
                        <a:schemeClr val="dk1">
                          <a:alpha val="40000"/>
                        </a:schemeClr>
                      </a:outerShdw>
                    </a:effectLst>
                  </a:rPr>
                  <a:t>Inspection</a:t>
                </a:r>
              </a:p>
            </p:txBody>
          </p:sp>
          <p:sp>
            <p:nvSpPr>
              <p:cNvPr id="111" name="Rectangle 110">
                <a:extLst>
                  <a:ext uri="{FF2B5EF4-FFF2-40B4-BE49-F238E27FC236}">
                    <a16:creationId xmlns:a16="http://schemas.microsoft.com/office/drawing/2014/main" id="{360616E9-28E6-134D-9CCF-AE975B6DFE8D}"/>
                  </a:ext>
                </a:extLst>
              </p:cNvPr>
              <p:cNvSpPr/>
              <p:nvPr/>
            </p:nvSpPr>
            <p:spPr>
              <a:xfrm>
                <a:off x="1770121" y="1576739"/>
                <a:ext cx="636311" cy="322313"/>
              </a:xfrm>
              <a:prstGeom prst="rect">
                <a:avLst/>
              </a:prstGeom>
              <a:noFill/>
            </p:spPr>
            <p:txBody>
              <a:bodyPr wrap="none" lIns="91440" tIns="45720" rIns="91440" bIns="45720">
                <a:spAutoFit/>
              </a:bodyPr>
              <a:lstStyle/>
              <a:p>
                <a:pPr algn="ctr"/>
                <a:r>
                  <a:rPr lang="en-US" sz="900" dirty="0">
                    <a:ln w="0"/>
                    <a:effectLst>
                      <a:outerShdw blurRad="38100" dist="19050" dir="2700000" algn="tl" rotWithShape="0">
                        <a:schemeClr val="dk1">
                          <a:alpha val="40000"/>
                        </a:schemeClr>
                      </a:outerShdw>
                    </a:effectLst>
                  </a:rPr>
                  <a:t>Inspection</a:t>
                </a:r>
              </a:p>
            </p:txBody>
          </p:sp>
          <p:sp>
            <p:nvSpPr>
              <p:cNvPr id="112" name="Rectangle 111">
                <a:extLst>
                  <a:ext uri="{FF2B5EF4-FFF2-40B4-BE49-F238E27FC236}">
                    <a16:creationId xmlns:a16="http://schemas.microsoft.com/office/drawing/2014/main" id="{3A5976BC-84E5-6A47-A43C-606C8619BD8A}"/>
                  </a:ext>
                </a:extLst>
              </p:cNvPr>
              <p:cNvSpPr/>
              <p:nvPr/>
            </p:nvSpPr>
            <p:spPr>
              <a:xfrm>
                <a:off x="2538659" y="1586364"/>
                <a:ext cx="636311" cy="322313"/>
              </a:xfrm>
              <a:prstGeom prst="rect">
                <a:avLst/>
              </a:prstGeom>
              <a:noFill/>
            </p:spPr>
            <p:txBody>
              <a:bodyPr wrap="none" lIns="91440" tIns="45720" rIns="91440" bIns="45720">
                <a:spAutoFit/>
              </a:bodyPr>
              <a:lstStyle/>
              <a:p>
                <a:pPr algn="ctr"/>
                <a:r>
                  <a:rPr lang="en-US" sz="900" dirty="0">
                    <a:ln w="0"/>
                    <a:effectLst>
                      <a:outerShdw blurRad="38100" dist="19050" dir="2700000" algn="tl" rotWithShape="0">
                        <a:schemeClr val="dk1">
                          <a:alpha val="40000"/>
                        </a:schemeClr>
                      </a:outerShdw>
                    </a:effectLst>
                  </a:rPr>
                  <a:t>Inspection</a:t>
                </a:r>
              </a:p>
            </p:txBody>
          </p:sp>
          <p:sp>
            <p:nvSpPr>
              <p:cNvPr id="113" name="Rectangle 112">
                <a:extLst>
                  <a:ext uri="{FF2B5EF4-FFF2-40B4-BE49-F238E27FC236}">
                    <a16:creationId xmlns:a16="http://schemas.microsoft.com/office/drawing/2014/main" id="{ACF01E69-6460-A049-814D-88AA74270CF6}"/>
                  </a:ext>
                </a:extLst>
              </p:cNvPr>
              <p:cNvSpPr/>
              <p:nvPr/>
            </p:nvSpPr>
            <p:spPr>
              <a:xfrm>
                <a:off x="3307195" y="1575135"/>
                <a:ext cx="636311" cy="322313"/>
              </a:xfrm>
              <a:prstGeom prst="rect">
                <a:avLst/>
              </a:prstGeom>
              <a:noFill/>
            </p:spPr>
            <p:txBody>
              <a:bodyPr wrap="none" lIns="91440" tIns="45720" rIns="91440" bIns="45720">
                <a:spAutoFit/>
              </a:bodyPr>
              <a:lstStyle/>
              <a:p>
                <a:pPr algn="ctr"/>
                <a:r>
                  <a:rPr lang="en-US" sz="900" dirty="0">
                    <a:ln w="0"/>
                    <a:effectLst>
                      <a:outerShdw blurRad="38100" dist="19050" dir="2700000" algn="tl" rotWithShape="0">
                        <a:schemeClr val="dk1">
                          <a:alpha val="40000"/>
                        </a:schemeClr>
                      </a:outerShdw>
                    </a:effectLst>
                  </a:rPr>
                  <a:t>Inspection</a:t>
                </a:r>
              </a:p>
            </p:txBody>
          </p:sp>
        </p:grpSp>
        <p:grpSp>
          <p:nvGrpSpPr>
            <p:cNvPr id="97" name="Group 96">
              <a:extLst>
                <a:ext uri="{FF2B5EF4-FFF2-40B4-BE49-F238E27FC236}">
                  <a16:creationId xmlns:a16="http://schemas.microsoft.com/office/drawing/2014/main" id="{8BD6B6DD-C72E-2B42-8162-C8B237A00E63}"/>
                </a:ext>
              </a:extLst>
            </p:cNvPr>
            <p:cNvGrpSpPr/>
            <p:nvPr/>
          </p:nvGrpSpPr>
          <p:grpSpPr>
            <a:xfrm>
              <a:off x="4711601" y="1559767"/>
              <a:ext cx="2874023" cy="3464619"/>
              <a:chOff x="1069483" y="1569392"/>
              <a:chExt cx="2874023" cy="3464620"/>
            </a:xfrm>
          </p:grpSpPr>
          <p:cxnSp>
            <p:nvCxnSpPr>
              <p:cNvPr id="98" name="Straight Connector 97">
                <a:extLst>
                  <a:ext uri="{FF2B5EF4-FFF2-40B4-BE49-F238E27FC236}">
                    <a16:creationId xmlns:a16="http://schemas.microsoft.com/office/drawing/2014/main" id="{770DDC3C-1F88-004B-A134-A4AE9D8E7210}"/>
                  </a:ext>
                </a:extLst>
              </p:cNvPr>
              <p:cNvCxnSpPr>
                <a:cxnSpLocks/>
              </p:cNvCxnSpPr>
              <p:nvPr/>
            </p:nvCxnSpPr>
            <p:spPr>
              <a:xfrm>
                <a:off x="1377900" y="2030931"/>
                <a:ext cx="0" cy="2993457"/>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EB8D884-23E4-E547-B2D8-007A4ADF887E}"/>
                  </a:ext>
                </a:extLst>
              </p:cNvPr>
              <p:cNvCxnSpPr>
                <a:cxnSpLocks/>
              </p:cNvCxnSpPr>
              <p:nvPr/>
            </p:nvCxnSpPr>
            <p:spPr>
              <a:xfrm>
                <a:off x="2127129" y="2030930"/>
                <a:ext cx="0" cy="2993457"/>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393F4E-98BE-DC4B-80AA-01EBC9FD97C5}"/>
                  </a:ext>
                </a:extLst>
              </p:cNvPr>
              <p:cNvCxnSpPr>
                <a:cxnSpLocks/>
              </p:cNvCxnSpPr>
              <p:nvPr/>
            </p:nvCxnSpPr>
            <p:spPr>
              <a:xfrm>
                <a:off x="2890231" y="2040555"/>
                <a:ext cx="0" cy="2993457"/>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2DAA59E-A69C-604F-B3BF-988E170DA371}"/>
                  </a:ext>
                </a:extLst>
              </p:cNvPr>
              <p:cNvCxnSpPr>
                <a:cxnSpLocks/>
              </p:cNvCxnSpPr>
              <p:nvPr/>
            </p:nvCxnSpPr>
            <p:spPr>
              <a:xfrm>
                <a:off x="3637146" y="2040555"/>
                <a:ext cx="0" cy="2993457"/>
              </a:xfrm>
              <a:prstGeom prst="line">
                <a:avLst/>
              </a:prstGeom>
              <a:ln w="41275" cmpd="tri">
                <a:solidFill>
                  <a:srgbClr val="414042"/>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C29DF1F5-AE5E-FE46-9D26-206DDE299BDF}"/>
                  </a:ext>
                </a:extLst>
              </p:cNvPr>
              <p:cNvSpPr/>
              <p:nvPr/>
            </p:nvSpPr>
            <p:spPr>
              <a:xfrm>
                <a:off x="1069483" y="1569392"/>
                <a:ext cx="636311" cy="322313"/>
              </a:xfrm>
              <a:prstGeom prst="rect">
                <a:avLst/>
              </a:prstGeom>
              <a:noFill/>
            </p:spPr>
            <p:txBody>
              <a:bodyPr wrap="none" lIns="91440" tIns="45720" rIns="91440" bIns="45720">
                <a:spAutoFit/>
              </a:bodyPr>
              <a:lstStyle/>
              <a:p>
                <a:pPr algn="ctr"/>
                <a:r>
                  <a:rPr lang="en-US" sz="900" dirty="0">
                    <a:ln w="0"/>
                    <a:effectLst>
                      <a:outerShdw blurRad="38100" dist="19050" dir="2700000" algn="tl" rotWithShape="0">
                        <a:schemeClr val="dk1">
                          <a:alpha val="40000"/>
                        </a:schemeClr>
                      </a:outerShdw>
                    </a:effectLst>
                  </a:rPr>
                  <a:t>Inspection</a:t>
                </a:r>
              </a:p>
            </p:txBody>
          </p:sp>
          <p:sp>
            <p:nvSpPr>
              <p:cNvPr id="103" name="Rectangle 102">
                <a:extLst>
                  <a:ext uri="{FF2B5EF4-FFF2-40B4-BE49-F238E27FC236}">
                    <a16:creationId xmlns:a16="http://schemas.microsoft.com/office/drawing/2014/main" id="{22EE61C1-D1B9-A249-8D4D-690032907420}"/>
                  </a:ext>
                </a:extLst>
              </p:cNvPr>
              <p:cNvSpPr/>
              <p:nvPr/>
            </p:nvSpPr>
            <p:spPr>
              <a:xfrm>
                <a:off x="1770121" y="1576738"/>
                <a:ext cx="636311" cy="322313"/>
              </a:xfrm>
              <a:prstGeom prst="rect">
                <a:avLst/>
              </a:prstGeom>
              <a:noFill/>
            </p:spPr>
            <p:txBody>
              <a:bodyPr wrap="none" lIns="91440" tIns="45720" rIns="91440" bIns="45720">
                <a:spAutoFit/>
              </a:bodyPr>
              <a:lstStyle/>
              <a:p>
                <a:pPr algn="ctr"/>
                <a:r>
                  <a:rPr lang="en-US" sz="900" dirty="0">
                    <a:ln w="0"/>
                    <a:effectLst>
                      <a:outerShdw blurRad="38100" dist="19050" dir="2700000" algn="tl" rotWithShape="0">
                        <a:schemeClr val="dk1">
                          <a:alpha val="40000"/>
                        </a:schemeClr>
                      </a:outerShdw>
                    </a:effectLst>
                  </a:rPr>
                  <a:t>Inspection</a:t>
                </a:r>
              </a:p>
            </p:txBody>
          </p:sp>
          <p:sp>
            <p:nvSpPr>
              <p:cNvPr id="104" name="Rectangle 103">
                <a:extLst>
                  <a:ext uri="{FF2B5EF4-FFF2-40B4-BE49-F238E27FC236}">
                    <a16:creationId xmlns:a16="http://schemas.microsoft.com/office/drawing/2014/main" id="{2AE226A4-ACA5-CD42-AB8B-60B662FB783F}"/>
                  </a:ext>
                </a:extLst>
              </p:cNvPr>
              <p:cNvSpPr/>
              <p:nvPr/>
            </p:nvSpPr>
            <p:spPr>
              <a:xfrm>
                <a:off x="2538659" y="1586361"/>
                <a:ext cx="636311" cy="322313"/>
              </a:xfrm>
              <a:prstGeom prst="rect">
                <a:avLst/>
              </a:prstGeom>
              <a:noFill/>
            </p:spPr>
            <p:txBody>
              <a:bodyPr wrap="none" lIns="91440" tIns="45720" rIns="91440" bIns="45720">
                <a:spAutoFit/>
              </a:bodyPr>
              <a:lstStyle/>
              <a:p>
                <a:pPr algn="ctr"/>
                <a:r>
                  <a:rPr lang="en-US" sz="900" dirty="0">
                    <a:ln w="0"/>
                    <a:effectLst>
                      <a:outerShdw blurRad="38100" dist="19050" dir="2700000" algn="tl" rotWithShape="0">
                        <a:schemeClr val="dk1">
                          <a:alpha val="40000"/>
                        </a:schemeClr>
                      </a:outerShdw>
                    </a:effectLst>
                  </a:rPr>
                  <a:t>Inspection</a:t>
                </a:r>
              </a:p>
            </p:txBody>
          </p:sp>
          <p:sp>
            <p:nvSpPr>
              <p:cNvPr id="105" name="Rectangle 104">
                <a:extLst>
                  <a:ext uri="{FF2B5EF4-FFF2-40B4-BE49-F238E27FC236}">
                    <a16:creationId xmlns:a16="http://schemas.microsoft.com/office/drawing/2014/main" id="{3C37FEA4-B85A-884D-948A-DA759DE5FE9E}"/>
                  </a:ext>
                </a:extLst>
              </p:cNvPr>
              <p:cNvSpPr/>
              <p:nvPr/>
            </p:nvSpPr>
            <p:spPr>
              <a:xfrm>
                <a:off x="3307195" y="1575134"/>
                <a:ext cx="636311" cy="322313"/>
              </a:xfrm>
              <a:prstGeom prst="rect">
                <a:avLst/>
              </a:prstGeom>
              <a:noFill/>
            </p:spPr>
            <p:txBody>
              <a:bodyPr wrap="none" lIns="91440" tIns="45720" rIns="91440" bIns="45720">
                <a:spAutoFit/>
              </a:bodyPr>
              <a:lstStyle/>
              <a:p>
                <a:pPr algn="ctr"/>
                <a:r>
                  <a:rPr lang="en-US" sz="900" dirty="0">
                    <a:ln w="0"/>
                    <a:effectLst>
                      <a:outerShdw blurRad="38100" dist="19050" dir="2700000" algn="tl" rotWithShape="0">
                        <a:schemeClr val="dk1">
                          <a:alpha val="40000"/>
                        </a:schemeClr>
                      </a:outerShdw>
                    </a:effectLst>
                  </a:rPr>
                  <a:t>Inspection</a:t>
                </a:r>
              </a:p>
            </p:txBody>
          </p:sp>
        </p:grpSp>
      </p:grpSp>
      <p:cxnSp>
        <p:nvCxnSpPr>
          <p:cNvPr id="114" name="Straight Arrow Connector 113">
            <a:extLst>
              <a:ext uri="{FF2B5EF4-FFF2-40B4-BE49-F238E27FC236}">
                <a16:creationId xmlns:a16="http://schemas.microsoft.com/office/drawing/2014/main" id="{F2FADE2D-4BCA-5741-8D7E-AD97B3472793}"/>
              </a:ext>
            </a:extLst>
          </p:cNvPr>
          <p:cNvCxnSpPr>
            <a:cxnSpLocks/>
          </p:cNvCxnSpPr>
          <p:nvPr/>
        </p:nvCxnSpPr>
        <p:spPr>
          <a:xfrm>
            <a:off x="1976394" y="4608373"/>
            <a:ext cx="67701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80923CD0-7C44-9C4D-98B8-5E51A29885EA}"/>
              </a:ext>
            </a:extLst>
          </p:cNvPr>
          <p:cNvSpPr/>
          <p:nvPr/>
        </p:nvSpPr>
        <p:spPr>
          <a:xfrm>
            <a:off x="2002415" y="4647982"/>
            <a:ext cx="679993" cy="507831"/>
          </a:xfrm>
          <a:prstGeom prst="rect">
            <a:avLst/>
          </a:prstGeom>
          <a:noFill/>
        </p:spPr>
        <p:txBody>
          <a:bodyPr wrap="none" lIns="91440" tIns="45720" rIns="91440" bIns="45720">
            <a:spAutoFit/>
          </a:bodyPr>
          <a:lstStyle/>
          <a:p>
            <a:pPr algn="ctr"/>
            <a:r>
              <a:rPr lang="en-US" sz="900" dirty="0">
                <a:ln w="0"/>
                <a:effectLst>
                  <a:outerShdw blurRad="38100" dist="19050" dir="2700000" algn="tl" rotWithShape="0">
                    <a:schemeClr val="dk1">
                      <a:alpha val="40000"/>
                    </a:schemeClr>
                  </a:outerShdw>
                </a:effectLst>
              </a:rPr>
              <a:t>OEM</a:t>
            </a:r>
          </a:p>
          <a:p>
            <a:pPr algn="ctr"/>
            <a:r>
              <a:rPr lang="en-US" sz="900" dirty="0">
                <a:ln w="0"/>
                <a:effectLst>
                  <a:outerShdw blurRad="38100" dist="19050" dir="2700000" algn="tl" rotWithShape="0">
                    <a:schemeClr val="dk1">
                      <a:alpha val="40000"/>
                    </a:schemeClr>
                  </a:outerShdw>
                </a:effectLst>
              </a:rPr>
              <a:t> Warranty </a:t>
            </a:r>
          </a:p>
          <a:p>
            <a:pPr algn="ctr"/>
            <a:r>
              <a:rPr lang="en-US" sz="900" dirty="0">
                <a:ln w="0"/>
                <a:effectLst>
                  <a:outerShdw blurRad="38100" dist="19050" dir="2700000" algn="tl" rotWithShape="0">
                    <a:schemeClr val="dk1">
                      <a:alpha val="40000"/>
                    </a:schemeClr>
                  </a:outerShdw>
                </a:effectLst>
              </a:rPr>
              <a:t>Period</a:t>
            </a:r>
          </a:p>
        </p:txBody>
      </p:sp>
      <p:sp>
        <p:nvSpPr>
          <p:cNvPr id="117" name="Text Placeholder 76">
            <a:extLst>
              <a:ext uri="{FF2B5EF4-FFF2-40B4-BE49-F238E27FC236}">
                <a16:creationId xmlns:a16="http://schemas.microsoft.com/office/drawing/2014/main" id="{A73E5B78-C47E-D34B-ACB1-67F0F6D245E5}"/>
              </a:ext>
            </a:extLst>
          </p:cNvPr>
          <p:cNvSpPr txBox="1">
            <a:spLocks/>
          </p:cNvSpPr>
          <p:nvPr/>
        </p:nvSpPr>
        <p:spPr>
          <a:xfrm>
            <a:off x="2002414" y="1605296"/>
            <a:ext cx="8439660" cy="57900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a:t>  </a:t>
            </a:r>
            <a:endParaRPr lang="en-US" sz="1400" b="1" dirty="0"/>
          </a:p>
        </p:txBody>
      </p:sp>
      <p:sp>
        <p:nvSpPr>
          <p:cNvPr id="118" name="Text Placeholder 76">
            <a:extLst>
              <a:ext uri="{FF2B5EF4-FFF2-40B4-BE49-F238E27FC236}">
                <a16:creationId xmlns:a16="http://schemas.microsoft.com/office/drawing/2014/main" id="{98C94E3E-8188-7644-AAD1-4D1603BE1C7A}"/>
              </a:ext>
            </a:extLst>
          </p:cNvPr>
          <p:cNvSpPr txBox="1">
            <a:spLocks/>
          </p:cNvSpPr>
          <p:nvPr/>
        </p:nvSpPr>
        <p:spPr>
          <a:xfrm>
            <a:off x="2074776" y="3259972"/>
            <a:ext cx="3595328" cy="331032"/>
          </a:xfrm>
          <a:prstGeom prst="rect">
            <a:avLst/>
          </a:prstGeom>
        </p:spPr>
        <p:txBody>
          <a:bodyPr lIns="0" tIns="0" rIns="0" bIns="0">
            <a:normAutofit/>
          </a:bodyPr>
          <a:lstStyle>
            <a:lvl1pPr marL="7004" indent="-156891" algn="l" defTabSz="605150" rtl="0" eaLnBrk="1" latinLnBrk="0" hangingPunct="1">
              <a:lnSpc>
                <a:spcPct val="90000"/>
              </a:lnSpc>
              <a:spcBef>
                <a:spcPts val="657"/>
              </a:spcBef>
              <a:buClr>
                <a:srgbClr val="4E9846"/>
              </a:buClr>
              <a:buSzPct val="100000"/>
              <a:buFont typeface="Wingdings" panose="05000000000000000000" pitchFamily="2" charset="2"/>
              <a:buChar char="§"/>
              <a:tabLst/>
              <a:defRPr sz="1600" b="0" i="0" kern="1200">
                <a:solidFill>
                  <a:srgbClr val="414042"/>
                </a:solidFill>
                <a:latin typeface="Calibri" panose="020F0502020204030204" pitchFamily="34" charset="0"/>
                <a:ea typeface="Tahoma" panose="020B0604030504040204" pitchFamily="34" charset="0"/>
                <a:cs typeface="Tahoma" panose="020B0604030504040204" pitchFamily="34" charset="0"/>
              </a:defRPr>
            </a:lvl1pPr>
            <a:lvl2pPr marL="453862" indent="-151287" algn="l" defTabSz="605150" rtl="0" eaLnBrk="1" latinLnBrk="0" hangingPunct="1">
              <a:lnSpc>
                <a:spcPct val="90000"/>
              </a:lnSpc>
              <a:spcBef>
                <a:spcPts val="331"/>
              </a:spcBef>
              <a:buFont typeface="Arial"/>
              <a:buChar char="•"/>
              <a:defRPr sz="1059" kern="1200">
                <a:solidFill>
                  <a:schemeClr val="tx1"/>
                </a:solidFill>
                <a:latin typeface="+mn-lt"/>
                <a:ea typeface="+mn-ea"/>
                <a:cs typeface="+mn-cs"/>
              </a:defRPr>
            </a:lvl2pPr>
            <a:lvl3pPr marL="756437" indent="-151287" algn="l" defTabSz="605150" rtl="0" eaLnBrk="1" latinLnBrk="0" hangingPunct="1">
              <a:lnSpc>
                <a:spcPct val="90000"/>
              </a:lnSpc>
              <a:spcBef>
                <a:spcPts val="331"/>
              </a:spcBef>
              <a:buFont typeface="Arial"/>
              <a:buChar char="•"/>
              <a:defRPr sz="1059" kern="1200">
                <a:solidFill>
                  <a:schemeClr val="tx1"/>
                </a:solidFill>
                <a:latin typeface="+mn-lt"/>
                <a:ea typeface="+mn-ea"/>
                <a:cs typeface="+mn-cs"/>
              </a:defRPr>
            </a:lvl3pPr>
            <a:lvl4pPr marL="1059012" indent="-151287" algn="l" defTabSz="605150" rtl="0" eaLnBrk="1" latinLnBrk="0" hangingPunct="1">
              <a:lnSpc>
                <a:spcPct val="90000"/>
              </a:lnSpc>
              <a:spcBef>
                <a:spcPts val="331"/>
              </a:spcBef>
              <a:buFont typeface="Arial"/>
              <a:buChar char="•"/>
              <a:defRPr sz="1059" kern="1200">
                <a:solidFill>
                  <a:schemeClr val="tx1"/>
                </a:solidFill>
                <a:latin typeface="+mn-lt"/>
                <a:ea typeface="+mn-ea"/>
                <a:cs typeface="+mn-cs"/>
              </a:defRPr>
            </a:lvl4pPr>
            <a:lvl5pPr marL="1361587" indent="-151287" algn="l" defTabSz="605150" rtl="0" eaLnBrk="1" latinLnBrk="0" hangingPunct="1">
              <a:lnSpc>
                <a:spcPct val="90000"/>
              </a:lnSpc>
              <a:spcBef>
                <a:spcPts val="331"/>
              </a:spcBef>
              <a:buFont typeface="Arial"/>
              <a:buChar char="•"/>
              <a:defRPr sz="1059" kern="1200">
                <a:solidFill>
                  <a:schemeClr val="tx1"/>
                </a:solidFill>
                <a:latin typeface="+mn-lt"/>
                <a:ea typeface="+mn-ea"/>
                <a:cs typeface="+mn-cs"/>
              </a:defRPr>
            </a:lvl5pPr>
            <a:lvl6pPr marL="1664162" indent="-151287" algn="l" defTabSz="605150" rtl="0" eaLnBrk="1" latinLnBrk="0" hangingPunct="1">
              <a:lnSpc>
                <a:spcPct val="90000"/>
              </a:lnSpc>
              <a:spcBef>
                <a:spcPts val="331"/>
              </a:spcBef>
              <a:buFont typeface="Arial"/>
              <a:buChar char="•"/>
              <a:defRPr sz="1191" kern="1200">
                <a:solidFill>
                  <a:schemeClr val="tx1"/>
                </a:solidFill>
                <a:latin typeface="+mn-lt"/>
                <a:ea typeface="+mn-ea"/>
                <a:cs typeface="+mn-cs"/>
              </a:defRPr>
            </a:lvl6pPr>
            <a:lvl7pPr marL="1966737" indent="-151287" algn="l" defTabSz="605150" rtl="0" eaLnBrk="1" latinLnBrk="0" hangingPunct="1">
              <a:lnSpc>
                <a:spcPct val="90000"/>
              </a:lnSpc>
              <a:spcBef>
                <a:spcPts val="331"/>
              </a:spcBef>
              <a:buFont typeface="Arial"/>
              <a:buChar char="•"/>
              <a:defRPr sz="1191" kern="1200">
                <a:solidFill>
                  <a:schemeClr val="tx1"/>
                </a:solidFill>
                <a:latin typeface="+mn-lt"/>
                <a:ea typeface="+mn-ea"/>
                <a:cs typeface="+mn-cs"/>
              </a:defRPr>
            </a:lvl7pPr>
            <a:lvl8pPr marL="2269312" indent="-151287" algn="l" defTabSz="605150" rtl="0" eaLnBrk="1" latinLnBrk="0" hangingPunct="1">
              <a:lnSpc>
                <a:spcPct val="90000"/>
              </a:lnSpc>
              <a:spcBef>
                <a:spcPts val="331"/>
              </a:spcBef>
              <a:buFont typeface="Arial"/>
              <a:buChar char="•"/>
              <a:defRPr sz="1191" kern="1200">
                <a:solidFill>
                  <a:schemeClr val="tx1"/>
                </a:solidFill>
                <a:latin typeface="+mn-lt"/>
                <a:ea typeface="+mn-ea"/>
                <a:cs typeface="+mn-cs"/>
              </a:defRPr>
            </a:lvl8pPr>
            <a:lvl9pPr marL="2571887" indent="-151287" algn="l" defTabSz="605150" rtl="0" eaLnBrk="1" latinLnBrk="0" hangingPunct="1">
              <a:lnSpc>
                <a:spcPct val="90000"/>
              </a:lnSpc>
              <a:spcBef>
                <a:spcPts val="331"/>
              </a:spcBef>
              <a:buFont typeface="Arial"/>
              <a:buChar char="•"/>
              <a:defRPr sz="1191" kern="1200">
                <a:solidFill>
                  <a:schemeClr val="tx1"/>
                </a:solidFill>
                <a:latin typeface="+mn-lt"/>
                <a:ea typeface="+mn-ea"/>
                <a:cs typeface="+mn-cs"/>
              </a:defRPr>
            </a:lvl9pPr>
          </a:lstStyle>
          <a:p>
            <a:r>
              <a:rPr lang="en-US" sz="1200" b="1" dirty="0"/>
              <a:t>Typical Maintenance Schedule</a:t>
            </a:r>
          </a:p>
        </p:txBody>
      </p:sp>
      <p:pic>
        <p:nvPicPr>
          <p:cNvPr id="119" name="Picture 118">
            <a:extLst>
              <a:ext uri="{FF2B5EF4-FFF2-40B4-BE49-F238E27FC236}">
                <a16:creationId xmlns:a16="http://schemas.microsoft.com/office/drawing/2014/main" id="{5280D837-4E5F-4E46-A675-4B6255977AA3}"/>
              </a:ext>
            </a:extLst>
          </p:cNvPr>
          <p:cNvPicPr>
            <a:picLocks noChangeAspect="1"/>
          </p:cNvPicPr>
          <p:nvPr/>
        </p:nvPicPr>
        <p:blipFill>
          <a:blip r:embed="rId7"/>
          <a:stretch>
            <a:fillRect/>
          </a:stretch>
        </p:blipFill>
        <p:spPr>
          <a:xfrm>
            <a:off x="2074776" y="1636166"/>
            <a:ext cx="7930016" cy="1275698"/>
          </a:xfrm>
          <a:prstGeom prst="rect">
            <a:avLst/>
          </a:prstGeom>
        </p:spPr>
      </p:pic>
      <p:grpSp>
        <p:nvGrpSpPr>
          <p:cNvPr id="120" name="Group 119">
            <a:extLst>
              <a:ext uri="{FF2B5EF4-FFF2-40B4-BE49-F238E27FC236}">
                <a16:creationId xmlns:a16="http://schemas.microsoft.com/office/drawing/2014/main" id="{548E526A-198B-524B-BDAF-6CE23EA31053}"/>
              </a:ext>
            </a:extLst>
          </p:cNvPr>
          <p:cNvGrpSpPr/>
          <p:nvPr/>
        </p:nvGrpSpPr>
        <p:grpSpPr>
          <a:xfrm>
            <a:off x="2701350" y="4124718"/>
            <a:ext cx="704040" cy="2003067"/>
            <a:chOff x="1360225" y="3116192"/>
            <a:chExt cx="704040" cy="2003067"/>
          </a:xfrm>
        </p:grpSpPr>
        <p:cxnSp>
          <p:nvCxnSpPr>
            <p:cNvPr id="121" name="Straight Connector 120">
              <a:extLst>
                <a:ext uri="{FF2B5EF4-FFF2-40B4-BE49-F238E27FC236}">
                  <a16:creationId xmlns:a16="http://schemas.microsoft.com/office/drawing/2014/main" id="{04A344A5-5729-4149-9B2F-58CE60EBC597}"/>
                </a:ext>
              </a:extLst>
            </p:cNvPr>
            <p:cNvCxnSpPr>
              <a:cxnSpLocks/>
            </p:cNvCxnSpPr>
            <p:nvPr/>
          </p:nvCxnSpPr>
          <p:spPr>
            <a:xfrm>
              <a:off x="1468521" y="3646351"/>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DE1BEE4-AD56-D64E-8500-5BB453ED98E5}"/>
                </a:ext>
              </a:extLst>
            </p:cNvPr>
            <p:cNvCxnSpPr>
              <a:cxnSpLocks/>
            </p:cNvCxnSpPr>
            <p:nvPr/>
          </p:nvCxnSpPr>
          <p:spPr>
            <a:xfrm>
              <a:off x="1707748" y="3660137"/>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9DC9B31-840C-3F41-96B6-75B31800842A}"/>
                </a:ext>
              </a:extLst>
            </p:cNvPr>
            <p:cNvCxnSpPr>
              <a:cxnSpLocks/>
            </p:cNvCxnSpPr>
            <p:nvPr/>
          </p:nvCxnSpPr>
          <p:spPr>
            <a:xfrm>
              <a:off x="1917700" y="3639456"/>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605ACE46-265D-9145-88AD-896114754F06}"/>
                </a:ext>
              </a:extLst>
            </p:cNvPr>
            <p:cNvSpPr/>
            <p:nvPr/>
          </p:nvSpPr>
          <p:spPr>
            <a:xfrm>
              <a:off x="1360225" y="3116192"/>
              <a:ext cx="704040" cy="507831"/>
            </a:xfrm>
            <a:prstGeom prst="rect">
              <a:avLst/>
            </a:prstGeom>
            <a:noFill/>
          </p:spPr>
          <p:txBody>
            <a:bodyPr wrap="none" lIns="91440" tIns="45720" rIns="91440" bIns="45720">
              <a:spAutoFit/>
            </a:bodyPr>
            <a:lstStyle/>
            <a:p>
              <a:pPr algn="ctr"/>
              <a:r>
                <a:rPr lang="en-US" sz="900" b="1" dirty="0">
                  <a:ln w="0"/>
                  <a:solidFill>
                    <a:srgbClr val="C00000"/>
                  </a:solidFill>
                  <a:effectLst>
                    <a:outerShdw blurRad="38100" dist="19050" dir="2700000" algn="tl" rotWithShape="0">
                      <a:schemeClr val="dk1">
                        <a:alpha val="40000"/>
                      </a:schemeClr>
                    </a:outerShdw>
                  </a:effectLst>
                </a:rPr>
                <a:t>Corrective </a:t>
              </a:r>
            </a:p>
            <a:p>
              <a:pPr algn="ctr"/>
              <a:r>
                <a:rPr lang="en-US" sz="900" b="1" dirty="0">
                  <a:ln w="0"/>
                  <a:solidFill>
                    <a:srgbClr val="C00000"/>
                  </a:solidFill>
                  <a:effectLst>
                    <a:outerShdw blurRad="38100" dist="19050" dir="2700000" algn="tl" rotWithShape="0">
                      <a:schemeClr val="dk1">
                        <a:alpha val="40000"/>
                      </a:schemeClr>
                    </a:outerShdw>
                  </a:effectLst>
                </a:rPr>
                <a:t>Repairs </a:t>
              </a:r>
            </a:p>
            <a:p>
              <a:pPr algn="ctr"/>
              <a:r>
                <a:rPr lang="en-US" sz="900" b="1" dirty="0">
                  <a:ln w="0"/>
                  <a:solidFill>
                    <a:srgbClr val="C00000"/>
                  </a:solidFill>
                  <a:effectLst>
                    <a:outerShdw blurRad="38100" dist="19050" dir="2700000" algn="tl" rotWithShape="0">
                      <a:schemeClr val="dk1">
                        <a:alpha val="40000"/>
                      </a:schemeClr>
                    </a:outerShdw>
                  </a:effectLst>
                </a:rPr>
                <a:t>PMO2 x 3</a:t>
              </a:r>
            </a:p>
          </p:txBody>
        </p:sp>
      </p:grpSp>
      <p:grpSp>
        <p:nvGrpSpPr>
          <p:cNvPr id="125" name="Group 124">
            <a:extLst>
              <a:ext uri="{FF2B5EF4-FFF2-40B4-BE49-F238E27FC236}">
                <a16:creationId xmlns:a16="http://schemas.microsoft.com/office/drawing/2014/main" id="{EC9777A9-EBC3-6648-8189-F62C9E5F186A}"/>
              </a:ext>
            </a:extLst>
          </p:cNvPr>
          <p:cNvGrpSpPr/>
          <p:nvPr/>
        </p:nvGrpSpPr>
        <p:grpSpPr>
          <a:xfrm>
            <a:off x="3514904" y="4124718"/>
            <a:ext cx="704040" cy="2003067"/>
            <a:chOff x="1360225" y="3116192"/>
            <a:chExt cx="704040" cy="2003067"/>
          </a:xfrm>
        </p:grpSpPr>
        <p:cxnSp>
          <p:nvCxnSpPr>
            <p:cNvPr id="126" name="Straight Connector 125">
              <a:extLst>
                <a:ext uri="{FF2B5EF4-FFF2-40B4-BE49-F238E27FC236}">
                  <a16:creationId xmlns:a16="http://schemas.microsoft.com/office/drawing/2014/main" id="{0C1A0160-CE62-5D45-ADA9-9E6AB953B32E}"/>
                </a:ext>
              </a:extLst>
            </p:cNvPr>
            <p:cNvCxnSpPr>
              <a:cxnSpLocks/>
            </p:cNvCxnSpPr>
            <p:nvPr/>
          </p:nvCxnSpPr>
          <p:spPr>
            <a:xfrm>
              <a:off x="1468521" y="3646351"/>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AA7F58B-DFB6-5443-B4D6-D924D7A2DA37}"/>
                </a:ext>
              </a:extLst>
            </p:cNvPr>
            <p:cNvCxnSpPr>
              <a:cxnSpLocks/>
            </p:cNvCxnSpPr>
            <p:nvPr/>
          </p:nvCxnSpPr>
          <p:spPr>
            <a:xfrm>
              <a:off x="1707748" y="3660137"/>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E23F1B5-2632-8942-9B99-72EAE5DEE864}"/>
                </a:ext>
              </a:extLst>
            </p:cNvPr>
            <p:cNvCxnSpPr>
              <a:cxnSpLocks/>
            </p:cNvCxnSpPr>
            <p:nvPr/>
          </p:nvCxnSpPr>
          <p:spPr>
            <a:xfrm>
              <a:off x="1917700" y="3639456"/>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054A098C-3BDB-BB49-8E68-FD5705BF90A4}"/>
                </a:ext>
              </a:extLst>
            </p:cNvPr>
            <p:cNvSpPr/>
            <p:nvPr/>
          </p:nvSpPr>
          <p:spPr>
            <a:xfrm>
              <a:off x="1360225" y="3116192"/>
              <a:ext cx="704040" cy="507831"/>
            </a:xfrm>
            <a:prstGeom prst="rect">
              <a:avLst/>
            </a:prstGeom>
            <a:noFill/>
          </p:spPr>
          <p:txBody>
            <a:bodyPr wrap="none" lIns="91440" tIns="45720" rIns="91440" bIns="45720">
              <a:spAutoFit/>
            </a:bodyPr>
            <a:lstStyle/>
            <a:p>
              <a:pPr algn="ctr"/>
              <a:r>
                <a:rPr lang="en-US" sz="900" b="1" dirty="0">
                  <a:ln w="0"/>
                  <a:solidFill>
                    <a:srgbClr val="C00000"/>
                  </a:solidFill>
                  <a:effectLst>
                    <a:outerShdw blurRad="38100" dist="19050" dir="2700000" algn="tl" rotWithShape="0">
                      <a:schemeClr val="dk1">
                        <a:alpha val="40000"/>
                      </a:schemeClr>
                    </a:outerShdw>
                  </a:effectLst>
                </a:rPr>
                <a:t>Corrective </a:t>
              </a:r>
            </a:p>
            <a:p>
              <a:pPr algn="ctr"/>
              <a:r>
                <a:rPr lang="en-US" sz="900" b="1" dirty="0">
                  <a:ln w="0"/>
                  <a:solidFill>
                    <a:srgbClr val="C00000"/>
                  </a:solidFill>
                  <a:effectLst>
                    <a:outerShdw blurRad="38100" dist="19050" dir="2700000" algn="tl" rotWithShape="0">
                      <a:schemeClr val="dk1">
                        <a:alpha val="40000"/>
                      </a:schemeClr>
                    </a:outerShdw>
                  </a:effectLst>
                </a:rPr>
                <a:t>Repairs </a:t>
              </a:r>
            </a:p>
            <a:p>
              <a:pPr algn="ctr"/>
              <a:r>
                <a:rPr lang="en-US" sz="900" b="1" dirty="0">
                  <a:ln w="0"/>
                  <a:solidFill>
                    <a:srgbClr val="C00000"/>
                  </a:solidFill>
                  <a:effectLst>
                    <a:outerShdw blurRad="38100" dist="19050" dir="2700000" algn="tl" rotWithShape="0">
                      <a:schemeClr val="dk1">
                        <a:alpha val="40000"/>
                      </a:schemeClr>
                    </a:outerShdw>
                  </a:effectLst>
                </a:rPr>
                <a:t>PMO2 x 3</a:t>
              </a:r>
            </a:p>
          </p:txBody>
        </p:sp>
      </p:grpSp>
      <p:grpSp>
        <p:nvGrpSpPr>
          <p:cNvPr id="130" name="Group 129">
            <a:extLst>
              <a:ext uri="{FF2B5EF4-FFF2-40B4-BE49-F238E27FC236}">
                <a16:creationId xmlns:a16="http://schemas.microsoft.com/office/drawing/2014/main" id="{978712BC-A8C2-3C4B-BC0E-D75938DC8C7B}"/>
              </a:ext>
            </a:extLst>
          </p:cNvPr>
          <p:cNvGrpSpPr/>
          <p:nvPr/>
        </p:nvGrpSpPr>
        <p:grpSpPr>
          <a:xfrm>
            <a:off x="4331595" y="4124772"/>
            <a:ext cx="704040" cy="2003067"/>
            <a:chOff x="1360225" y="3116192"/>
            <a:chExt cx="704040" cy="2003067"/>
          </a:xfrm>
        </p:grpSpPr>
        <p:cxnSp>
          <p:nvCxnSpPr>
            <p:cNvPr id="131" name="Straight Connector 130">
              <a:extLst>
                <a:ext uri="{FF2B5EF4-FFF2-40B4-BE49-F238E27FC236}">
                  <a16:creationId xmlns:a16="http://schemas.microsoft.com/office/drawing/2014/main" id="{DCFC9FFF-E38E-AD4B-91CB-BBC4BC41C239}"/>
                </a:ext>
              </a:extLst>
            </p:cNvPr>
            <p:cNvCxnSpPr>
              <a:cxnSpLocks/>
            </p:cNvCxnSpPr>
            <p:nvPr/>
          </p:nvCxnSpPr>
          <p:spPr>
            <a:xfrm>
              <a:off x="1468521" y="3646351"/>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170CA9D-EFD0-3C40-820D-2E37BC62C8FC}"/>
                </a:ext>
              </a:extLst>
            </p:cNvPr>
            <p:cNvCxnSpPr>
              <a:cxnSpLocks/>
            </p:cNvCxnSpPr>
            <p:nvPr/>
          </p:nvCxnSpPr>
          <p:spPr>
            <a:xfrm>
              <a:off x="1707748" y="3660137"/>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7B8685D-B9BD-C444-B918-C85943DB19AB}"/>
                </a:ext>
              </a:extLst>
            </p:cNvPr>
            <p:cNvCxnSpPr>
              <a:cxnSpLocks/>
            </p:cNvCxnSpPr>
            <p:nvPr/>
          </p:nvCxnSpPr>
          <p:spPr>
            <a:xfrm>
              <a:off x="1917700" y="3639456"/>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5FFC4C53-2F1E-F441-99EA-10E7999CADE6}"/>
                </a:ext>
              </a:extLst>
            </p:cNvPr>
            <p:cNvSpPr/>
            <p:nvPr/>
          </p:nvSpPr>
          <p:spPr>
            <a:xfrm>
              <a:off x="1360225" y="3116192"/>
              <a:ext cx="704040" cy="507831"/>
            </a:xfrm>
            <a:prstGeom prst="rect">
              <a:avLst/>
            </a:prstGeom>
            <a:noFill/>
          </p:spPr>
          <p:txBody>
            <a:bodyPr wrap="none" lIns="91440" tIns="45720" rIns="91440" bIns="45720">
              <a:spAutoFit/>
            </a:bodyPr>
            <a:lstStyle/>
            <a:p>
              <a:pPr algn="ctr"/>
              <a:r>
                <a:rPr lang="en-US" sz="900" b="1" dirty="0">
                  <a:ln w="0"/>
                  <a:solidFill>
                    <a:srgbClr val="C00000"/>
                  </a:solidFill>
                  <a:effectLst>
                    <a:outerShdw blurRad="38100" dist="19050" dir="2700000" algn="tl" rotWithShape="0">
                      <a:schemeClr val="dk1">
                        <a:alpha val="40000"/>
                      </a:schemeClr>
                    </a:outerShdw>
                  </a:effectLst>
                </a:rPr>
                <a:t>Corrective </a:t>
              </a:r>
            </a:p>
            <a:p>
              <a:pPr algn="ctr"/>
              <a:r>
                <a:rPr lang="en-US" sz="900" b="1" dirty="0">
                  <a:ln w="0"/>
                  <a:solidFill>
                    <a:srgbClr val="C00000"/>
                  </a:solidFill>
                  <a:effectLst>
                    <a:outerShdw blurRad="38100" dist="19050" dir="2700000" algn="tl" rotWithShape="0">
                      <a:schemeClr val="dk1">
                        <a:alpha val="40000"/>
                      </a:schemeClr>
                    </a:outerShdw>
                  </a:effectLst>
                </a:rPr>
                <a:t>Repairs </a:t>
              </a:r>
            </a:p>
            <a:p>
              <a:pPr algn="ctr"/>
              <a:r>
                <a:rPr lang="en-US" sz="900" b="1" dirty="0">
                  <a:ln w="0"/>
                  <a:solidFill>
                    <a:srgbClr val="C00000"/>
                  </a:solidFill>
                  <a:effectLst>
                    <a:outerShdw blurRad="38100" dist="19050" dir="2700000" algn="tl" rotWithShape="0">
                      <a:schemeClr val="dk1">
                        <a:alpha val="40000"/>
                      </a:schemeClr>
                    </a:outerShdw>
                  </a:effectLst>
                </a:rPr>
                <a:t>PMO2 x 3</a:t>
              </a:r>
            </a:p>
          </p:txBody>
        </p:sp>
      </p:grpSp>
      <p:grpSp>
        <p:nvGrpSpPr>
          <p:cNvPr id="135" name="Group 134">
            <a:extLst>
              <a:ext uri="{FF2B5EF4-FFF2-40B4-BE49-F238E27FC236}">
                <a16:creationId xmlns:a16="http://schemas.microsoft.com/office/drawing/2014/main" id="{8C826EDC-08A4-A649-8263-5AF06B07FD2A}"/>
              </a:ext>
            </a:extLst>
          </p:cNvPr>
          <p:cNvGrpSpPr/>
          <p:nvPr/>
        </p:nvGrpSpPr>
        <p:grpSpPr>
          <a:xfrm>
            <a:off x="5069920" y="4124632"/>
            <a:ext cx="704040" cy="2003067"/>
            <a:chOff x="1360225" y="3116192"/>
            <a:chExt cx="704040" cy="2003067"/>
          </a:xfrm>
        </p:grpSpPr>
        <p:cxnSp>
          <p:nvCxnSpPr>
            <p:cNvPr id="136" name="Straight Connector 135">
              <a:extLst>
                <a:ext uri="{FF2B5EF4-FFF2-40B4-BE49-F238E27FC236}">
                  <a16:creationId xmlns:a16="http://schemas.microsoft.com/office/drawing/2014/main" id="{FE49B9DF-7B20-6645-991B-A38CBB1783A0}"/>
                </a:ext>
              </a:extLst>
            </p:cNvPr>
            <p:cNvCxnSpPr>
              <a:cxnSpLocks/>
            </p:cNvCxnSpPr>
            <p:nvPr/>
          </p:nvCxnSpPr>
          <p:spPr>
            <a:xfrm>
              <a:off x="1468521" y="3646351"/>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5CF6C37-3A6A-4947-8AEC-59BBC6B1B961}"/>
                </a:ext>
              </a:extLst>
            </p:cNvPr>
            <p:cNvCxnSpPr>
              <a:cxnSpLocks/>
            </p:cNvCxnSpPr>
            <p:nvPr/>
          </p:nvCxnSpPr>
          <p:spPr>
            <a:xfrm>
              <a:off x="1707748" y="3660137"/>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A995873-1C7C-474A-94ED-6721A3989DB1}"/>
                </a:ext>
              </a:extLst>
            </p:cNvPr>
            <p:cNvCxnSpPr>
              <a:cxnSpLocks/>
            </p:cNvCxnSpPr>
            <p:nvPr/>
          </p:nvCxnSpPr>
          <p:spPr>
            <a:xfrm>
              <a:off x="1917700" y="3639456"/>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9EEE0A02-DB01-9947-A513-D0F9BFFAE934}"/>
                </a:ext>
              </a:extLst>
            </p:cNvPr>
            <p:cNvSpPr/>
            <p:nvPr/>
          </p:nvSpPr>
          <p:spPr>
            <a:xfrm>
              <a:off x="1360225" y="3116192"/>
              <a:ext cx="704040" cy="507831"/>
            </a:xfrm>
            <a:prstGeom prst="rect">
              <a:avLst/>
            </a:prstGeom>
            <a:noFill/>
          </p:spPr>
          <p:txBody>
            <a:bodyPr wrap="none" lIns="91440" tIns="45720" rIns="91440" bIns="45720">
              <a:spAutoFit/>
            </a:bodyPr>
            <a:lstStyle/>
            <a:p>
              <a:pPr algn="ctr"/>
              <a:r>
                <a:rPr lang="en-US" sz="900" b="1" dirty="0">
                  <a:ln w="0"/>
                  <a:solidFill>
                    <a:srgbClr val="C00000"/>
                  </a:solidFill>
                  <a:effectLst>
                    <a:outerShdw blurRad="38100" dist="19050" dir="2700000" algn="tl" rotWithShape="0">
                      <a:schemeClr val="dk1">
                        <a:alpha val="40000"/>
                      </a:schemeClr>
                    </a:outerShdw>
                  </a:effectLst>
                </a:rPr>
                <a:t>Corrective </a:t>
              </a:r>
            </a:p>
            <a:p>
              <a:pPr algn="ctr"/>
              <a:r>
                <a:rPr lang="en-US" sz="900" b="1" dirty="0">
                  <a:ln w="0"/>
                  <a:solidFill>
                    <a:srgbClr val="C00000"/>
                  </a:solidFill>
                  <a:effectLst>
                    <a:outerShdw blurRad="38100" dist="19050" dir="2700000" algn="tl" rotWithShape="0">
                      <a:schemeClr val="dk1">
                        <a:alpha val="40000"/>
                      </a:schemeClr>
                    </a:outerShdw>
                  </a:effectLst>
                </a:rPr>
                <a:t>Repairs </a:t>
              </a:r>
            </a:p>
            <a:p>
              <a:pPr algn="ctr"/>
              <a:r>
                <a:rPr lang="en-US" sz="900" b="1" dirty="0">
                  <a:ln w="0"/>
                  <a:solidFill>
                    <a:srgbClr val="C00000"/>
                  </a:solidFill>
                  <a:effectLst>
                    <a:outerShdw blurRad="38100" dist="19050" dir="2700000" algn="tl" rotWithShape="0">
                      <a:schemeClr val="dk1">
                        <a:alpha val="40000"/>
                      </a:schemeClr>
                    </a:outerShdw>
                  </a:effectLst>
                </a:rPr>
                <a:t>PMO2 x 3</a:t>
              </a:r>
            </a:p>
          </p:txBody>
        </p:sp>
      </p:grpSp>
      <p:grpSp>
        <p:nvGrpSpPr>
          <p:cNvPr id="140" name="Group 139">
            <a:extLst>
              <a:ext uri="{FF2B5EF4-FFF2-40B4-BE49-F238E27FC236}">
                <a16:creationId xmlns:a16="http://schemas.microsoft.com/office/drawing/2014/main" id="{949E9B88-EFDF-4A41-AC3B-0CA684EAD801}"/>
              </a:ext>
            </a:extLst>
          </p:cNvPr>
          <p:cNvGrpSpPr/>
          <p:nvPr/>
        </p:nvGrpSpPr>
        <p:grpSpPr>
          <a:xfrm>
            <a:off x="5828200" y="4103951"/>
            <a:ext cx="704040" cy="2003067"/>
            <a:chOff x="1360225" y="3116192"/>
            <a:chExt cx="704040" cy="2003067"/>
          </a:xfrm>
        </p:grpSpPr>
        <p:cxnSp>
          <p:nvCxnSpPr>
            <p:cNvPr id="141" name="Straight Connector 140">
              <a:extLst>
                <a:ext uri="{FF2B5EF4-FFF2-40B4-BE49-F238E27FC236}">
                  <a16:creationId xmlns:a16="http://schemas.microsoft.com/office/drawing/2014/main" id="{ABFF6167-4654-834A-9E0B-3DEC30FEF922}"/>
                </a:ext>
              </a:extLst>
            </p:cNvPr>
            <p:cNvCxnSpPr>
              <a:cxnSpLocks/>
            </p:cNvCxnSpPr>
            <p:nvPr/>
          </p:nvCxnSpPr>
          <p:spPr>
            <a:xfrm>
              <a:off x="1468521" y="3646351"/>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4764357-BAE5-D440-ADB7-576532FF9166}"/>
                </a:ext>
              </a:extLst>
            </p:cNvPr>
            <p:cNvCxnSpPr>
              <a:cxnSpLocks/>
            </p:cNvCxnSpPr>
            <p:nvPr/>
          </p:nvCxnSpPr>
          <p:spPr>
            <a:xfrm>
              <a:off x="1707748" y="3660137"/>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C35ADAF-D6D3-CC44-8E67-8775290B7502}"/>
                </a:ext>
              </a:extLst>
            </p:cNvPr>
            <p:cNvCxnSpPr>
              <a:cxnSpLocks/>
            </p:cNvCxnSpPr>
            <p:nvPr/>
          </p:nvCxnSpPr>
          <p:spPr>
            <a:xfrm>
              <a:off x="1917700" y="3639456"/>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C8DB0798-10C9-484F-874F-226111B91DCC}"/>
                </a:ext>
              </a:extLst>
            </p:cNvPr>
            <p:cNvSpPr/>
            <p:nvPr/>
          </p:nvSpPr>
          <p:spPr>
            <a:xfrm>
              <a:off x="1360225" y="3116192"/>
              <a:ext cx="704040" cy="507831"/>
            </a:xfrm>
            <a:prstGeom prst="rect">
              <a:avLst/>
            </a:prstGeom>
            <a:noFill/>
          </p:spPr>
          <p:txBody>
            <a:bodyPr wrap="none" lIns="91440" tIns="45720" rIns="91440" bIns="45720">
              <a:spAutoFit/>
            </a:bodyPr>
            <a:lstStyle/>
            <a:p>
              <a:pPr algn="ctr"/>
              <a:r>
                <a:rPr lang="en-US" sz="900" b="1" dirty="0">
                  <a:ln w="0"/>
                  <a:solidFill>
                    <a:srgbClr val="C00000"/>
                  </a:solidFill>
                  <a:effectLst>
                    <a:outerShdw blurRad="38100" dist="19050" dir="2700000" algn="tl" rotWithShape="0">
                      <a:schemeClr val="dk1">
                        <a:alpha val="40000"/>
                      </a:schemeClr>
                    </a:outerShdw>
                  </a:effectLst>
                </a:rPr>
                <a:t>Corrective </a:t>
              </a:r>
            </a:p>
            <a:p>
              <a:pPr algn="ctr"/>
              <a:r>
                <a:rPr lang="en-US" sz="900" b="1" dirty="0">
                  <a:ln w="0"/>
                  <a:solidFill>
                    <a:srgbClr val="C00000"/>
                  </a:solidFill>
                  <a:effectLst>
                    <a:outerShdw blurRad="38100" dist="19050" dir="2700000" algn="tl" rotWithShape="0">
                      <a:schemeClr val="dk1">
                        <a:alpha val="40000"/>
                      </a:schemeClr>
                    </a:outerShdw>
                  </a:effectLst>
                </a:rPr>
                <a:t>Repairs </a:t>
              </a:r>
            </a:p>
            <a:p>
              <a:pPr algn="ctr"/>
              <a:r>
                <a:rPr lang="en-US" sz="900" b="1" dirty="0">
                  <a:ln w="0"/>
                  <a:solidFill>
                    <a:srgbClr val="C00000"/>
                  </a:solidFill>
                  <a:effectLst>
                    <a:outerShdw blurRad="38100" dist="19050" dir="2700000" algn="tl" rotWithShape="0">
                      <a:schemeClr val="dk1">
                        <a:alpha val="40000"/>
                      </a:schemeClr>
                    </a:outerShdw>
                  </a:effectLst>
                </a:rPr>
                <a:t>PMO2 x 3</a:t>
              </a:r>
            </a:p>
          </p:txBody>
        </p:sp>
      </p:grpSp>
      <p:grpSp>
        <p:nvGrpSpPr>
          <p:cNvPr id="145" name="Group 144">
            <a:extLst>
              <a:ext uri="{FF2B5EF4-FFF2-40B4-BE49-F238E27FC236}">
                <a16:creationId xmlns:a16="http://schemas.microsoft.com/office/drawing/2014/main" id="{1265E56C-B528-FC49-B2A0-4593862942DD}"/>
              </a:ext>
            </a:extLst>
          </p:cNvPr>
          <p:cNvGrpSpPr/>
          <p:nvPr/>
        </p:nvGrpSpPr>
        <p:grpSpPr>
          <a:xfrm>
            <a:off x="6567073" y="4103951"/>
            <a:ext cx="704040" cy="2003067"/>
            <a:chOff x="1360225" y="3116192"/>
            <a:chExt cx="704040" cy="2003067"/>
          </a:xfrm>
        </p:grpSpPr>
        <p:cxnSp>
          <p:nvCxnSpPr>
            <p:cNvPr id="146" name="Straight Connector 145">
              <a:extLst>
                <a:ext uri="{FF2B5EF4-FFF2-40B4-BE49-F238E27FC236}">
                  <a16:creationId xmlns:a16="http://schemas.microsoft.com/office/drawing/2014/main" id="{27604077-675E-6842-9954-3F00FFB44617}"/>
                </a:ext>
              </a:extLst>
            </p:cNvPr>
            <p:cNvCxnSpPr>
              <a:cxnSpLocks/>
            </p:cNvCxnSpPr>
            <p:nvPr/>
          </p:nvCxnSpPr>
          <p:spPr>
            <a:xfrm>
              <a:off x="1468521" y="3646351"/>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8D760AB-1818-7343-A29B-3E0CA9F6E459}"/>
                </a:ext>
              </a:extLst>
            </p:cNvPr>
            <p:cNvCxnSpPr>
              <a:cxnSpLocks/>
            </p:cNvCxnSpPr>
            <p:nvPr/>
          </p:nvCxnSpPr>
          <p:spPr>
            <a:xfrm>
              <a:off x="1707748" y="3660137"/>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F6CE239-AE79-8D48-A13B-97089D85CA3C}"/>
                </a:ext>
              </a:extLst>
            </p:cNvPr>
            <p:cNvCxnSpPr>
              <a:cxnSpLocks/>
            </p:cNvCxnSpPr>
            <p:nvPr/>
          </p:nvCxnSpPr>
          <p:spPr>
            <a:xfrm>
              <a:off x="1917700" y="3639456"/>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2174EF6E-9562-C442-8F22-E32B3EBD2A1C}"/>
                </a:ext>
              </a:extLst>
            </p:cNvPr>
            <p:cNvSpPr/>
            <p:nvPr/>
          </p:nvSpPr>
          <p:spPr>
            <a:xfrm>
              <a:off x="1360225" y="3116192"/>
              <a:ext cx="704040" cy="507831"/>
            </a:xfrm>
            <a:prstGeom prst="rect">
              <a:avLst/>
            </a:prstGeom>
            <a:noFill/>
          </p:spPr>
          <p:txBody>
            <a:bodyPr wrap="none" lIns="91440" tIns="45720" rIns="91440" bIns="45720">
              <a:spAutoFit/>
            </a:bodyPr>
            <a:lstStyle/>
            <a:p>
              <a:pPr algn="ctr"/>
              <a:r>
                <a:rPr lang="en-US" sz="900" b="1" dirty="0">
                  <a:ln w="0"/>
                  <a:solidFill>
                    <a:srgbClr val="C00000"/>
                  </a:solidFill>
                  <a:effectLst>
                    <a:outerShdw blurRad="38100" dist="19050" dir="2700000" algn="tl" rotWithShape="0">
                      <a:schemeClr val="dk1">
                        <a:alpha val="40000"/>
                      </a:schemeClr>
                    </a:outerShdw>
                  </a:effectLst>
                </a:rPr>
                <a:t>Corrective </a:t>
              </a:r>
            </a:p>
            <a:p>
              <a:pPr algn="ctr"/>
              <a:r>
                <a:rPr lang="en-US" sz="900" b="1" dirty="0">
                  <a:ln w="0"/>
                  <a:solidFill>
                    <a:srgbClr val="C00000"/>
                  </a:solidFill>
                  <a:effectLst>
                    <a:outerShdw blurRad="38100" dist="19050" dir="2700000" algn="tl" rotWithShape="0">
                      <a:schemeClr val="dk1">
                        <a:alpha val="40000"/>
                      </a:schemeClr>
                    </a:outerShdw>
                  </a:effectLst>
                </a:rPr>
                <a:t>Repairs </a:t>
              </a:r>
            </a:p>
            <a:p>
              <a:pPr algn="ctr"/>
              <a:r>
                <a:rPr lang="en-US" sz="900" b="1" dirty="0">
                  <a:ln w="0"/>
                  <a:solidFill>
                    <a:srgbClr val="C00000"/>
                  </a:solidFill>
                  <a:effectLst>
                    <a:outerShdw blurRad="38100" dist="19050" dir="2700000" algn="tl" rotWithShape="0">
                      <a:schemeClr val="dk1">
                        <a:alpha val="40000"/>
                      </a:schemeClr>
                    </a:outerShdw>
                  </a:effectLst>
                </a:rPr>
                <a:t>PMO2 x 3</a:t>
              </a:r>
            </a:p>
          </p:txBody>
        </p:sp>
      </p:grpSp>
      <p:grpSp>
        <p:nvGrpSpPr>
          <p:cNvPr id="150" name="Group 149">
            <a:extLst>
              <a:ext uri="{FF2B5EF4-FFF2-40B4-BE49-F238E27FC236}">
                <a16:creationId xmlns:a16="http://schemas.microsoft.com/office/drawing/2014/main" id="{ED8A007F-F7DB-F744-863E-36B18B20AC38}"/>
              </a:ext>
            </a:extLst>
          </p:cNvPr>
          <p:cNvGrpSpPr/>
          <p:nvPr/>
        </p:nvGrpSpPr>
        <p:grpSpPr>
          <a:xfrm>
            <a:off x="7374870" y="4121113"/>
            <a:ext cx="704040" cy="2003067"/>
            <a:chOff x="1360225" y="3116192"/>
            <a:chExt cx="704040" cy="2003067"/>
          </a:xfrm>
        </p:grpSpPr>
        <p:cxnSp>
          <p:nvCxnSpPr>
            <p:cNvPr id="151" name="Straight Connector 150">
              <a:extLst>
                <a:ext uri="{FF2B5EF4-FFF2-40B4-BE49-F238E27FC236}">
                  <a16:creationId xmlns:a16="http://schemas.microsoft.com/office/drawing/2014/main" id="{DDC172F4-5E8F-ED48-8BDC-9B27D08EB315}"/>
                </a:ext>
              </a:extLst>
            </p:cNvPr>
            <p:cNvCxnSpPr>
              <a:cxnSpLocks/>
            </p:cNvCxnSpPr>
            <p:nvPr/>
          </p:nvCxnSpPr>
          <p:spPr>
            <a:xfrm>
              <a:off x="1468521" y="3646351"/>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058E4E4-37AE-4340-AFC9-87690CEEE929}"/>
                </a:ext>
              </a:extLst>
            </p:cNvPr>
            <p:cNvCxnSpPr>
              <a:cxnSpLocks/>
            </p:cNvCxnSpPr>
            <p:nvPr/>
          </p:nvCxnSpPr>
          <p:spPr>
            <a:xfrm>
              <a:off x="1707748" y="3660137"/>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0B0F830-AF32-BA4A-B60F-0D4B831B03B3}"/>
                </a:ext>
              </a:extLst>
            </p:cNvPr>
            <p:cNvCxnSpPr>
              <a:cxnSpLocks/>
            </p:cNvCxnSpPr>
            <p:nvPr/>
          </p:nvCxnSpPr>
          <p:spPr>
            <a:xfrm>
              <a:off x="1917700" y="3639456"/>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4592039E-E0D8-B249-BE3C-A634E885C7A9}"/>
                </a:ext>
              </a:extLst>
            </p:cNvPr>
            <p:cNvSpPr/>
            <p:nvPr/>
          </p:nvSpPr>
          <p:spPr>
            <a:xfrm>
              <a:off x="1360225" y="3116192"/>
              <a:ext cx="704040" cy="507831"/>
            </a:xfrm>
            <a:prstGeom prst="rect">
              <a:avLst/>
            </a:prstGeom>
            <a:noFill/>
          </p:spPr>
          <p:txBody>
            <a:bodyPr wrap="none" lIns="91440" tIns="45720" rIns="91440" bIns="45720">
              <a:spAutoFit/>
            </a:bodyPr>
            <a:lstStyle/>
            <a:p>
              <a:pPr algn="ctr"/>
              <a:r>
                <a:rPr lang="en-US" sz="900" b="1" dirty="0">
                  <a:ln w="0"/>
                  <a:solidFill>
                    <a:srgbClr val="C00000"/>
                  </a:solidFill>
                  <a:effectLst>
                    <a:outerShdw blurRad="38100" dist="19050" dir="2700000" algn="tl" rotWithShape="0">
                      <a:schemeClr val="dk1">
                        <a:alpha val="40000"/>
                      </a:schemeClr>
                    </a:outerShdw>
                  </a:effectLst>
                </a:rPr>
                <a:t>Corrective </a:t>
              </a:r>
            </a:p>
            <a:p>
              <a:pPr algn="ctr"/>
              <a:r>
                <a:rPr lang="en-US" sz="900" b="1" dirty="0">
                  <a:ln w="0"/>
                  <a:solidFill>
                    <a:srgbClr val="C00000"/>
                  </a:solidFill>
                  <a:effectLst>
                    <a:outerShdw blurRad="38100" dist="19050" dir="2700000" algn="tl" rotWithShape="0">
                      <a:schemeClr val="dk1">
                        <a:alpha val="40000"/>
                      </a:schemeClr>
                    </a:outerShdw>
                  </a:effectLst>
                </a:rPr>
                <a:t>Repairs </a:t>
              </a:r>
            </a:p>
            <a:p>
              <a:pPr algn="ctr"/>
              <a:r>
                <a:rPr lang="en-US" sz="900" b="1" dirty="0">
                  <a:ln w="0"/>
                  <a:solidFill>
                    <a:srgbClr val="C00000"/>
                  </a:solidFill>
                  <a:effectLst>
                    <a:outerShdw blurRad="38100" dist="19050" dir="2700000" algn="tl" rotWithShape="0">
                      <a:schemeClr val="dk1">
                        <a:alpha val="40000"/>
                      </a:schemeClr>
                    </a:outerShdw>
                  </a:effectLst>
                </a:rPr>
                <a:t>PMO2 x 3</a:t>
              </a:r>
            </a:p>
          </p:txBody>
        </p:sp>
      </p:grpSp>
      <p:grpSp>
        <p:nvGrpSpPr>
          <p:cNvPr id="155" name="Group 154">
            <a:extLst>
              <a:ext uri="{FF2B5EF4-FFF2-40B4-BE49-F238E27FC236}">
                <a16:creationId xmlns:a16="http://schemas.microsoft.com/office/drawing/2014/main" id="{6CA0F73C-7A05-2647-B4CC-B4CF663CF6E3}"/>
              </a:ext>
            </a:extLst>
          </p:cNvPr>
          <p:cNvGrpSpPr/>
          <p:nvPr/>
        </p:nvGrpSpPr>
        <p:grpSpPr>
          <a:xfrm>
            <a:off x="8170419" y="4127166"/>
            <a:ext cx="704040" cy="2003067"/>
            <a:chOff x="1360225" y="3116192"/>
            <a:chExt cx="704040" cy="2003067"/>
          </a:xfrm>
        </p:grpSpPr>
        <p:cxnSp>
          <p:nvCxnSpPr>
            <p:cNvPr id="156" name="Straight Connector 155">
              <a:extLst>
                <a:ext uri="{FF2B5EF4-FFF2-40B4-BE49-F238E27FC236}">
                  <a16:creationId xmlns:a16="http://schemas.microsoft.com/office/drawing/2014/main" id="{1EA873D7-FC09-E247-8FEB-68F479D0FD14}"/>
                </a:ext>
              </a:extLst>
            </p:cNvPr>
            <p:cNvCxnSpPr>
              <a:cxnSpLocks/>
            </p:cNvCxnSpPr>
            <p:nvPr/>
          </p:nvCxnSpPr>
          <p:spPr>
            <a:xfrm>
              <a:off x="1468521" y="3646351"/>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E0B2FC3-F7AF-734D-9BDF-16DF287038A4}"/>
                </a:ext>
              </a:extLst>
            </p:cNvPr>
            <p:cNvCxnSpPr>
              <a:cxnSpLocks/>
            </p:cNvCxnSpPr>
            <p:nvPr/>
          </p:nvCxnSpPr>
          <p:spPr>
            <a:xfrm>
              <a:off x="1707748" y="3660137"/>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4E1C2B05-C3A9-624B-B42C-9BDC31D4000E}"/>
                </a:ext>
              </a:extLst>
            </p:cNvPr>
            <p:cNvCxnSpPr>
              <a:cxnSpLocks/>
            </p:cNvCxnSpPr>
            <p:nvPr/>
          </p:nvCxnSpPr>
          <p:spPr>
            <a:xfrm>
              <a:off x="1917700" y="3639456"/>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05047C7D-F09C-4E42-91F0-D07BB2F556D9}"/>
                </a:ext>
              </a:extLst>
            </p:cNvPr>
            <p:cNvSpPr/>
            <p:nvPr/>
          </p:nvSpPr>
          <p:spPr>
            <a:xfrm>
              <a:off x="1360225" y="3116192"/>
              <a:ext cx="704040" cy="507831"/>
            </a:xfrm>
            <a:prstGeom prst="rect">
              <a:avLst/>
            </a:prstGeom>
            <a:noFill/>
          </p:spPr>
          <p:txBody>
            <a:bodyPr wrap="none" lIns="91440" tIns="45720" rIns="91440" bIns="45720">
              <a:spAutoFit/>
            </a:bodyPr>
            <a:lstStyle/>
            <a:p>
              <a:pPr algn="ctr"/>
              <a:r>
                <a:rPr lang="en-US" sz="900" b="1" dirty="0">
                  <a:ln w="0"/>
                  <a:solidFill>
                    <a:srgbClr val="C00000"/>
                  </a:solidFill>
                  <a:effectLst>
                    <a:outerShdw blurRad="38100" dist="19050" dir="2700000" algn="tl" rotWithShape="0">
                      <a:schemeClr val="dk1">
                        <a:alpha val="40000"/>
                      </a:schemeClr>
                    </a:outerShdw>
                  </a:effectLst>
                </a:rPr>
                <a:t>Corrective </a:t>
              </a:r>
            </a:p>
            <a:p>
              <a:pPr algn="ctr"/>
              <a:r>
                <a:rPr lang="en-US" sz="900" b="1" dirty="0">
                  <a:ln w="0"/>
                  <a:solidFill>
                    <a:srgbClr val="C00000"/>
                  </a:solidFill>
                  <a:effectLst>
                    <a:outerShdw blurRad="38100" dist="19050" dir="2700000" algn="tl" rotWithShape="0">
                      <a:schemeClr val="dk1">
                        <a:alpha val="40000"/>
                      </a:schemeClr>
                    </a:outerShdw>
                  </a:effectLst>
                </a:rPr>
                <a:t>Repairs </a:t>
              </a:r>
            </a:p>
            <a:p>
              <a:pPr algn="ctr"/>
              <a:r>
                <a:rPr lang="en-US" sz="900" b="1" dirty="0">
                  <a:ln w="0"/>
                  <a:solidFill>
                    <a:srgbClr val="C00000"/>
                  </a:solidFill>
                  <a:effectLst>
                    <a:outerShdw blurRad="38100" dist="19050" dir="2700000" algn="tl" rotWithShape="0">
                      <a:schemeClr val="dk1">
                        <a:alpha val="40000"/>
                      </a:schemeClr>
                    </a:outerShdw>
                  </a:effectLst>
                </a:rPr>
                <a:t>PMO2 x 3</a:t>
              </a:r>
            </a:p>
          </p:txBody>
        </p:sp>
      </p:grpSp>
      <p:grpSp>
        <p:nvGrpSpPr>
          <p:cNvPr id="160" name="Group 159">
            <a:extLst>
              <a:ext uri="{FF2B5EF4-FFF2-40B4-BE49-F238E27FC236}">
                <a16:creationId xmlns:a16="http://schemas.microsoft.com/office/drawing/2014/main" id="{32017BA9-5370-CE45-889A-E1B04487C5CD}"/>
              </a:ext>
            </a:extLst>
          </p:cNvPr>
          <p:cNvGrpSpPr/>
          <p:nvPr/>
        </p:nvGrpSpPr>
        <p:grpSpPr>
          <a:xfrm>
            <a:off x="8892665" y="4106485"/>
            <a:ext cx="704040" cy="2003067"/>
            <a:chOff x="1360225" y="3116192"/>
            <a:chExt cx="704040" cy="2003067"/>
          </a:xfrm>
        </p:grpSpPr>
        <p:cxnSp>
          <p:nvCxnSpPr>
            <p:cNvPr id="161" name="Straight Connector 160">
              <a:extLst>
                <a:ext uri="{FF2B5EF4-FFF2-40B4-BE49-F238E27FC236}">
                  <a16:creationId xmlns:a16="http://schemas.microsoft.com/office/drawing/2014/main" id="{992A5E02-DF90-B841-8453-7EE53ADF6232}"/>
                </a:ext>
              </a:extLst>
            </p:cNvPr>
            <p:cNvCxnSpPr>
              <a:cxnSpLocks/>
            </p:cNvCxnSpPr>
            <p:nvPr/>
          </p:nvCxnSpPr>
          <p:spPr>
            <a:xfrm>
              <a:off x="1468521" y="3646351"/>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95700AF-6A55-6F4B-AA78-45661F0D1031}"/>
                </a:ext>
              </a:extLst>
            </p:cNvPr>
            <p:cNvCxnSpPr>
              <a:cxnSpLocks/>
            </p:cNvCxnSpPr>
            <p:nvPr/>
          </p:nvCxnSpPr>
          <p:spPr>
            <a:xfrm>
              <a:off x="1707748" y="3660137"/>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4A09053-EFE9-AE42-9149-D60EABED7E9E}"/>
                </a:ext>
              </a:extLst>
            </p:cNvPr>
            <p:cNvCxnSpPr>
              <a:cxnSpLocks/>
            </p:cNvCxnSpPr>
            <p:nvPr/>
          </p:nvCxnSpPr>
          <p:spPr>
            <a:xfrm>
              <a:off x="1917700" y="3639456"/>
              <a:ext cx="0" cy="1459122"/>
            </a:xfrm>
            <a:prstGeom prst="line">
              <a:avLst/>
            </a:prstGeom>
            <a:ln w="41275"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8EC509A3-923B-8646-B785-EF4018640131}"/>
                </a:ext>
              </a:extLst>
            </p:cNvPr>
            <p:cNvSpPr/>
            <p:nvPr/>
          </p:nvSpPr>
          <p:spPr>
            <a:xfrm>
              <a:off x="1360225" y="3116192"/>
              <a:ext cx="704040" cy="507831"/>
            </a:xfrm>
            <a:prstGeom prst="rect">
              <a:avLst/>
            </a:prstGeom>
            <a:noFill/>
          </p:spPr>
          <p:txBody>
            <a:bodyPr wrap="none" lIns="91440" tIns="45720" rIns="91440" bIns="45720">
              <a:spAutoFit/>
            </a:bodyPr>
            <a:lstStyle/>
            <a:p>
              <a:pPr algn="ctr"/>
              <a:r>
                <a:rPr lang="en-US" sz="900" b="1" dirty="0">
                  <a:ln w="0"/>
                  <a:solidFill>
                    <a:srgbClr val="C00000"/>
                  </a:solidFill>
                  <a:effectLst>
                    <a:outerShdw blurRad="38100" dist="19050" dir="2700000" algn="tl" rotWithShape="0">
                      <a:schemeClr val="dk1">
                        <a:alpha val="40000"/>
                      </a:schemeClr>
                    </a:outerShdw>
                  </a:effectLst>
                </a:rPr>
                <a:t>Corrective </a:t>
              </a:r>
            </a:p>
            <a:p>
              <a:pPr algn="ctr"/>
              <a:r>
                <a:rPr lang="en-US" sz="900" b="1" dirty="0">
                  <a:ln w="0"/>
                  <a:solidFill>
                    <a:srgbClr val="C00000"/>
                  </a:solidFill>
                  <a:effectLst>
                    <a:outerShdw blurRad="38100" dist="19050" dir="2700000" algn="tl" rotWithShape="0">
                      <a:schemeClr val="dk1">
                        <a:alpha val="40000"/>
                      </a:schemeClr>
                    </a:outerShdw>
                  </a:effectLst>
                </a:rPr>
                <a:t>Repairs </a:t>
              </a:r>
            </a:p>
            <a:p>
              <a:pPr algn="ctr"/>
              <a:r>
                <a:rPr lang="en-US" sz="900" b="1" dirty="0">
                  <a:ln w="0"/>
                  <a:solidFill>
                    <a:srgbClr val="C00000"/>
                  </a:solidFill>
                  <a:effectLst>
                    <a:outerShdw blurRad="38100" dist="19050" dir="2700000" algn="tl" rotWithShape="0">
                      <a:schemeClr val="dk1">
                        <a:alpha val="40000"/>
                      </a:schemeClr>
                    </a:outerShdw>
                  </a:effectLst>
                </a:rPr>
                <a:t>PMO2 x 3</a:t>
              </a:r>
            </a:p>
          </p:txBody>
        </p:sp>
      </p:grpSp>
      <p:sp>
        <p:nvSpPr>
          <p:cNvPr id="165" name="Rectangle 164">
            <a:extLst>
              <a:ext uri="{FF2B5EF4-FFF2-40B4-BE49-F238E27FC236}">
                <a16:creationId xmlns:a16="http://schemas.microsoft.com/office/drawing/2014/main" id="{78524FEB-D3BA-8A4B-B3D8-8D746EE6E264}"/>
              </a:ext>
            </a:extLst>
          </p:cNvPr>
          <p:cNvSpPr/>
          <p:nvPr/>
        </p:nvSpPr>
        <p:spPr>
          <a:xfrm>
            <a:off x="9582173" y="3988043"/>
            <a:ext cx="1314784" cy="1785104"/>
          </a:xfrm>
          <a:prstGeom prst="rect">
            <a:avLst/>
          </a:prstGeom>
          <a:noFill/>
        </p:spPr>
        <p:txBody>
          <a:bodyPr wrap="none" lIns="91440" tIns="45720" rIns="91440" bIns="45720">
            <a:spAutoFit/>
          </a:bodyPr>
          <a:lstStyle/>
          <a:p>
            <a:pPr algn="ctr"/>
            <a:r>
              <a:rPr lang="en-US" sz="1100" b="1" dirty="0">
                <a:ln w="0"/>
              </a:rPr>
              <a:t>Preventive $?</a:t>
            </a:r>
          </a:p>
          <a:p>
            <a:pPr algn="ctr"/>
            <a:r>
              <a:rPr lang="en-US" sz="1100" b="1" dirty="0">
                <a:ln w="0"/>
              </a:rPr>
              <a:t>+</a:t>
            </a:r>
          </a:p>
          <a:p>
            <a:pPr algn="ctr"/>
            <a:r>
              <a:rPr lang="en-US" sz="1100" b="1" dirty="0">
                <a:ln w="0"/>
              </a:rPr>
              <a:t>Corrective $?</a:t>
            </a:r>
          </a:p>
          <a:p>
            <a:pPr algn="ctr"/>
            <a:r>
              <a:rPr lang="en-US" sz="1100" b="1" dirty="0">
                <a:ln w="0"/>
              </a:rPr>
              <a:t>+</a:t>
            </a:r>
          </a:p>
          <a:p>
            <a:pPr algn="ctr"/>
            <a:r>
              <a:rPr lang="en-US" sz="1100" b="1" dirty="0">
                <a:ln w="0"/>
              </a:rPr>
              <a:t>Downtime Costs $?</a:t>
            </a:r>
          </a:p>
          <a:p>
            <a:pPr algn="ctr"/>
            <a:r>
              <a:rPr lang="en-US" sz="1100" b="1" dirty="0">
                <a:ln w="0"/>
              </a:rPr>
              <a:t>+</a:t>
            </a:r>
          </a:p>
          <a:p>
            <a:pPr algn="ctr"/>
            <a:r>
              <a:rPr lang="en-US" sz="1100" b="1" dirty="0">
                <a:ln w="0"/>
              </a:rPr>
              <a:t>No of Events #?</a:t>
            </a:r>
          </a:p>
          <a:p>
            <a:pPr algn="ctr"/>
            <a:r>
              <a:rPr lang="en-US" sz="1100" b="1" dirty="0">
                <a:ln w="0"/>
              </a:rPr>
              <a:t>=</a:t>
            </a:r>
          </a:p>
          <a:p>
            <a:pPr algn="ctr"/>
            <a:r>
              <a:rPr lang="en-US" sz="1100" b="1" dirty="0">
                <a:ln w="0"/>
              </a:rPr>
              <a:t>Total Cost of</a:t>
            </a:r>
          </a:p>
          <a:p>
            <a:pPr algn="ctr"/>
            <a:r>
              <a:rPr lang="en-US" sz="1100" b="1" dirty="0">
                <a:ln w="0"/>
              </a:rPr>
              <a:t>Ownership</a:t>
            </a:r>
          </a:p>
        </p:txBody>
      </p:sp>
      <p:sp>
        <p:nvSpPr>
          <p:cNvPr id="2" name="Title 1">
            <a:extLst>
              <a:ext uri="{FF2B5EF4-FFF2-40B4-BE49-F238E27FC236}">
                <a16:creationId xmlns:a16="http://schemas.microsoft.com/office/drawing/2014/main" id="{D5B43C76-50F3-4C57-B048-7B9C45287D61}"/>
              </a:ext>
            </a:extLst>
          </p:cNvPr>
          <p:cNvSpPr>
            <a:spLocks noGrp="1"/>
          </p:cNvSpPr>
          <p:nvPr>
            <p:ph type="title"/>
          </p:nvPr>
        </p:nvSpPr>
        <p:spPr/>
        <p:txBody>
          <a:bodyPr>
            <a:normAutofit/>
          </a:bodyPr>
          <a:lstStyle/>
          <a:p>
            <a:r>
              <a:rPr lang="en-US" dirty="0">
                <a:ln w="0"/>
                <a:effectLst>
                  <a:outerShdw blurRad="38100" dist="19050" dir="2700000" algn="tl" rotWithShape="0">
                    <a:schemeClr val="dk1">
                      <a:alpha val="40000"/>
                    </a:schemeClr>
                  </a:outerShdw>
                </a:effectLst>
              </a:rPr>
              <a:t>Test Case - 2019 Rotating Mechanical</a:t>
            </a:r>
            <a:endParaRPr lang="en-US" dirty="0"/>
          </a:p>
        </p:txBody>
      </p:sp>
      <p:sp>
        <p:nvSpPr>
          <p:cNvPr id="3" name="Content Placeholder 2">
            <a:extLst>
              <a:ext uri="{FF2B5EF4-FFF2-40B4-BE49-F238E27FC236}">
                <a16:creationId xmlns:a16="http://schemas.microsoft.com/office/drawing/2014/main" id="{6E994BC8-0207-4956-881F-70FF16ADB2FC}"/>
              </a:ext>
            </a:extLst>
          </p:cNvPr>
          <p:cNvSpPr>
            <a:spLocks noGrp="1"/>
          </p:cNvSpPr>
          <p:nvPr>
            <p:ph idx="1"/>
          </p:nvPr>
        </p:nvSpPr>
        <p:spPr>
          <a:xfrm>
            <a:off x="1115294" y="1341846"/>
            <a:ext cx="4412666" cy="348842"/>
          </a:xfrm>
        </p:spPr>
        <p:txBody>
          <a:bodyPr>
            <a:normAutofit fontScale="92500" lnSpcReduction="10000"/>
          </a:bodyPr>
          <a:lstStyle/>
          <a:p>
            <a:pPr marL="0" indent="0">
              <a:buNone/>
            </a:pPr>
            <a:r>
              <a:rPr lang="en-US" sz="2000" dirty="0">
                <a:ln w="0"/>
                <a:effectLst>
                  <a:outerShdw blurRad="38100" dist="19050" dir="2700000" algn="tl" rotWithShape="0">
                    <a:schemeClr val="dk1">
                      <a:alpha val="40000"/>
                    </a:schemeClr>
                  </a:outerShdw>
                </a:effectLst>
              </a:rPr>
              <a:t>Average Corrective Costs &amp; Events per year</a:t>
            </a:r>
            <a:endParaRPr lang="en-US" sz="2000" dirty="0"/>
          </a:p>
        </p:txBody>
      </p:sp>
      <p:sp>
        <p:nvSpPr>
          <p:cNvPr id="4" name="Rectangle 3">
            <a:extLst>
              <a:ext uri="{FF2B5EF4-FFF2-40B4-BE49-F238E27FC236}">
                <a16:creationId xmlns:a16="http://schemas.microsoft.com/office/drawing/2014/main" id="{85C0F3CC-69A4-2943-B570-28F5505A7CD0}"/>
              </a:ext>
            </a:extLst>
          </p:cNvPr>
          <p:cNvSpPr/>
          <p:nvPr/>
        </p:nvSpPr>
        <p:spPr>
          <a:xfrm>
            <a:off x="2074775" y="1635268"/>
            <a:ext cx="7930016" cy="151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798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245D-2FEE-4001-91FC-6E9C20752520}"/>
              </a:ext>
            </a:extLst>
          </p:cNvPr>
          <p:cNvSpPr>
            <a:spLocks noGrp="1"/>
          </p:cNvSpPr>
          <p:nvPr>
            <p:ph type="title"/>
          </p:nvPr>
        </p:nvSpPr>
        <p:spPr/>
        <p:txBody>
          <a:bodyPr>
            <a:normAutofit fontScale="90000"/>
          </a:bodyPr>
          <a:lstStyle/>
          <a:p>
            <a:r>
              <a:rPr lang="en-US" dirty="0">
                <a:latin typeface="Calibri-Bold"/>
              </a:rPr>
              <a:t>What is Enterprise Level Asset Management?</a:t>
            </a:r>
            <a:br>
              <a:rPr lang="en-US" dirty="0"/>
            </a:br>
            <a:endParaRPr lang="en-US" sz="2400" dirty="0">
              <a:solidFill>
                <a:schemeClr val="bg1">
                  <a:lumMod val="50000"/>
                </a:schemeClr>
              </a:solidFill>
            </a:endParaRPr>
          </a:p>
        </p:txBody>
      </p:sp>
      <p:sp>
        <p:nvSpPr>
          <p:cNvPr id="6" name="Rectangle 5"/>
          <p:cNvSpPr/>
          <p:nvPr/>
        </p:nvSpPr>
        <p:spPr>
          <a:xfrm>
            <a:off x="690880" y="1455956"/>
            <a:ext cx="10537952" cy="323165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rPr>
              <a:t>Initiative Charter in a Nut-Shell</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4A4A4A"/>
                </a:solidFill>
                <a:effectLst/>
                <a:uLnTx/>
                <a:uFillTx/>
                <a:latin typeface="Franklin Gothic Book"/>
                <a:ea typeface="+mn-ea"/>
                <a:cs typeface="+mn-cs"/>
              </a:rPr>
              <a:t>Asset Management is a framework of control, directional alignment, cross-disciplinary collaboration, optimization, and continual improvement.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4A4A4A"/>
              </a:solidFill>
              <a:effectLst/>
              <a:uLnTx/>
              <a:uFillTx/>
              <a:latin typeface="Franklin Gothic Book"/>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1" u="none" strike="noStrike" kern="1200" cap="none" spc="0" normalizeH="0" baseline="0" noProof="0" dirty="0">
                <a:ln>
                  <a:noFill/>
                </a:ln>
                <a:solidFill>
                  <a:srgbClr val="4A4A4A"/>
                </a:solidFill>
                <a:effectLst/>
                <a:uLnTx/>
                <a:uFillTx/>
                <a:latin typeface="Franklin Gothic Book"/>
                <a:ea typeface="+mn-ea"/>
                <a:cs typeface="+mn-cs"/>
              </a:rPr>
              <a:t>The Asset Management team will build the program to align the organization on asset management standards, establish processes and organizational committees to administer the asset management program, as well as enable asset management leadership throughout OPPD.</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1" u="none" strike="noStrike" kern="1200" cap="none" spc="0" normalizeH="0" baseline="0" noProof="0" dirty="0">
              <a:ln>
                <a:noFill/>
              </a:ln>
              <a:solidFill>
                <a:srgbClr val="4A4A4A"/>
              </a:solidFill>
              <a:effectLst/>
              <a:uLnTx/>
              <a:uFillTx/>
              <a:latin typeface="Franklin Gothic Book"/>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1" u="none" strike="noStrike" kern="1200" cap="none" spc="0" normalizeH="0" baseline="0" noProof="0" dirty="0">
                <a:ln>
                  <a:noFill/>
                </a:ln>
                <a:solidFill>
                  <a:srgbClr val="4A4A4A"/>
                </a:solidFill>
                <a:effectLst/>
                <a:uLnTx/>
                <a:uFillTx/>
                <a:latin typeface="Franklin Gothic Book"/>
                <a:ea typeface="+mn-ea"/>
                <a:cs typeface="+mn-cs"/>
              </a:rPr>
              <a:t>The outputs of the team’s deliverables will create an environment where OPPD can be better stewards of our customer-owner’s resources as by being more confident that we are investing in the right assets, at the right times, in the right ways. </a:t>
            </a:r>
            <a:endPar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86408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87421-27CB-1D4E-9DDC-E2420DB584D4}"/>
              </a:ext>
            </a:extLst>
          </p:cNvPr>
          <p:cNvSpPr>
            <a:spLocks noGrp="1"/>
          </p:cNvSpPr>
          <p:nvPr>
            <p:ph type="title"/>
          </p:nvPr>
        </p:nvSpPr>
        <p:spPr/>
        <p:txBody>
          <a:bodyPr/>
          <a:lstStyle/>
          <a:p>
            <a:r>
              <a:rPr lang="en-US" dirty="0"/>
              <a:t>Asset Management Around the World</a:t>
            </a:r>
          </a:p>
        </p:txBody>
      </p:sp>
      <p:pic>
        <p:nvPicPr>
          <p:cNvPr id="4" name="Content Placeholder 3">
            <a:extLst>
              <a:ext uri="{FF2B5EF4-FFF2-40B4-BE49-F238E27FC236}">
                <a16:creationId xmlns:a16="http://schemas.microsoft.com/office/drawing/2014/main" id="{16545FB2-AA7B-1F48-8E15-3121AAE25C74}"/>
              </a:ext>
            </a:extLst>
          </p:cNvPr>
          <p:cNvPicPr>
            <a:picLocks noGrp="1" noChangeAspect="1"/>
          </p:cNvPicPr>
          <p:nvPr>
            <p:ph idx="1"/>
          </p:nvPr>
        </p:nvPicPr>
        <p:blipFill>
          <a:blip r:embed="rId2"/>
          <a:stretch>
            <a:fillRect/>
          </a:stretch>
        </p:blipFill>
        <p:spPr>
          <a:xfrm>
            <a:off x="1000897" y="1703045"/>
            <a:ext cx="9946041" cy="4802187"/>
          </a:xfrm>
          <a:prstGeom prst="rect">
            <a:avLst/>
          </a:prstGeom>
        </p:spPr>
      </p:pic>
    </p:spTree>
    <p:extLst>
      <p:ext uri="{BB962C8B-B14F-4D97-AF65-F5344CB8AC3E}">
        <p14:creationId xmlns:p14="http://schemas.microsoft.com/office/powerpoint/2010/main" val="572380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7A379-94A0-9940-A9E5-D44322CD63C4}"/>
              </a:ext>
            </a:extLst>
          </p:cNvPr>
          <p:cNvSpPr>
            <a:spLocks noGrp="1"/>
          </p:cNvSpPr>
          <p:nvPr>
            <p:ph type="title"/>
          </p:nvPr>
        </p:nvSpPr>
        <p:spPr/>
        <p:txBody>
          <a:bodyPr/>
          <a:lstStyle/>
          <a:p>
            <a:r>
              <a:rPr lang="en-US" dirty="0"/>
              <a:t>Transition to the Why</a:t>
            </a:r>
          </a:p>
        </p:txBody>
      </p:sp>
      <p:sp>
        <p:nvSpPr>
          <p:cNvPr id="3" name="Content Placeholder 2">
            <a:extLst>
              <a:ext uri="{FF2B5EF4-FFF2-40B4-BE49-F238E27FC236}">
                <a16:creationId xmlns:a16="http://schemas.microsoft.com/office/drawing/2014/main" id="{E5B7D112-7A62-6045-B9CA-BE449EC20838}"/>
              </a:ext>
            </a:extLst>
          </p:cNvPr>
          <p:cNvSpPr>
            <a:spLocks noGrp="1"/>
          </p:cNvSpPr>
          <p:nvPr>
            <p:ph idx="1"/>
          </p:nvPr>
        </p:nvSpPr>
        <p:spPr/>
        <p:txBody>
          <a:bodyPr/>
          <a:lstStyle/>
          <a:p>
            <a:endParaRPr lang="en-US" dirty="0"/>
          </a:p>
          <a:p>
            <a:r>
              <a:rPr lang="en-US" dirty="0"/>
              <a:t>What is Asset Management cannot be discussed completely with out the ”</a:t>
            </a:r>
            <a:r>
              <a:rPr lang="en-US" b="1" dirty="0"/>
              <a:t>Why</a:t>
            </a:r>
            <a:r>
              <a:rPr lang="en-US" dirty="0"/>
              <a:t>” which comes up next….</a:t>
            </a:r>
          </a:p>
        </p:txBody>
      </p:sp>
    </p:spTree>
    <p:extLst>
      <p:ext uri="{BB962C8B-B14F-4D97-AF65-F5344CB8AC3E}">
        <p14:creationId xmlns:p14="http://schemas.microsoft.com/office/powerpoint/2010/main" val="2974028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4A672-4922-694D-A082-912431D0432E}"/>
              </a:ext>
            </a:extLst>
          </p:cNvPr>
          <p:cNvSpPr>
            <a:spLocks noGrp="1"/>
          </p:cNvSpPr>
          <p:nvPr>
            <p:ph type="title"/>
          </p:nvPr>
        </p:nvSpPr>
        <p:spPr/>
        <p:txBody>
          <a:bodyPr/>
          <a:lstStyle/>
          <a:p>
            <a:r>
              <a:rPr lang="en-US" dirty="0"/>
              <a:t>The “Why” of Asset Management</a:t>
            </a:r>
          </a:p>
        </p:txBody>
      </p:sp>
      <p:sp>
        <p:nvSpPr>
          <p:cNvPr id="3" name="Content Placeholder 2">
            <a:extLst>
              <a:ext uri="{FF2B5EF4-FFF2-40B4-BE49-F238E27FC236}">
                <a16:creationId xmlns:a16="http://schemas.microsoft.com/office/drawing/2014/main" id="{8403BFDA-233B-4345-B3A1-3E2CE147912E}"/>
              </a:ext>
            </a:extLst>
          </p:cNvPr>
          <p:cNvSpPr>
            <a:spLocks noGrp="1"/>
          </p:cNvSpPr>
          <p:nvPr>
            <p:ph idx="1"/>
          </p:nvPr>
        </p:nvSpPr>
        <p:spPr/>
        <p:txBody>
          <a:bodyPr/>
          <a:lstStyle/>
          <a:p>
            <a:r>
              <a:rPr lang="en-US" dirty="0"/>
              <a:t>Paradigms</a:t>
            </a:r>
          </a:p>
          <a:p>
            <a:r>
              <a:rPr lang="en-US" dirty="0"/>
              <a:t>The target</a:t>
            </a:r>
          </a:p>
          <a:p>
            <a:r>
              <a:rPr lang="en-US" dirty="0"/>
              <a:t>Personal “Why”</a:t>
            </a:r>
          </a:p>
        </p:txBody>
      </p:sp>
    </p:spTree>
    <p:extLst>
      <p:ext uri="{BB962C8B-B14F-4D97-AF65-F5344CB8AC3E}">
        <p14:creationId xmlns:p14="http://schemas.microsoft.com/office/powerpoint/2010/main" val="3458336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p:cNvPicPr>
          <p:nvPr/>
        </p:nvPicPr>
        <p:blipFill>
          <a:blip r:embed="rId3"/>
          <a:srcRect/>
          <a:stretch>
            <a:fillRect/>
          </a:stretch>
        </p:blipFill>
        <p:spPr bwMode="auto">
          <a:xfrm>
            <a:off x="2257498" y="544919"/>
            <a:ext cx="5072063" cy="5795699"/>
          </a:xfrm>
          <a:prstGeom prst="rect">
            <a:avLst/>
          </a:prstGeom>
          <a:noFill/>
          <a:ln w="9525">
            <a:noFill/>
            <a:miter lim="800000"/>
            <a:headEnd/>
            <a:tailEnd/>
          </a:ln>
        </p:spPr>
      </p:pic>
      <p:sp>
        <p:nvSpPr>
          <p:cNvPr id="21506" name="TextBox 2"/>
          <p:cNvSpPr txBox="1">
            <a:spLocks noChangeArrowheads="1"/>
          </p:cNvSpPr>
          <p:nvPr/>
        </p:nvSpPr>
        <p:spPr bwMode="auto">
          <a:xfrm>
            <a:off x="276192" y="1013001"/>
            <a:ext cx="3755747" cy="3765198"/>
          </a:xfrm>
          <a:prstGeom prst="rect">
            <a:avLst/>
          </a:prstGeom>
          <a:noFill/>
          <a:ln w="9525">
            <a:noFill/>
            <a:miter lim="800000"/>
            <a:headEnd/>
            <a:tailEnd/>
          </a:ln>
        </p:spPr>
        <p:txBody>
          <a:bodyPr wrap="square">
            <a:spAutoFit/>
          </a:bodyPr>
          <a:lstStyle/>
          <a:p>
            <a:endParaRPr lang="en-US" sz="1867" dirty="0"/>
          </a:p>
          <a:p>
            <a:r>
              <a:rPr lang="en-US" sz="2000" dirty="0"/>
              <a:t>Paradigms (beliefs) form </a:t>
            </a:r>
            <a:br>
              <a:rPr lang="en-US" sz="2000" dirty="0"/>
            </a:br>
            <a:r>
              <a:rPr lang="en-US" sz="2000" dirty="0"/>
              <a:t>the Vision</a:t>
            </a:r>
          </a:p>
          <a:p>
            <a:endParaRPr lang="en-US" sz="2000" dirty="0"/>
          </a:p>
          <a:p>
            <a:r>
              <a:rPr lang="en-US" sz="2000" dirty="0"/>
              <a:t>Vision shapes the Policies (Structures)</a:t>
            </a:r>
          </a:p>
          <a:p>
            <a:endParaRPr lang="en-US" sz="2000" dirty="0"/>
          </a:p>
          <a:p>
            <a:endParaRPr lang="en-US" sz="2000" dirty="0"/>
          </a:p>
          <a:p>
            <a:r>
              <a:rPr lang="en-US" sz="2000" dirty="0"/>
              <a:t>Structures drive behaviors (processes/standards/procedure)</a:t>
            </a:r>
          </a:p>
          <a:p>
            <a:endParaRPr lang="en-US" sz="2000" dirty="0"/>
          </a:p>
          <a:p>
            <a:r>
              <a:rPr lang="en-US" sz="2000" dirty="0"/>
              <a:t>Behavior yield results.  </a:t>
            </a:r>
          </a:p>
        </p:txBody>
      </p:sp>
      <p:sp>
        <p:nvSpPr>
          <p:cNvPr id="21507" name="Rectangle 4"/>
          <p:cNvSpPr>
            <a:spLocks noChangeArrowheads="1"/>
          </p:cNvSpPr>
          <p:nvPr/>
        </p:nvSpPr>
        <p:spPr bwMode="auto">
          <a:xfrm>
            <a:off x="8361180" y="1198496"/>
            <a:ext cx="3683000" cy="5016758"/>
          </a:xfrm>
          <a:prstGeom prst="rect">
            <a:avLst/>
          </a:prstGeom>
          <a:noFill/>
          <a:ln w="9525">
            <a:noFill/>
            <a:miter lim="800000"/>
            <a:headEnd/>
            <a:tailEnd/>
          </a:ln>
        </p:spPr>
        <p:txBody>
          <a:bodyPr>
            <a:spAutoFit/>
          </a:bodyPr>
          <a:lstStyle/>
          <a:p>
            <a:r>
              <a:rPr lang="en-US" sz="2000" dirty="0"/>
              <a:t>The collection of behaviors in an organization forms the culture. </a:t>
            </a:r>
          </a:p>
          <a:p>
            <a:r>
              <a:rPr lang="en-US" sz="2000" dirty="0"/>
              <a:t> </a:t>
            </a:r>
          </a:p>
          <a:p>
            <a:r>
              <a:rPr lang="en-US" sz="2000" dirty="0"/>
              <a:t>If the desire is a different culture the behaviors must change.</a:t>
            </a:r>
          </a:p>
          <a:p>
            <a:endParaRPr lang="en-US" sz="2000" dirty="0"/>
          </a:p>
          <a:p>
            <a:endParaRPr lang="en-US" sz="2000" dirty="0"/>
          </a:p>
          <a:p>
            <a:r>
              <a:rPr lang="en-US" sz="2000" dirty="0"/>
              <a:t>If different behaviors are required, the structures (policies, processes, standards, procedures) must reflect the need.</a:t>
            </a:r>
          </a:p>
          <a:p>
            <a:endParaRPr lang="en-US" sz="2000" dirty="0"/>
          </a:p>
          <a:p>
            <a:r>
              <a:rPr lang="en-US" sz="2000" dirty="0"/>
              <a:t>However, most likely current vision and paradigms must be challenged first!</a:t>
            </a:r>
          </a:p>
        </p:txBody>
      </p:sp>
      <p:sp>
        <p:nvSpPr>
          <p:cNvPr id="2" name="Right Arrow 1">
            <a:extLst>
              <a:ext uri="{FF2B5EF4-FFF2-40B4-BE49-F238E27FC236}">
                <a16:creationId xmlns:a16="http://schemas.microsoft.com/office/drawing/2014/main" id="{B9B6C231-B3FA-4D49-B5AF-1213FAE3EE91}"/>
              </a:ext>
            </a:extLst>
          </p:cNvPr>
          <p:cNvSpPr/>
          <p:nvPr/>
        </p:nvSpPr>
        <p:spPr>
          <a:xfrm>
            <a:off x="6096000" y="2264229"/>
            <a:ext cx="2109678" cy="6313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630E7C5D-5476-814D-BF9E-4A2851F4072A}"/>
              </a:ext>
            </a:extLst>
          </p:cNvPr>
          <p:cNvSpPr/>
          <p:nvPr/>
        </p:nvSpPr>
        <p:spPr>
          <a:xfrm>
            <a:off x="6096000" y="4316467"/>
            <a:ext cx="2109678" cy="6313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479474C9-8630-4E4A-87D0-79D7193DA197}"/>
              </a:ext>
            </a:extLst>
          </p:cNvPr>
          <p:cNvCxnSpPr>
            <a:cxnSpLocks/>
          </p:cNvCxnSpPr>
          <p:nvPr/>
        </p:nvCxnSpPr>
        <p:spPr>
          <a:xfrm flipV="1">
            <a:off x="386781" y="3177738"/>
            <a:ext cx="11402448" cy="1"/>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1A53938B-10C2-41FA-A372-B5E934539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933" y="4078201"/>
            <a:ext cx="840159" cy="756143"/>
          </a:xfrm>
          <a:prstGeom prst="rect">
            <a:avLst/>
          </a:prstGeom>
        </p:spPr>
      </p:pic>
    </p:spTree>
    <p:extLst>
      <p:ext uri="{BB962C8B-B14F-4D97-AF65-F5344CB8AC3E}">
        <p14:creationId xmlns:p14="http://schemas.microsoft.com/office/powerpoint/2010/main" val="3516430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E5877A5-8BB3-49ED-B446-B1D3388B449C}"/>
              </a:ext>
            </a:extLst>
          </p:cNvPr>
          <p:cNvSpPr>
            <a:spLocks noGrp="1"/>
          </p:cNvSpPr>
          <p:nvPr>
            <p:ph idx="1"/>
          </p:nvPr>
        </p:nvSpPr>
        <p:spPr>
          <a:xfrm>
            <a:off x="430306" y="1398494"/>
            <a:ext cx="3870091" cy="4825325"/>
          </a:xfrm>
        </p:spPr>
        <p:txBody>
          <a:bodyPr>
            <a:normAutofit/>
          </a:bodyPr>
          <a:lstStyle/>
          <a:p>
            <a:r>
              <a:rPr lang="en-US" sz="2800" dirty="0"/>
              <a:t>This is how I grew up – not business casual – but in coveralls</a:t>
            </a:r>
          </a:p>
          <a:p>
            <a:r>
              <a:rPr lang="en-US" sz="2800" dirty="0"/>
              <a:t>On the farm</a:t>
            </a:r>
          </a:p>
          <a:p>
            <a:r>
              <a:rPr lang="en-US" sz="2800" dirty="0"/>
              <a:t>Exposed to all the wonders of what it took to keep such an operation running</a:t>
            </a:r>
          </a:p>
          <a:p>
            <a:pPr marL="0" indent="0">
              <a:buNone/>
            </a:pPr>
            <a:endParaRPr lang="en-US" sz="1800" dirty="0"/>
          </a:p>
          <a:p>
            <a:pPr marL="0" indent="0">
              <a:buNone/>
            </a:pPr>
            <a:endParaRPr lang="en-US" sz="1800" dirty="0"/>
          </a:p>
        </p:txBody>
      </p:sp>
      <p:pic>
        <p:nvPicPr>
          <p:cNvPr id="5" name="Content Placeholder 4" descr="A picture containing outdoor, grass, holding, man&#10;&#10;Description automatically generated">
            <a:extLst>
              <a:ext uri="{FF2B5EF4-FFF2-40B4-BE49-F238E27FC236}">
                <a16:creationId xmlns:a16="http://schemas.microsoft.com/office/drawing/2014/main" id="{6555128C-ABA2-4E4F-940E-0A05437FE990}"/>
              </a:ext>
            </a:extLst>
          </p:cNvPr>
          <p:cNvPicPr>
            <a:picLocks noChangeAspect="1"/>
          </p:cNvPicPr>
          <p:nvPr/>
        </p:nvPicPr>
        <p:blipFill rotWithShape="1">
          <a:blip r:embed="rId2"/>
          <a:srcRect t="28414" r="1" b="7800"/>
          <a:stretch/>
        </p:blipFill>
        <p:spPr>
          <a:xfrm rot="10800000">
            <a:off x="4639056" y="10"/>
            <a:ext cx="7552944" cy="6857990"/>
          </a:xfrm>
          <a:prstGeom prst="rect">
            <a:avLst/>
          </a:prstGeom>
          <a:effectLst/>
        </p:spPr>
      </p:pic>
    </p:spTree>
    <p:extLst>
      <p:ext uri="{BB962C8B-B14F-4D97-AF65-F5344CB8AC3E}">
        <p14:creationId xmlns:p14="http://schemas.microsoft.com/office/powerpoint/2010/main" val="2633567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32759E-79D5-4C84-9597-6E582D4BC10E}"/>
              </a:ext>
            </a:extLst>
          </p:cNvPr>
          <p:cNvSpPr>
            <a:spLocks noGrp="1"/>
          </p:cNvSpPr>
          <p:nvPr>
            <p:ph idx="1"/>
          </p:nvPr>
        </p:nvSpPr>
        <p:spPr>
          <a:xfrm>
            <a:off x="648931" y="2438400"/>
            <a:ext cx="3651466" cy="3785419"/>
          </a:xfrm>
        </p:spPr>
        <p:txBody>
          <a:bodyPr>
            <a:normAutofit/>
          </a:bodyPr>
          <a:lstStyle/>
          <a:p>
            <a:r>
              <a:rPr lang="en-US" sz="2800" dirty="0"/>
              <a:t>My first critical mechanical asset</a:t>
            </a:r>
          </a:p>
        </p:txBody>
      </p:sp>
      <p:pic>
        <p:nvPicPr>
          <p:cNvPr id="6" name="Content Placeholder 5" descr="A person riding a bike down a dirt road&#10;&#10;Description automatically generated">
            <a:extLst>
              <a:ext uri="{FF2B5EF4-FFF2-40B4-BE49-F238E27FC236}">
                <a16:creationId xmlns:a16="http://schemas.microsoft.com/office/drawing/2014/main" id="{C99F271A-E251-8747-A139-DF062CDDD521}"/>
              </a:ext>
            </a:extLst>
          </p:cNvPr>
          <p:cNvPicPr>
            <a:picLocks noChangeAspect="1"/>
          </p:cNvPicPr>
          <p:nvPr/>
        </p:nvPicPr>
        <p:blipFill rotWithShape="1">
          <a:blip r:embed="rId2">
            <a:extLst>
              <a:ext uri="{28A0092B-C50C-407E-A947-70E740481C1C}">
                <a14:useLocalDpi xmlns:a14="http://schemas.microsoft.com/office/drawing/2010/main" val="0"/>
              </a:ext>
            </a:extLst>
          </a:blip>
          <a:srcRect l="5704" r="8944" b="2"/>
          <a:stretch/>
        </p:blipFill>
        <p:spPr>
          <a:xfrm>
            <a:off x="4639056" y="10"/>
            <a:ext cx="7552944" cy="6857990"/>
          </a:xfrm>
          <a:prstGeom prst="rect">
            <a:avLst/>
          </a:prstGeom>
          <a:effectLst/>
        </p:spPr>
      </p:pic>
    </p:spTree>
    <p:extLst>
      <p:ext uri="{BB962C8B-B14F-4D97-AF65-F5344CB8AC3E}">
        <p14:creationId xmlns:p14="http://schemas.microsoft.com/office/powerpoint/2010/main" val="1413772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4"/>
          <p:cNvSpPr>
            <a:spLocks noChangeArrowheads="1"/>
          </p:cNvSpPr>
          <p:nvPr/>
        </p:nvSpPr>
        <p:spPr bwMode="auto">
          <a:xfrm>
            <a:off x="465802" y="2565162"/>
            <a:ext cx="219864" cy="443390"/>
          </a:xfrm>
          <a:prstGeom prst="rect">
            <a:avLst/>
          </a:prstGeom>
          <a:noFill/>
          <a:ln w="9525">
            <a:noFill/>
            <a:miter lim="800000"/>
            <a:headEnd/>
            <a:tailEnd/>
          </a:ln>
        </p:spPr>
        <p:txBody>
          <a:bodyPr wrap="none" lIns="108837" tIns="54419" rIns="108837" bIns="54419" anchor="ctr">
            <a:prstTxWarp prst="textNoShape">
              <a:avLst/>
            </a:prstTxWarp>
            <a:spAutoFit/>
          </a:bodyPr>
          <a:lstStyle/>
          <a:p>
            <a:pPr algn="ctr"/>
            <a:endParaRPr lang="en-US" sz="2167" dirty="0"/>
          </a:p>
        </p:txBody>
      </p:sp>
      <p:sp>
        <p:nvSpPr>
          <p:cNvPr id="5" name="Title 2"/>
          <p:cNvSpPr>
            <a:spLocks noGrp="1"/>
          </p:cNvSpPr>
          <p:nvPr>
            <p:ph type="title"/>
          </p:nvPr>
        </p:nvSpPr>
        <p:spPr/>
        <p:txBody>
          <a:bodyPr>
            <a:normAutofit/>
          </a:bodyPr>
          <a:lstStyle/>
          <a:p>
            <a:r>
              <a:rPr lang="en-US" dirty="0"/>
              <a:t>The Why – of Asset Management</a:t>
            </a:r>
          </a:p>
        </p:txBody>
      </p:sp>
      <p:sp>
        <p:nvSpPr>
          <p:cNvPr id="21508" name="Rectangle 16"/>
          <p:cNvSpPr>
            <a:spLocks noGrp="1" noChangeArrowheads="1"/>
          </p:cNvSpPr>
          <p:nvPr>
            <p:ph idx="1"/>
          </p:nvPr>
        </p:nvSpPr>
        <p:spPr/>
        <p:txBody>
          <a:bodyPr>
            <a:normAutofit/>
          </a:bodyPr>
          <a:lstStyle/>
          <a:p>
            <a:pPr eaLnBrk="1" hangingPunct="1">
              <a:buFontTx/>
              <a:buNone/>
            </a:pPr>
            <a:endParaRPr lang="en-US" sz="4000" b="1" dirty="0">
              <a:solidFill>
                <a:srgbClr val="EE382D"/>
              </a:solidFill>
              <a:ea typeface="ＭＳ Ｐゴシック" charset="-128"/>
              <a:cs typeface="ＭＳ Ｐゴシック" charset="-128"/>
            </a:endParaRPr>
          </a:p>
          <a:p>
            <a:pPr eaLnBrk="1" hangingPunct="1">
              <a:buNone/>
            </a:pPr>
            <a:r>
              <a:rPr lang="en-US" sz="4000" b="1" dirty="0">
                <a:solidFill>
                  <a:srgbClr val="EE382D"/>
                </a:solidFill>
                <a:ea typeface="ＭＳ Ｐゴシック" charset="-128"/>
                <a:cs typeface="ＭＳ Ｐゴシック" charset="-128"/>
              </a:rPr>
              <a:t>	Safety</a:t>
            </a:r>
          </a:p>
          <a:p>
            <a:pPr eaLnBrk="1" hangingPunct="1">
              <a:buNone/>
            </a:pPr>
            <a:r>
              <a:rPr lang="en-US" sz="4000" b="1" dirty="0">
                <a:solidFill>
                  <a:srgbClr val="EE382D"/>
                </a:solidFill>
                <a:ea typeface="ＭＳ Ｐゴシック" charset="-128"/>
                <a:cs typeface="ＭＳ Ｐゴシック" charset="-128"/>
              </a:rPr>
              <a:t>	Availability / Reliability</a:t>
            </a:r>
          </a:p>
          <a:p>
            <a:pPr eaLnBrk="1" hangingPunct="1">
              <a:buNone/>
            </a:pPr>
            <a:r>
              <a:rPr lang="en-US" sz="4000" b="1" dirty="0">
                <a:solidFill>
                  <a:srgbClr val="EE382D"/>
                </a:solidFill>
                <a:ea typeface="ＭＳ Ｐゴシック" charset="-128"/>
                <a:cs typeface="ＭＳ Ｐゴシック" charset="-128"/>
              </a:rPr>
              <a:t>	Analysis</a:t>
            </a:r>
          </a:p>
        </p:txBody>
      </p:sp>
      <p:pic>
        <p:nvPicPr>
          <p:cNvPr id="6" name="Picture 5" descr="A close up of a logo&#10;&#10;Description automatically generated">
            <a:extLst>
              <a:ext uri="{FF2B5EF4-FFF2-40B4-BE49-F238E27FC236}">
                <a16:creationId xmlns:a16="http://schemas.microsoft.com/office/drawing/2014/main" id="{11B0D29B-1436-4B6C-A2A6-D1CF2E1A9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850" y="1772871"/>
            <a:ext cx="4834820" cy="4351338"/>
          </a:xfrm>
          <a:prstGeom prst="rect">
            <a:avLst/>
          </a:prstGeom>
        </p:spPr>
      </p:pic>
    </p:spTree>
    <p:extLst>
      <p:ext uri="{BB962C8B-B14F-4D97-AF65-F5344CB8AC3E}">
        <p14:creationId xmlns:p14="http://schemas.microsoft.com/office/powerpoint/2010/main" val="1190881614"/>
      </p:ext>
    </p:extLst>
  </p:cSld>
  <p:clrMapOvr>
    <a:masterClrMapping/>
  </p:clrMapOvr>
  <p:transition>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4"/>
          <p:cNvSpPr>
            <a:spLocks noChangeArrowheads="1"/>
          </p:cNvSpPr>
          <p:nvPr/>
        </p:nvSpPr>
        <p:spPr bwMode="auto">
          <a:xfrm>
            <a:off x="465802" y="2565162"/>
            <a:ext cx="219864" cy="443390"/>
          </a:xfrm>
          <a:prstGeom prst="rect">
            <a:avLst/>
          </a:prstGeom>
          <a:noFill/>
          <a:ln w="9525">
            <a:noFill/>
            <a:miter lim="800000"/>
            <a:headEnd/>
            <a:tailEnd/>
          </a:ln>
        </p:spPr>
        <p:txBody>
          <a:bodyPr wrap="none" lIns="108837" tIns="54419" rIns="108837" bIns="54419" anchor="ctr">
            <a:prstTxWarp prst="textNoShape">
              <a:avLst/>
            </a:prstTxWarp>
            <a:spAutoFit/>
          </a:bodyPr>
          <a:lstStyle/>
          <a:p>
            <a:pPr algn="ctr"/>
            <a:endParaRPr lang="en-US" sz="2167" dirty="0"/>
          </a:p>
        </p:txBody>
      </p:sp>
      <p:sp>
        <p:nvSpPr>
          <p:cNvPr id="5" name="Title 2"/>
          <p:cNvSpPr>
            <a:spLocks noGrp="1"/>
          </p:cNvSpPr>
          <p:nvPr>
            <p:ph type="title"/>
          </p:nvPr>
        </p:nvSpPr>
        <p:spPr/>
        <p:txBody>
          <a:bodyPr>
            <a:normAutofit/>
          </a:bodyPr>
          <a:lstStyle/>
          <a:p>
            <a:r>
              <a:rPr lang="en-US" dirty="0"/>
              <a:t>The Why – Balanced with:</a:t>
            </a:r>
          </a:p>
        </p:txBody>
      </p:sp>
      <p:sp>
        <p:nvSpPr>
          <p:cNvPr id="21508" name="Rectangle 16"/>
          <p:cNvSpPr>
            <a:spLocks noGrp="1" noChangeArrowheads="1"/>
          </p:cNvSpPr>
          <p:nvPr>
            <p:ph idx="1"/>
          </p:nvPr>
        </p:nvSpPr>
        <p:spPr/>
        <p:txBody>
          <a:bodyPr>
            <a:normAutofit/>
          </a:bodyPr>
          <a:lstStyle/>
          <a:p>
            <a:pPr eaLnBrk="1" hangingPunct="1">
              <a:buFontTx/>
              <a:buNone/>
            </a:pPr>
            <a:endParaRPr lang="en-US" sz="3467" b="1" dirty="0">
              <a:solidFill>
                <a:srgbClr val="EE382D"/>
              </a:solidFill>
              <a:ea typeface="ＭＳ Ｐゴシック" charset="-128"/>
              <a:cs typeface="ＭＳ Ｐゴシック" charset="-128"/>
            </a:endParaRPr>
          </a:p>
          <a:p>
            <a:pPr eaLnBrk="1" hangingPunct="1">
              <a:buNone/>
            </a:pPr>
            <a:r>
              <a:rPr lang="en-US" sz="4000" b="1" dirty="0">
                <a:solidFill>
                  <a:srgbClr val="EE382D"/>
                </a:solidFill>
                <a:ea typeface="ＭＳ Ｐゴシック" charset="-128"/>
                <a:cs typeface="ＭＳ Ｐゴシック" charset="-128"/>
              </a:rPr>
              <a:t>	Cost</a:t>
            </a:r>
          </a:p>
          <a:p>
            <a:pPr eaLnBrk="1" hangingPunct="1">
              <a:buNone/>
            </a:pPr>
            <a:r>
              <a:rPr lang="en-US" sz="4000" b="1" dirty="0">
                <a:solidFill>
                  <a:srgbClr val="EE382D"/>
                </a:solidFill>
                <a:ea typeface="ＭＳ Ｐゴシック" charset="-128"/>
                <a:cs typeface="ＭＳ Ｐゴシック" charset="-128"/>
              </a:rPr>
              <a:t>	Risk</a:t>
            </a:r>
          </a:p>
          <a:p>
            <a:pPr eaLnBrk="1" hangingPunct="1">
              <a:buNone/>
            </a:pPr>
            <a:r>
              <a:rPr lang="en-US" sz="4000" b="1" dirty="0">
                <a:solidFill>
                  <a:srgbClr val="EE382D"/>
                </a:solidFill>
                <a:ea typeface="ＭＳ Ｐゴシック" charset="-128"/>
                <a:cs typeface="ＭＳ Ｐゴシック" charset="-128"/>
              </a:rPr>
              <a:t>	Performance</a:t>
            </a:r>
          </a:p>
        </p:txBody>
      </p:sp>
      <p:pic>
        <p:nvPicPr>
          <p:cNvPr id="7" name="Picture 6" descr="A close up of a logo&#10;&#10;Description automatically generated">
            <a:extLst>
              <a:ext uri="{FF2B5EF4-FFF2-40B4-BE49-F238E27FC236}">
                <a16:creationId xmlns:a16="http://schemas.microsoft.com/office/drawing/2014/main" id="{56AA06EC-3942-4267-954B-B3C004116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850" y="1772871"/>
            <a:ext cx="4834820" cy="4351338"/>
          </a:xfrm>
          <a:prstGeom prst="rect">
            <a:avLst/>
          </a:prstGeom>
        </p:spPr>
      </p:pic>
    </p:spTree>
    <p:extLst>
      <p:ext uri="{BB962C8B-B14F-4D97-AF65-F5344CB8AC3E}">
        <p14:creationId xmlns:p14="http://schemas.microsoft.com/office/powerpoint/2010/main" val="2406510820"/>
      </p:ext>
    </p:extLst>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651709-AD5C-0540-9E44-36F2B8A078AE}"/>
              </a:ext>
            </a:extLst>
          </p:cNvPr>
          <p:cNvSpPr>
            <a:spLocks noGrp="1"/>
          </p:cNvSpPr>
          <p:nvPr>
            <p:ph type="title"/>
          </p:nvPr>
        </p:nvSpPr>
        <p:spPr/>
        <p:txBody>
          <a:bodyPr>
            <a:normAutofit/>
          </a:bodyPr>
          <a:lstStyle/>
          <a:p>
            <a:r>
              <a:rPr lang="en-US" dirty="0"/>
              <a:t>Start with the Why! Simon Sinek Video</a:t>
            </a:r>
          </a:p>
        </p:txBody>
      </p:sp>
      <p:sp>
        <p:nvSpPr>
          <p:cNvPr id="5" name="Content Placeholder 4">
            <a:extLst>
              <a:ext uri="{FF2B5EF4-FFF2-40B4-BE49-F238E27FC236}">
                <a16:creationId xmlns:a16="http://schemas.microsoft.com/office/drawing/2014/main" id="{E6AFED74-4747-7649-BD6C-1B656863001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06346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CD3E80F-29FB-48C1-8702-EEE505D9A5AF}"/>
              </a:ext>
            </a:extLst>
          </p:cNvPr>
          <p:cNvSpPr>
            <a:spLocks noGrp="1"/>
          </p:cNvSpPr>
          <p:nvPr>
            <p:ph idx="1"/>
          </p:nvPr>
        </p:nvSpPr>
        <p:spPr>
          <a:xfrm>
            <a:off x="648931" y="2438400"/>
            <a:ext cx="3651466" cy="3785419"/>
          </a:xfrm>
        </p:spPr>
        <p:txBody>
          <a:bodyPr>
            <a:normAutofit/>
          </a:bodyPr>
          <a:lstStyle/>
          <a:p>
            <a:r>
              <a:rPr lang="en-US" sz="2800" dirty="0"/>
              <a:t>A very personal story</a:t>
            </a:r>
          </a:p>
        </p:txBody>
      </p:sp>
      <p:pic>
        <p:nvPicPr>
          <p:cNvPr id="4" name="Content Placeholder 3">
            <a:extLst>
              <a:ext uri="{FF2B5EF4-FFF2-40B4-BE49-F238E27FC236}">
                <a16:creationId xmlns:a16="http://schemas.microsoft.com/office/drawing/2014/main" id="{6A2C03D9-0EC9-7945-9D8C-51895A5639B0}"/>
              </a:ext>
            </a:extLst>
          </p:cNvPr>
          <p:cNvPicPr>
            <a:picLocks noChangeAspect="1"/>
          </p:cNvPicPr>
          <p:nvPr/>
        </p:nvPicPr>
        <p:blipFill rotWithShape="1">
          <a:blip r:embed="rId2"/>
          <a:srcRect l="6475" r="3489" b="-2"/>
          <a:stretch/>
        </p:blipFill>
        <p:spPr>
          <a:xfrm>
            <a:off x="4639056" y="10"/>
            <a:ext cx="7552944" cy="6857990"/>
          </a:xfrm>
          <a:prstGeom prst="rect">
            <a:avLst/>
          </a:prstGeom>
          <a:effectLst/>
        </p:spPr>
      </p:pic>
    </p:spTree>
    <p:extLst>
      <p:ext uri="{BB962C8B-B14F-4D97-AF65-F5344CB8AC3E}">
        <p14:creationId xmlns:p14="http://schemas.microsoft.com/office/powerpoint/2010/main" val="2862099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245D-2FEE-4001-91FC-6E9C20752520}"/>
              </a:ext>
            </a:extLst>
          </p:cNvPr>
          <p:cNvSpPr>
            <a:spLocks noGrp="1"/>
          </p:cNvSpPr>
          <p:nvPr>
            <p:ph type="title"/>
          </p:nvPr>
        </p:nvSpPr>
        <p:spPr>
          <a:xfrm>
            <a:off x="381000" y="169237"/>
            <a:ext cx="11430000" cy="820741"/>
          </a:xfrm>
        </p:spPr>
        <p:txBody>
          <a:bodyPr>
            <a:normAutofit/>
          </a:bodyPr>
          <a:lstStyle/>
          <a:p>
            <a:r>
              <a:rPr lang="en-US" dirty="0">
                <a:latin typeface="Calibri-Bold"/>
              </a:rPr>
              <a:t>Who is on the core team?  Who can I contact?</a:t>
            </a:r>
            <a:endParaRPr lang="en-US" sz="2400" dirty="0">
              <a:solidFill>
                <a:schemeClr val="bg1">
                  <a:lumMod val="50000"/>
                </a:schemeClr>
              </a:solidFill>
            </a:endParaRPr>
          </a:p>
        </p:txBody>
      </p:sp>
      <p:graphicFrame>
        <p:nvGraphicFramePr>
          <p:cNvPr id="4" name="Table 3"/>
          <p:cNvGraphicFramePr>
            <a:graphicFrameLocks noGrp="1"/>
          </p:cNvGraphicFramePr>
          <p:nvPr/>
        </p:nvGraphicFramePr>
        <p:xfrm>
          <a:off x="1070464" y="1417320"/>
          <a:ext cx="10051072" cy="4023360"/>
        </p:xfrm>
        <a:graphic>
          <a:graphicData uri="http://schemas.openxmlformats.org/drawingml/2006/table">
            <a:tbl>
              <a:tblPr firstRow="1" bandRow="1">
                <a:tableStyleId>{5C22544A-7EE6-4342-B048-85BDC9FD1C3A}</a:tableStyleId>
              </a:tblPr>
              <a:tblGrid>
                <a:gridCol w="1576021">
                  <a:extLst>
                    <a:ext uri="{9D8B030D-6E8A-4147-A177-3AD203B41FA5}">
                      <a16:colId xmlns:a16="http://schemas.microsoft.com/office/drawing/2014/main" val="2589855291"/>
                    </a:ext>
                  </a:extLst>
                </a:gridCol>
                <a:gridCol w="3990289">
                  <a:extLst>
                    <a:ext uri="{9D8B030D-6E8A-4147-A177-3AD203B41FA5}">
                      <a16:colId xmlns:a16="http://schemas.microsoft.com/office/drawing/2014/main" val="343987562"/>
                    </a:ext>
                  </a:extLst>
                </a:gridCol>
                <a:gridCol w="4484762">
                  <a:extLst>
                    <a:ext uri="{9D8B030D-6E8A-4147-A177-3AD203B41FA5}">
                      <a16:colId xmlns:a16="http://schemas.microsoft.com/office/drawing/2014/main" val="2137699278"/>
                    </a:ext>
                  </a:extLst>
                </a:gridCol>
              </a:tblGrid>
              <a:tr h="18037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lgn="l">
                        <a:lnSpc>
                          <a:spcPct val="100000"/>
                        </a:lnSpc>
                        <a:spcBef>
                          <a:spcPts val="0"/>
                        </a:spcBef>
                        <a:spcAft>
                          <a:spcPts val="300"/>
                        </a:spcAft>
                        <a:buFont typeface="+mj-lt"/>
                        <a:buNone/>
                      </a:pPr>
                      <a:r>
                        <a:rPr lang="en-US" sz="1600" b="1" dirty="0">
                          <a:solidFill>
                            <a:schemeClr val="tx1"/>
                          </a:solidFill>
                        </a:rPr>
                        <a:t>Name</a:t>
                      </a:r>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lgn="ctr">
                        <a:lnSpc>
                          <a:spcPct val="100000"/>
                        </a:lnSpc>
                        <a:spcBef>
                          <a:spcPts val="0"/>
                        </a:spcBef>
                        <a:spcAft>
                          <a:spcPts val="300"/>
                        </a:spcAft>
                        <a:buFont typeface="+mj-lt"/>
                        <a:buNone/>
                      </a:pPr>
                      <a:r>
                        <a:rPr lang="en-US" sz="1600" b="1" dirty="0">
                          <a:solidFill>
                            <a:schemeClr val="tx1"/>
                          </a:solidFill>
                        </a:rPr>
                        <a:t>Title</a:t>
                      </a:r>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lgn="ctr">
                        <a:lnSpc>
                          <a:spcPct val="100000"/>
                        </a:lnSpc>
                        <a:spcBef>
                          <a:spcPts val="0"/>
                        </a:spcBef>
                        <a:spcAft>
                          <a:spcPts val="300"/>
                        </a:spcAft>
                        <a:buFont typeface="+mj-lt"/>
                        <a:buNone/>
                      </a:pPr>
                      <a:r>
                        <a:rPr lang="en-US" sz="1600" b="1" dirty="0">
                          <a:solidFill>
                            <a:schemeClr val="tx1"/>
                          </a:solidFill>
                        </a:rPr>
                        <a:t>Business Unit</a:t>
                      </a:r>
                    </a:p>
                  </a:txBody>
                  <a:tcPr/>
                </a:tc>
                <a:extLst>
                  <a:ext uri="{0D108BD9-81ED-4DB2-BD59-A6C34878D82A}">
                    <a16:rowId xmlns:a16="http://schemas.microsoft.com/office/drawing/2014/main" val="476861705"/>
                  </a:ext>
                </a:extLst>
              </a:tr>
              <a:tr h="180373">
                <a:tc>
                  <a:txBody>
                    <a:bodyPr/>
                    <a:lstStyle/>
                    <a:p>
                      <a:pPr algn="l" fontAlgn="b"/>
                      <a:r>
                        <a:rPr lang="en-US" sz="1600" b="0" i="0" u="none" strike="noStrike" dirty="0">
                          <a:solidFill>
                            <a:srgbClr val="000000"/>
                          </a:solidFill>
                          <a:effectLst/>
                          <a:latin typeface="Calibri" panose="020F0502020204030204" pitchFamily="34" charset="0"/>
                        </a:rPr>
                        <a:t>Roger Grable</a:t>
                      </a:r>
                    </a:p>
                  </a:txBody>
                  <a:tcPr marL="9525" marR="9525" marT="9525" marB="0" anchor="b"/>
                </a:tc>
                <a:tc>
                  <a:txBody>
                    <a:bodyPr/>
                    <a:lstStyle/>
                    <a:p>
                      <a:pPr algn="l" fontAlgn="b"/>
                      <a:r>
                        <a:rPr lang="en-US" sz="1600" b="0" i="0" u="none" strike="noStrike" dirty="0">
                          <a:solidFill>
                            <a:srgbClr val="000000"/>
                          </a:solidFill>
                          <a:effectLst/>
                          <a:latin typeface="Calibri" panose="020F0502020204030204" pitchFamily="34" charset="0"/>
                        </a:rPr>
                        <a:t> Lead Asset Management Programs</a:t>
                      </a:r>
                    </a:p>
                  </a:txBody>
                  <a:tcPr marL="9525" marR="9525" marT="9525" marB="0" anchor="b"/>
                </a:tc>
                <a:tc>
                  <a:txBody>
                    <a:bodyPr/>
                    <a:lstStyle/>
                    <a:p>
                      <a:pPr marL="0" indent="0" algn="ctr">
                        <a:lnSpc>
                          <a:spcPct val="100000"/>
                        </a:lnSpc>
                        <a:spcBef>
                          <a:spcPts val="0"/>
                        </a:spcBef>
                        <a:spcAft>
                          <a:spcPts val="200"/>
                        </a:spcAft>
                        <a:buFont typeface="+mj-lt"/>
                        <a:buNone/>
                      </a:pPr>
                      <a:r>
                        <a:rPr lang="en-US" sz="1600" dirty="0">
                          <a:solidFill>
                            <a:schemeClr val="tx1"/>
                          </a:solidFill>
                        </a:rPr>
                        <a:t>Energy Production</a:t>
                      </a:r>
                    </a:p>
                  </a:txBody>
                  <a:tcPr/>
                </a:tc>
                <a:extLst>
                  <a:ext uri="{0D108BD9-81ED-4DB2-BD59-A6C34878D82A}">
                    <a16:rowId xmlns:a16="http://schemas.microsoft.com/office/drawing/2014/main" val="1541249375"/>
                  </a:ext>
                </a:extLst>
              </a:tr>
              <a:tr h="180373">
                <a:tc>
                  <a:txBody>
                    <a:bodyPr/>
                    <a:lstStyle/>
                    <a:p>
                      <a:pPr algn="l" fontAlgn="b"/>
                      <a:r>
                        <a:rPr lang="en-US" sz="1600" b="0" i="0" u="none" strike="noStrike" dirty="0">
                          <a:solidFill>
                            <a:srgbClr val="000000"/>
                          </a:solidFill>
                          <a:effectLst/>
                          <a:latin typeface="Calibri" panose="020F0502020204030204" pitchFamily="34" charset="0"/>
                        </a:rPr>
                        <a:t>Randy Veik</a:t>
                      </a:r>
                    </a:p>
                  </a:txBody>
                  <a:tcPr marL="9525" marR="9525" marT="9525" marB="0" anchor="b"/>
                </a:tc>
                <a:tc>
                  <a:txBody>
                    <a:bodyPr/>
                    <a:lstStyle/>
                    <a:p>
                      <a:pPr algn="l" fontAlgn="b"/>
                      <a:r>
                        <a:rPr lang="en-US" sz="1600" b="0" i="0" u="none" strike="noStrike" dirty="0">
                          <a:solidFill>
                            <a:srgbClr val="000000"/>
                          </a:solidFill>
                          <a:effectLst/>
                          <a:latin typeface="Calibri" panose="020F0502020204030204" pitchFamily="34" charset="0"/>
                        </a:rPr>
                        <a:t> Lead Asset Management Programs </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600" dirty="0">
                          <a:solidFill>
                            <a:schemeClr val="tx1"/>
                          </a:solidFill>
                        </a:rPr>
                        <a:t>Energy Production</a:t>
                      </a:r>
                    </a:p>
                  </a:txBody>
                  <a:tcPr/>
                </a:tc>
                <a:extLst>
                  <a:ext uri="{0D108BD9-81ED-4DB2-BD59-A6C34878D82A}">
                    <a16:rowId xmlns:a16="http://schemas.microsoft.com/office/drawing/2014/main" val="228099000"/>
                  </a:ext>
                </a:extLst>
              </a:tr>
              <a:tr h="180373">
                <a:tc>
                  <a:txBody>
                    <a:bodyPr/>
                    <a:lstStyle/>
                    <a:p>
                      <a:pPr algn="l" fontAlgn="b"/>
                      <a:r>
                        <a:rPr lang="en-US" sz="1600" b="0" i="0" u="none" strike="noStrike" dirty="0">
                          <a:solidFill>
                            <a:srgbClr val="000000"/>
                          </a:solidFill>
                          <a:effectLst/>
                          <a:latin typeface="Calibri" panose="020F0502020204030204" pitchFamily="34" charset="0"/>
                        </a:rPr>
                        <a:t>Josh Reimers</a:t>
                      </a:r>
                    </a:p>
                  </a:txBody>
                  <a:tcPr marL="9525" marR="9525" marT="9525" marB="0" anchor="b"/>
                </a:tc>
                <a:tc>
                  <a:txBody>
                    <a:bodyPr/>
                    <a:lstStyle/>
                    <a:p>
                      <a:pPr algn="l" fontAlgn="b"/>
                      <a:r>
                        <a:rPr lang="en-US" sz="1600" b="0" i="0" u="none" strike="noStrike" dirty="0">
                          <a:solidFill>
                            <a:srgbClr val="000000"/>
                          </a:solidFill>
                          <a:effectLst/>
                          <a:latin typeface="Calibri" panose="020F0502020204030204" pitchFamily="34" charset="0"/>
                        </a:rPr>
                        <a:t> Senior Engineer Maintenance Optimization</a:t>
                      </a:r>
                    </a:p>
                  </a:txBody>
                  <a:tcPr marL="9525" marR="9525" marT="9525" marB="0" anchor="b"/>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200"/>
                        </a:spcAft>
                        <a:buFont typeface="+mj-lt"/>
                        <a:buNone/>
                      </a:pPr>
                      <a:r>
                        <a:rPr lang="en-US" sz="1600" dirty="0">
                          <a:solidFill>
                            <a:schemeClr val="tx1"/>
                          </a:solidFill>
                        </a:rPr>
                        <a:t>Energy Delivery</a:t>
                      </a:r>
                    </a:p>
                  </a:txBody>
                  <a:tcPr/>
                </a:tc>
                <a:extLst>
                  <a:ext uri="{0D108BD9-81ED-4DB2-BD59-A6C34878D82A}">
                    <a16:rowId xmlns:a16="http://schemas.microsoft.com/office/drawing/2014/main" val="373364634"/>
                  </a:ext>
                </a:extLst>
              </a:tr>
              <a:tr h="180373">
                <a:tc>
                  <a:txBody>
                    <a:bodyPr/>
                    <a:lstStyle/>
                    <a:p>
                      <a:pPr algn="l" fontAlgn="b"/>
                      <a:r>
                        <a:rPr lang="en-US" sz="1600" b="0" i="0" u="none" strike="noStrike" dirty="0">
                          <a:solidFill>
                            <a:srgbClr val="000000"/>
                          </a:solidFill>
                          <a:effectLst/>
                          <a:latin typeface="Calibri" panose="020F0502020204030204" pitchFamily="34" charset="0"/>
                        </a:rPr>
                        <a:t>David Spargo</a:t>
                      </a:r>
                    </a:p>
                  </a:txBody>
                  <a:tcPr marL="9525" marR="9525" marT="9525" marB="0" anchor="b"/>
                </a:tc>
                <a:tc>
                  <a:txBody>
                    <a:bodyPr/>
                    <a:lstStyle/>
                    <a:p>
                      <a:pPr algn="l" fontAlgn="b"/>
                      <a:r>
                        <a:rPr lang="en-US" sz="1600" b="0" i="0" u="none" strike="noStrike" dirty="0">
                          <a:solidFill>
                            <a:srgbClr val="000000"/>
                          </a:solidFill>
                          <a:effectLst/>
                          <a:latin typeface="Calibri" panose="020F0502020204030204" pitchFamily="34" charset="0"/>
                        </a:rPr>
                        <a:t> Manager of T&amp;D Maintenance Optimization </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600" dirty="0">
                          <a:solidFill>
                            <a:schemeClr val="tx1"/>
                          </a:solidFill>
                        </a:rPr>
                        <a:t>Energy Delivery</a:t>
                      </a:r>
                    </a:p>
                  </a:txBody>
                  <a:tcPr/>
                </a:tc>
                <a:extLst>
                  <a:ext uri="{0D108BD9-81ED-4DB2-BD59-A6C34878D82A}">
                    <a16:rowId xmlns:a16="http://schemas.microsoft.com/office/drawing/2014/main" val="289596479"/>
                  </a:ext>
                </a:extLst>
              </a:tr>
              <a:tr h="180373">
                <a:tc>
                  <a:txBody>
                    <a:bodyPr/>
                    <a:lstStyle/>
                    <a:p>
                      <a:pPr algn="l" fontAlgn="b"/>
                      <a:r>
                        <a:rPr lang="en-US" sz="1600" b="0" i="0" u="none" strike="noStrike" dirty="0">
                          <a:solidFill>
                            <a:srgbClr val="000000"/>
                          </a:solidFill>
                          <a:effectLst/>
                          <a:latin typeface="Calibri" panose="020F0502020204030204" pitchFamily="34" charset="0"/>
                        </a:rPr>
                        <a:t>Inna Goldman</a:t>
                      </a:r>
                    </a:p>
                  </a:txBody>
                  <a:tcPr marL="9525" marR="9525" marT="9525" marB="0" anchor="b"/>
                </a:tc>
                <a:tc>
                  <a:txBody>
                    <a:bodyPr/>
                    <a:lstStyle/>
                    <a:p>
                      <a:pPr algn="l" fontAlgn="b"/>
                      <a:r>
                        <a:rPr lang="en-US" sz="1600" b="0" i="0" u="none" strike="noStrike" dirty="0">
                          <a:solidFill>
                            <a:srgbClr val="000000"/>
                          </a:solidFill>
                          <a:effectLst/>
                          <a:latin typeface="Calibri" panose="020F0502020204030204" pitchFamily="34" charset="0"/>
                        </a:rPr>
                        <a:t> Manager BT Performance &amp; Administration</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600" dirty="0">
                          <a:solidFill>
                            <a:schemeClr val="tx1"/>
                          </a:solidFill>
                        </a:rPr>
                        <a:t>Business Technology / Building Services</a:t>
                      </a:r>
                    </a:p>
                  </a:txBody>
                  <a:tcPr/>
                </a:tc>
                <a:extLst>
                  <a:ext uri="{0D108BD9-81ED-4DB2-BD59-A6C34878D82A}">
                    <a16:rowId xmlns:a16="http://schemas.microsoft.com/office/drawing/2014/main" val="1767312504"/>
                  </a:ext>
                </a:extLst>
              </a:tr>
              <a:tr h="180373">
                <a:tc>
                  <a:txBody>
                    <a:bodyPr/>
                    <a:lstStyle/>
                    <a:p>
                      <a:pPr algn="l" fontAlgn="b"/>
                      <a:r>
                        <a:rPr lang="en-US" sz="1600" b="0" i="0" u="none" strike="noStrike" dirty="0">
                          <a:solidFill>
                            <a:srgbClr val="000000"/>
                          </a:solidFill>
                          <a:effectLst/>
                          <a:latin typeface="Calibri" panose="020F0502020204030204" pitchFamily="34" charset="0"/>
                        </a:rPr>
                        <a:t>Dwayne Hansen</a:t>
                      </a:r>
                    </a:p>
                  </a:txBody>
                  <a:tcPr marL="9525" marR="9525" marT="9525" marB="0" anchor="b"/>
                </a:tc>
                <a:tc>
                  <a:txBody>
                    <a:bodyPr/>
                    <a:lstStyle/>
                    <a:p>
                      <a:pPr algn="l" fontAlgn="b"/>
                      <a:r>
                        <a:rPr lang="en-US" sz="1600" b="0" i="0" u="none" strike="noStrike" dirty="0">
                          <a:solidFill>
                            <a:srgbClr val="000000"/>
                          </a:solidFill>
                          <a:effectLst/>
                          <a:latin typeface="Calibri" panose="020F0502020204030204" pitchFamily="34" charset="0"/>
                        </a:rPr>
                        <a:t> IT Enterprise Architect</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600" dirty="0">
                          <a:solidFill>
                            <a:schemeClr val="tx1"/>
                          </a:solidFill>
                        </a:rPr>
                        <a:t>Business Technology / Building Services</a:t>
                      </a:r>
                    </a:p>
                  </a:txBody>
                  <a:tcPr/>
                </a:tc>
                <a:extLst>
                  <a:ext uri="{0D108BD9-81ED-4DB2-BD59-A6C34878D82A}">
                    <a16:rowId xmlns:a16="http://schemas.microsoft.com/office/drawing/2014/main" val="922240325"/>
                  </a:ext>
                </a:extLst>
              </a:tr>
              <a:tr h="180373">
                <a:tc>
                  <a:txBody>
                    <a:bodyPr/>
                    <a:lstStyle/>
                    <a:p>
                      <a:pPr algn="l" fontAlgn="b"/>
                      <a:r>
                        <a:rPr lang="en-US" sz="1600" b="0" i="0" u="none" strike="noStrike" dirty="0">
                          <a:solidFill>
                            <a:srgbClr val="000000"/>
                          </a:solidFill>
                          <a:effectLst/>
                          <a:latin typeface="Calibri" panose="020F0502020204030204" pitchFamily="34" charset="0"/>
                        </a:rPr>
                        <a:t>Scott Buchholz Jr.</a:t>
                      </a:r>
                    </a:p>
                  </a:txBody>
                  <a:tcPr marL="9525" marR="9525" marT="9525" marB="0" anchor="b"/>
                </a:tc>
                <a:tc>
                  <a:txBody>
                    <a:bodyPr/>
                    <a:lstStyle/>
                    <a:p>
                      <a:pPr algn="l" fontAlgn="b"/>
                      <a:r>
                        <a:rPr lang="en-US" sz="1600" b="0" i="0" u="none" strike="noStrike" dirty="0">
                          <a:solidFill>
                            <a:srgbClr val="000000"/>
                          </a:solidFill>
                          <a:effectLst/>
                          <a:latin typeface="Calibri" panose="020F0502020204030204" pitchFamily="34" charset="0"/>
                        </a:rPr>
                        <a:t> Operations &amp; Maintenance Work Crew Leader</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600" dirty="0">
                          <a:solidFill>
                            <a:schemeClr val="tx1"/>
                          </a:solidFill>
                        </a:rPr>
                        <a:t>Business Technology / Building Services</a:t>
                      </a:r>
                    </a:p>
                  </a:txBody>
                  <a:tcPr/>
                </a:tc>
                <a:extLst>
                  <a:ext uri="{0D108BD9-81ED-4DB2-BD59-A6C34878D82A}">
                    <a16:rowId xmlns:a16="http://schemas.microsoft.com/office/drawing/2014/main" val="3872132975"/>
                  </a:ext>
                </a:extLst>
              </a:tr>
              <a:tr h="180373">
                <a:tc>
                  <a:txBody>
                    <a:bodyPr/>
                    <a:lstStyle/>
                    <a:p>
                      <a:pPr algn="l" fontAlgn="b"/>
                      <a:r>
                        <a:rPr lang="en-US" sz="1600" b="0" i="0" u="none" strike="noStrike" dirty="0">
                          <a:solidFill>
                            <a:srgbClr val="000000"/>
                          </a:solidFill>
                          <a:effectLst/>
                          <a:latin typeface="Calibri" panose="020F0502020204030204" pitchFamily="34" charset="0"/>
                        </a:rPr>
                        <a:t>Sean Frazier</a:t>
                      </a:r>
                    </a:p>
                  </a:txBody>
                  <a:tcPr marL="9525" marR="9525" marT="9525" marB="0" anchor="b"/>
                </a:tc>
                <a:tc>
                  <a:txBody>
                    <a:bodyPr/>
                    <a:lstStyle/>
                    <a:p>
                      <a:pPr algn="l" fontAlgn="b"/>
                      <a:r>
                        <a:rPr lang="en-US" sz="1600" b="0" i="0" u="none" strike="noStrike" dirty="0">
                          <a:solidFill>
                            <a:srgbClr val="000000"/>
                          </a:solidFill>
                          <a:effectLst/>
                          <a:latin typeface="Calibri" panose="020F0502020204030204" pitchFamily="34" charset="0"/>
                        </a:rPr>
                        <a:t> Enterprise Risk Analyst</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600" dirty="0">
                          <a:solidFill>
                            <a:schemeClr val="tx1"/>
                          </a:solidFill>
                        </a:rPr>
                        <a:t>Corporate Strategy &amp; Governance</a:t>
                      </a:r>
                    </a:p>
                  </a:txBody>
                  <a:tcPr/>
                </a:tc>
                <a:extLst>
                  <a:ext uri="{0D108BD9-81ED-4DB2-BD59-A6C34878D82A}">
                    <a16:rowId xmlns:a16="http://schemas.microsoft.com/office/drawing/2014/main" val="2738632048"/>
                  </a:ext>
                </a:extLst>
              </a:tr>
              <a:tr h="180373">
                <a:tc>
                  <a:txBody>
                    <a:bodyPr/>
                    <a:lstStyle/>
                    <a:p>
                      <a:pPr algn="l" fontAlgn="b"/>
                      <a:r>
                        <a:rPr lang="en-US" sz="1600" b="0" i="0" u="none" strike="noStrike" dirty="0">
                          <a:solidFill>
                            <a:srgbClr val="000000"/>
                          </a:solidFill>
                          <a:effectLst/>
                          <a:latin typeface="Calibri" panose="020F0502020204030204" pitchFamily="34" charset="0"/>
                        </a:rPr>
                        <a:t>TBD</a:t>
                      </a:r>
                    </a:p>
                  </a:txBody>
                  <a:tcPr marL="9525" marR="9525" marT="9525" marB="0" anchor="b"/>
                </a:tc>
                <a:tc>
                  <a:txBody>
                    <a:bodyPr/>
                    <a:lstStyle/>
                    <a:p>
                      <a:pPr algn="l" fontAlgn="b"/>
                      <a:r>
                        <a:rPr lang="en-US" sz="1600" b="0" i="0" u="none" strike="noStrike" dirty="0">
                          <a:solidFill>
                            <a:srgbClr val="000000"/>
                          </a:solidFill>
                          <a:effectLst/>
                          <a:latin typeface="Calibri" panose="020F0502020204030204" pitchFamily="34" charset="0"/>
                        </a:rPr>
                        <a:t> Senior Project Manager - Capital Investment</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600" dirty="0">
                          <a:solidFill>
                            <a:schemeClr val="tx1"/>
                          </a:solidFill>
                        </a:rPr>
                        <a:t>Financial Services</a:t>
                      </a:r>
                    </a:p>
                  </a:txBody>
                  <a:tcPr/>
                </a:tc>
                <a:extLst>
                  <a:ext uri="{0D108BD9-81ED-4DB2-BD59-A6C34878D82A}">
                    <a16:rowId xmlns:a16="http://schemas.microsoft.com/office/drawing/2014/main" val="3501797386"/>
                  </a:ext>
                </a:extLst>
              </a:tr>
              <a:tr h="180373">
                <a:tc>
                  <a:txBody>
                    <a:bodyPr/>
                    <a:lstStyle/>
                    <a:p>
                      <a:pPr algn="l" fontAlgn="b"/>
                      <a:r>
                        <a:rPr lang="en-US" sz="1600" b="0" i="0" u="none" strike="noStrike" dirty="0">
                          <a:solidFill>
                            <a:srgbClr val="000000"/>
                          </a:solidFill>
                          <a:effectLst/>
                          <a:latin typeface="Calibri" panose="020F0502020204030204" pitchFamily="34" charset="0"/>
                        </a:rPr>
                        <a:t>Tom Virgillito</a:t>
                      </a:r>
                    </a:p>
                  </a:txBody>
                  <a:tcPr marL="9525" marR="9525" marT="9525" marB="0" anchor="b"/>
                </a:tc>
                <a:tc>
                  <a:txBody>
                    <a:bodyPr/>
                    <a:lstStyle/>
                    <a:p>
                      <a:pPr algn="l" fontAlgn="b"/>
                      <a:r>
                        <a:rPr lang="en-US" sz="1600" b="0" i="0" u="none" strike="noStrike" dirty="0">
                          <a:solidFill>
                            <a:srgbClr val="000000"/>
                          </a:solidFill>
                          <a:effectLst/>
                          <a:latin typeface="Calibri" panose="020F0502020204030204" pitchFamily="34" charset="0"/>
                        </a:rPr>
                        <a:t> Senior Project Analyst</a:t>
                      </a:r>
                      <a:r>
                        <a:rPr lang="en-US" sz="1600" b="0" i="0" u="none" strike="noStrike" baseline="0" dirty="0">
                          <a:solidFill>
                            <a:srgbClr val="000000"/>
                          </a:solidFill>
                          <a:effectLst/>
                          <a:latin typeface="Calibri" panose="020F0502020204030204" pitchFamily="34" charset="0"/>
                        </a:rPr>
                        <a:t> - </a:t>
                      </a:r>
                      <a:r>
                        <a:rPr lang="en-US" sz="1600" b="0" i="0" u="none" strike="noStrike" dirty="0">
                          <a:solidFill>
                            <a:srgbClr val="000000"/>
                          </a:solidFill>
                          <a:effectLst/>
                          <a:latin typeface="Calibri" panose="020F0502020204030204" pitchFamily="34" charset="0"/>
                        </a:rPr>
                        <a:t>Capital Investments</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600" dirty="0">
                          <a:solidFill>
                            <a:schemeClr val="tx1"/>
                          </a:solidFill>
                        </a:rPr>
                        <a:t>Financial Services</a:t>
                      </a:r>
                    </a:p>
                  </a:txBody>
                  <a:tcPr/>
                </a:tc>
                <a:extLst>
                  <a:ext uri="{0D108BD9-81ED-4DB2-BD59-A6C34878D82A}">
                    <a16:rowId xmlns:a16="http://schemas.microsoft.com/office/drawing/2014/main" val="234581346"/>
                  </a:ext>
                </a:extLst>
              </a:tr>
              <a:tr h="180373">
                <a:tc>
                  <a:txBody>
                    <a:bodyPr/>
                    <a:lstStyle/>
                    <a:p>
                      <a:pPr algn="l" fontAlgn="b"/>
                      <a:r>
                        <a:rPr lang="en-US" sz="1600" b="0" i="0" u="none" strike="noStrike" dirty="0">
                          <a:solidFill>
                            <a:srgbClr val="000000"/>
                          </a:solidFill>
                          <a:effectLst/>
                          <a:latin typeface="Calibri" panose="020F0502020204030204" pitchFamily="34" charset="0"/>
                        </a:rPr>
                        <a:t>Matt </a:t>
                      </a:r>
                      <a:r>
                        <a:rPr lang="en-US" sz="1600" b="0" i="0" u="none" strike="noStrike" dirty="0" err="1">
                          <a:solidFill>
                            <a:srgbClr val="000000"/>
                          </a:solidFill>
                          <a:effectLst/>
                          <a:latin typeface="Calibri" panose="020F0502020204030204" pitchFamily="34" charset="0"/>
                        </a:rPr>
                        <a:t>Hurlbert</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b="0" i="0" u="none" strike="noStrike" dirty="0">
                          <a:solidFill>
                            <a:srgbClr val="000000"/>
                          </a:solidFill>
                          <a:effectLst/>
                          <a:latin typeface="Calibri" panose="020F0502020204030204" pitchFamily="34" charset="0"/>
                        </a:rPr>
                        <a:t> Project Analyst</a:t>
                      </a:r>
                      <a:r>
                        <a:rPr lang="en-US" sz="1600" b="0" i="0" u="none" strike="noStrike" baseline="0" dirty="0">
                          <a:solidFill>
                            <a:srgbClr val="000000"/>
                          </a:solidFill>
                          <a:effectLst/>
                          <a:latin typeface="Calibri" panose="020F0502020204030204" pitchFamily="34" charset="0"/>
                        </a:rPr>
                        <a:t> - </a:t>
                      </a:r>
                      <a:r>
                        <a:rPr lang="en-US" sz="1600" b="0" i="0" u="none" strike="noStrike" dirty="0">
                          <a:solidFill>
                            <a:srgbClr val="000000"/>
                          </a:solidFill>
                          <a:effectLst/>
                          <a:latin typeface="Calibri" panose="020F0502020204030204" pitchFamily="34" charset="0"/>
                        </a:rPr>
                        <a:t>Capital Investments</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600" dirty="0">
                          <a:solidFill>
                            <a:schemeClr val="tx1"/>
                          </a:solidFill>
                        </a:rPr>
                        <a:t>Financial Services</a:t>
                      </a:r>
                    </a:p>
                  </a:txBody>
                  <a:tcPr/>
                </a:tc>
                <a:extLst>
                  <a:ext uri="{0D108BD9-81ED-4DB2-BD59-A6C34878D82A}">
                    <a16:rowId xmlns:a16="http://schemas.microsoft.com/office/drawing/2014/main" val="976679144"/>
                  </a:ext>
                </a:extLst>
              </a:tr>
            </a:tbl>
          </a:graphicData>
        </a:graphic>
      </p:graphicFrame>
    </p:spTree>
    <p:extLst>
      <p:ext uri="{BB962C8B-B14F-4D97-AF65-F5344CB8AC3E}">
        <p14:creationId xmlns:p14="http://schemas.microsoft.com/office/powerpoint/2010/main" val="4098587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8070-6878-F641-9988-30E90281EDDE}"/>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2800" kern="1200" dirty="0">
                <a:latin typeface="+mj-lt"/>
                <a:ea typeface="+mj-ea"/>
                <a:cs typeface="+mj-cs"/>
              </a:rPr>
              <a:t>Rust Repair – Defect Elimination?</a:t>
            </a:r>
          </a:p>
        </p:txBody>
      </p:sp>
      <p:pic>
        <p:nvPicPr>
          <p:cNvPr id="5" name="Content Placeholder 4" descr="A picture containing sitting, truck, white, parked&#10;&#10;Description automatically generated">
            <a:extLst>
              <a:ext uri="{FF2B5EF4-FFF2-40B4-BE49-F238E27FC236}">
                <a16:creationId xmlns:a16="http://schemas.microsoft.com/office/drawing/2014/main" id="{31FFE702-A9BA-9441-874A-F4CDA3B0840A}"/>
              </a:ext>
            </a:extLst>
          </p:cNvPr>
          <p:cNvPicPr>
            <a:picLocks noGrp="1" noChangeAspect="1"/>
          </p:cNvPicPr>
          <p:nvPr>
            <p:ph idx="1"/>
          </p:nvPr>
        </p:nvPicPr>
        <p:blipFill rotWithShape="1">
          <a:blip r:embed="rId3"/>
          <a:srcRect l="3414" r="1599" b="-2"/>
          <a:stretch/>
        </p:blipFill>
        <p:spPr>
          <a:xfrm>
            <a:off x="317635" y="321733"/>
            <a:ext cx="4151681" cy="3026834"/>
          </a:xfrm>
          <a:prstGeom prst="rect">
            <a:avLst/>
          </a:prstGeom>
        </p:spPr>
      </p:pic>
      <p:pic>
        <p:nvPicPr>
          <p:cNvPr id="7" name="Picture 6" descr="A picture containing indoor, sitting, table, computer&#10;&#10;Description automatically generated">
            <a:extLst>
              <a:ext uri="{FF2B5EF4-FFF2-40B4-BE49-F238E27FC236}">
                <a16:creationId xmlns:a16="http://schemas.microsoft.com/office/drawing/2014/main" id="{FDA4E2D1-EA2B-694C-B177-606EF91D1243}"/>
              </a:ext>
            </a:extLst>
          </p:cNvPr>
          <p:cNvPicPr>
            <a:picLocks noChangeAspect="1"/>
          </p:cNvPicPr>
          <p:nvPr/>
        </p:nvPicPr>
        <p:blipFill rotWithShape="1">
          <a:blip r:embed="rId4"/>
          <a:srcRect l="4941" r="12956" b="-1"/>
          <a:stretch/>
        </p:blipFill>
        <p:spPr>
          <a:xfrm>
            <a:off x="4638955" y="321733"/>
            <a:ext cx="3539976" cy="2985818"/>
          </a:xfrm>
          <a:prstGeom prst="rect">
            <a:avLst/>
          </a:prstGeom>
        </p:spPr>
      </p:pic>
      <p:pic>
        <p:nvPicPr>
          <p:cNvPr id="9" name="Picture 8" descr="A picture containing indoor, sitting, small, table&#10;&#10;Description automatically generated">
            <a:extLst>
              <a:ext uri="{FF2B5EF4-FFF2-40B4-BE49-F238E27FC236}">
                <a16:creationId xmlns:a16="http://schemas.microsoft.com/office/drawing/2014/main" id="{7FD72E6A-7F6E-7240-BE83-ABA455BDDF57}"/>
              </a:ext>
            </a:extLst>
          </p:cNvPr>
          <p:cNvPicPr>
            <a:picLocks noChangeAspect="1"/>
          </p:cNvPicPr>
          <p:nvPr/>
        </p:nvPicPr>
        <p:blipFill rotWithShape="1">
          <a:blip r:embed="rId5"/>
          <a:srcRect l="11208" r="9752" b="1"/>
          <a:stretch/>
        </p:blipFill>
        <p:spPr>
          <a:xfrm>
            <a:off x="8348570" y="321734"/>
            <a:ext cx="3535590" cy="2985818"/>
          </a:xfrm>
          <a:prstGeom prst="rect">
            <a:avLst/>
          </a:prstGeom>
        </p:spPr>
      </p:pic>
      <p:pic>
        <p:nvPicPr>
          <p:cNvPr id="11" name="Picture 10" descr="A person in a red car parked on the side of a road&#10;&#10;Description automatically generated">
            <a:extLst>
              <a:ext uri="{FF2B5EF4-FFF2-40B4-BE49-F238E27FC236}">
                <a16:creationId xmlns:a16="http://schemas.microsoft.com/office/drawing/2014/main" id="{81A781DE-61F0-034A-AE05-354AA60F0340}"/>
              </a:ext>
            </a:extLst>
          </p:cNvPr>
          <p:cNvPicPr>
            <a:picLocks noChangeAspect="1"/>
          </p:cNvPicPr>
          <p:nvPr/>
        </p:nvPicPr>
        <p:blipFill rotWithShape="1">
          <a:blip r:embed="rId6"/>
          <a:srcRect l="7107" r="1140" b="-4"/>
          <a:stretch/>
        </p:blipFill>
        <p:spPr>
          <a:xfrm>
            <a:off x="317635" y="3509433"/>
            <a:ext cx="4160452" cy="3026833"/>
          </a:xfrm>
          <a:prstGeom prst="rect">
            <a:avLst/>
          </a:prstGeom>
        </p:spPr>
      </p:pic>
    </p:spTree>
    <p:extLst>
      <p:ext uri="{BB962C8B-B14F-4D97-AF65-F5344CB8AC3E}">
        <p14:creationId xmlns:p14="http://schemas.microsoft.com/office/powerpoint/2010/main" val="1854868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D105-51EE-9943-B40F-8C958A0684E9}"/>
              </a:ext>
            </a:extLst>
          </p:cNvPr>
          <p:cNvSpPr>
            <a:spLocks noGrp="1"/>
          </p:cNvSpPr>
          <p:nvPr>
            <p:ph type="title"/>
          </p:nvPr>
        </p:nvSpPr>
        <p:spPr>
          <a:xfrm>
            <a:off x="888630" y="4563895"/>
            <a:ext cx="10998570" cy="1777829"/>
          </a:xfrm>
        </p:spPr>
        <p:txBody>
          <a:bodyPr>
            <a:normAutofit/>
          </a:bodyPr>
          <a:lstStyle/>
          <a:p>
            <a:pPr algn="ctr"/>
            <a:r>
              <a:rPr lang="en-US" sz="4000" dirty="0"/>
              <a:t>Asset Management is a </a:t>
            </a:r>
            <a:br>
              <a:rPr lang="en-US" sz="4000" dirty="0"/>
            </a:br>
            <a:r>
              <a:rPr lang="en-US" sz="4000" dirty="0"/>
              <a:t>Defect Elimination Machine</a:t>
            </a:r>
          </a:p>
        </p:txBody>
      </p:sp>
      <p:pic>
        <p:nvPicPr>
          <p:cNvPr id="7" name="Picture 6" descr="A picture containing bottle, newspaper, text, sitting&#10;&#10;Description automatically generated">
            <a:extLst>
              <a:ext uri="{FF2B5EF4-FFF2-40B4-BE49-F238E27FC236}">
                <a16:creationId xmlns:a16="http://schemas.microsoft.com/office/drawing/2014/main" id="{765884E4-0740-A74B-8943-6458F673EF29}"/>
              </a:ext>
            </a:extLst>
          </p:cNvPr>
          <p:cNvPicPr>
            <a:picLocks noChangeAspect="1"/>
          </p:cNvPicPr>
          <p:nvPr/>
        </p:nvPicPr>
        <p:blipFill rotWithShape="1">
          <a:blip r:embed="rId3"/>
          <a:srcRect t="3936" b="24255"/>
          <a:stretch/>
        </p:blipFill>
        <p:spPr>
          <a:xfrm>
            <a:off x="20" y="10"/>
            <a:ext cx="5997616" cy="4306823"/>
          </a:xfrm>
          <a:custGeom>
            <a:avLst/>
            <a:gdLst>
              <a:gd name="connsiteX0" fmla="*/ 0 w 5997636"/>
              <a:gd name="connsiteY0" fmla="*/ 0 h 4306833"/>
              <a:gd name="connsiteX1" fmla="*/ 5997636 w 5997636"/>
              <a:gd name="connsiteY1" fmla="*/ 0 h 4306833"/>
              <a:gd name="connsiteX2" fmla="*/ 5997636 w 5997636"/>
              <a:gd name="connsiteY2" fmla="*/ 4302053 h 4306833"/>
              <a:gd name="connsiteX3" fmla="*/ 5313331 w 5997636"/>
              <a:gd name="connsiteY3" fmla="*/ 4306748 h 4306833"/>
              <a:gd name="connsiteX4" fmla="*/ 400746 w 5997636"/>
              <a:gd name="connsiteY4" fmla="*/ 4118385 h 4306833"/>
              <a:gd name="connsiteX5" fmla="*/ 0 w 5997636"/>
              <a:gd name="connsiteY5" fmla="*/ 4081409 h 4306833"/>
              <a:gd name="connsiteX6" fmla="*/ 0 w 5997636"/>
              <a:gd name="connsiteY6" fmla="*/ 2982070 h 4306833"/>
              <a:gd name="connsiteX7" fmla="*/ 0 w 5997636"/>
              <a:gd name="connsiteY7" fmla="*/ 2789945 h 430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5" name="Content Placeholder 4" descr="A close up of a newspaper&#10;&#10;Description automatically generated">
            <a:extLst>
              <a:ext uri="{FF2B5EF4-FFF2-40B4-BE49-F238E27FC236}">
                <a16:creationId xmlns:a16="http://schemas.microsoft.com/office/drawing/2014/main" id="{901E8D79-D061-7943-9E97-7845BD265CBC}"/>
              </a:ext>
            </a:extLst>
          </p:cNvPr>
          <p:cNvPicPr>
            <a:picLocks noChangeAspect="1"/>
          </p:cNvPicPr>
          <p:nvPr/>
        </p:nvPicPr>
        <p:blipFill rotWithShape="1">
          <a:blip r:embed="rId4"/>
          <a:srcRect t="12281" r="1" b="16246"/>
          <a:stretch/>
        </p:blipFill>
        <p:spPr>
          <a:xfrm>
            <a:off x="6176435" y="10"/>
            <a:ext cx="6015565" cy="4299555"/>
          </a:xfrm>
          <a:custGeom>
            <a:avLst/>
            <a:gdLst>
              <a:gd name="connsiteX0" fmla="*/ 0 w 6015565"/>
              <a:gd name="connsiteY0" fmla="*/ 0 h 4299565"/>
              <a:gd name="connsiteX1" fmla="*/ 6015565 w 6015565"/>
              <a:gd name="connsiteY1" fmla="*/ 0 h 4299565"/>
              <a:gd name="connsiteX2" fmla="*/ 6015565 w 6015565"/>
              <a:gd name="connsiteY2" fmla="*/ 2789945 h 4299565"/>
              <a:gd name="connsiteX3" fmla="*/ 6015565 w 6015565"/>
              <a:gd name="connsiteY3" fmla="*/ 2982070 h 4299565"/>
              <a:gd name="connsiteX4" fmla="*/ 6015565 w 6015565"/>
              <a:gd name="connsiteY4" fmla="*/ 3957888 h 4299565"/>
              <a:gd name="connsiteX5" fmla="*/ 5937368 w 6015565"/>
              <a:gd name="connsiteY5" fmla="*/ 3966171 h 4299565"/>
              <a:gd name="connsiteX6" fmla="*/ 577162 w 6015565"/>
              <a:gd name="connsiteY6" fmla="*/ 4289728 h 4299565"/>
              <a:gd name="connsiteX7" fmla="*/ 0 w 6015565"/>
              <a:gd name="connsiteY7" fmla="*/ 4299565 h 429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Tree>
    <p:extLst>
      <p:ext uri="{BB962C8B-B14F-4D97-AF65-F5344CB8AC3E}">
        <p14:creationId xmlns:p14="http://schemas.microsoft.com/office/powerpoint/2010/main" val="1445535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9F3C3-6B23-714B-81FB-7F930B673D29}"/>
              </a:ext>
            </a:extLst>
          </p:cNvPr>
          <p:cNvSpPr>
            <a:spLocks noGrp="1"/>
          </p:cNvSpPr>
          <p:nvPr>
            <p:ph type="title"/>
          </p:nvPr>
        </p:nvSpPr>
        <p:spPr/>
        <p:txBody>
          <a:bodyPr/>
          <a:lstStyle/>
          <a:p>
            <a:r>
              <a:rPr lang="en-US" dirty="0"/>
              <a:t>ISO 55000 Identifying Failures can occur in…</a:t>
            </a:r>
          </a:p>
        </p:txBody>
      </p:sp>
      <p:pic>
        <p:nvPicPr>
          <p:cNvPr id="4" name="Content Placeholder 3">
            <a:extLst>
              <a:ext uri="{FF2B5EF4-FFF2-40B4-BE49-F238E27FC236}">
                <a16:creationId xmlns:a16="http://schemas.microsoft.com/office/drawing/2014/main" id="{9EA9FFE5-6440-CB43-8BF9-2257BF401D94}"/>
              </a:ext>
            </a:extLst>
          </p:cNvPr>
          <p:cNvPicPr>
            <a:picLocks noGrp="1" noChangeAspect="1"/>
          </p:cNvPicPr>
          <p:nvPr>
            <p:ph idx="1"/>
          </p:nvPr>
        </p:nvPicPr>
        <p:blipFill>
          <a:blip r:embed="rId3"/>
          <a:stretch>
            <a:fillRect/>
          </a:stretch>
        </p:blipFill>
        <p:spPr>
          <a:xfrm>
            <a:off x="888716" y="1795344"/>
            <a:ext cx="10986373" cy="4752970"/>
          </a:xfrm>
          <a:prstGeom prst="rect">
            <a:avLst/>
          </a:prstGeom>
        </p:spPr>
      </p:pic>
      <p:sp>
        <p:nvSpPr>
          <p:cNvPr id="3" name="Rectangle 2">
            <a:extLst>
              <a:ext uri="{FF2B5EF4-FFF2-40B4-BE49-F238E27FC236}">
                <a16:creationId xmlns:a16="http://schemas.microsoft.com/office/drawing/2014/main" id="{EFDD0C3C-F818-5548-9782-5D15235F6604}"/>
              </a:ext>
            </a:extLst>
          </p:cNvPr>
          <p:cNvSpPr/>
          <p:nvPr/>
        </p:nvSpPr>
        <p:spPr>
          <a:xfrm>
            <a:off x="888717" y="2351314"/>
            <a:ext cx="10714704" cy="17477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397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4A06-1E92-BB4C-9BE0-1B9406FC181B}"/>
              </a:ext>
            </a:extLst>
          </p:cNvPr>
          <p:cNvSpPr>
            <a:spLocks noGrp="1"/>
          </p:cNvSpPr>
          <p:nvPr>
            <p:ph type="title"/>
          </p:nvPr>
        </p:nvSpPr>
        <p:spPr/>
        <p:txBody>
          <a:bodyPr/>
          <a:lstStyle/>
          <a:p>
            <a:r>
              <a:rPr lang="en-US" dirty="0"/>
              <a:t>Backwards Bicycle</a:t>
            </a:r>
          </a:p>
        </p:txBody>
      </p:sp>
      <p:sp>
        <p:nvSpPr>
          <p:cNvPr id="5" name="Content Placeholder 4">
            <a:extLst>
              <a:ext uri="{FF2B5EF4-FFF2-40B4-BE49-F238E27FC236}">
                <a16:creationId xmlns:a16="http://schemas.microsoft.com/office/drawing/2014/main" id="{929582BD-9271-E941-8147-15C31891A88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99423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B32C-EA3E-C646-87BE-D9D83E5F3199}"/>
              </a:ext>
            </a:extLst>
          </p:cNvPr>
          <p:cNvSpPr>
            <a:spLocks noGrp="1"/>
          </p:cNvSpPr>
          <p:nvPr>
            <p:ph type="title"/>
          </p:nvPr>
        </p:nvSpPr>
        <p:spPr/>
        <p:txBody>
          <a:bodyPr/>
          <a:lstStyle/>
          <a:p>
            <a:r>
              <a:rPr lang="en-US" dirty="0"/>
              <a:t>Favorite/Nemesis Equipment Discussion</a:t>
            </a:r>
          </a:p>
        </p:txBody>
      </p:sp>
      <p:sp>
        <p:nvSpPr>
          <p:cNvPr id="3" name="Content Placeholder 2">
            <a:extLst>
              <a:ext uri="{FF2B5EF4-FFF2-40B4-BE49-F238E27FC236}">
                <a16:creationId xmlns:a16="http://schemas.microsoft.com/office/drawing/2014/main" id="{965F8FEC-F6EE-0D45-AA03-1BDEB31BFEA7}"/>
              </a:ext>
            </a:extLst>
          </p:cNvPr>
          <p:cNvSpPr>
            <a:spLocks noGrp="1"/>
          </p:cNvSpPr>
          <p:nvPr>
            <p:ph idx="1"/>
          </p:nvPr>
        </p:nvSpPr>
        <p:spPr>
          <a:xfrm>
            <a:off x="838200" y="1825625"/>
            <a:ext cx="10515600" cy="2746375"/>
          </a:xfrm>
        </p:spPr>
        <p:txBody>
          <a:bodyPr>
            <a:normAutofit/>
          </a:bodyPr>
          <a:lstStyle/>
          <a:p>
            <a:r>
              <a:rPr lang="en-US" sz="3600" dirty="0"/>
              <a:t>What’s your favorite/nemesis equipment out in the</a:t>
            </a:r>
          </a:p>
          <a:p>
            <a:pPr lvl="1">
              <a:buFont typeface="Arial" panose="020B0604020202020204" pitchFamily="34" charset="0"/>
              <a:buChar char="-"/>
            </a:pPr>
            <a:r>
              <a:rPr lang="en-US" sz="3200" dirty="0"/>
              <a:t>Plant</a:t>
            </a:r>
          </a:p>
          <a:p>
            <a:pPr lvl="1">
              <a:buFont typeface="Arial" panose="020B0604020202020204" pitchFamily="34" charset="0"/>
              <a:buChar char="-"/>
            </a:pPr>
            <a:r>
              <a:rPr lang="en-US" sz="3200" dirty="0"/>
              <a:t>Field</a:t>
            </a:r>
          </a:p>
          <a:p>
            <a:pPr lvl="1">
              <a:buFont typeface="Arial" panose="020B0604020202020204" pitchFamily="34" charset="0"/>
              <a:buChar char="-"/>
            </a:pPr>
            <a:r>
              <a:rPr lang="en-US" sz="3200" dirty="0"/>
              <a:t>Facility </a:t>
            </a:r>
          </a:p>
          <a:p>
            <a:pPr lvl="1">
              <a:buFont typeface="Arial" panose="020B0604020202020204" pitchFamily="34" charset="0"/>
              <a:buChar char="-"/>
            </a:pPr>
            <a:r>
              <a:rPr lang="en-US" sz="3200" dirty="0"/>
              <a:t>Fleet</a:t>
            </a:r>
          </a:p>
        </p:txBody>
      </p:sp>
      <p:pic>
        <p:nvPicPr>
          <p:cNvPr id="5" name="Picture 4" descr="A picture containing outdoor, building, transport, truck&#10;&#10;Description automatically generated">
            <a:extLst>
              <a:ext uri="{FF2B5EF4-FFF2-40B4-BE49-F238E27FC236}">
                <a16:creationId xmlns:a16="http://schemas.microsoft.com/office/drawing/2014/main" id="{3EBFBC6C-5180-43C9-839D-A36FDB7C7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754" y="2601912"/>
            <a:ext cx="3007179" cy="2105025"/>
          </a:xfrm>
          <a:prstGeom prst="rect">
            <a:avLst/>
          </a:prstGeom>
        </p:spPr>
      </p:pic>
      <p:pic>
        <p:nvPicPr>
          <p:cNvPr id="7" name="Picture 6" descr="A picture containing outdoor, building, road, street&#10;&#10;Description automatically generated">
            <a:extLst>
              <a:ext uri="{FF2B5EF4-FFF2-40B4-BE49-F238E27FC236}">
                <a16:creationId xmlns:a16="http://schemas.microsoft.com/office/drawing/2014/main" id="{EC27A46C-4D93-47FD-A8D0-9490035A1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716" y="2355849"/>
            <a:ext cx="2705100" cy="1685925"/>
          </a:xfrm>
          <a:prstGeom prst="rect">
            <a:avLst/>
          </a:prstGeom>
        </p:spPr>
      </p:pic>
      <p:pic>
        <p:nvPicPr>
          <p:cNvPr id="9" name="Picture 8" descr="A picture containing smoke, outdoor, train, water&#10;&#10;Description automatically generated">
            <a:extLst>
              <a:ext uri="{FF2B5EF4-FFF2-40B4-BE49-F238E27FC236}">
                <a16:creationId xmlns:a16="http://schemas.microsoft.com/office/drawing/2014/main" id="{088D5FD7-0435-47FD-BDD0-3C5CFFA16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253" y="3350602"/>
            <a:ext cx="2619375" cy="1743075"/>
          </a:xfrm>
          <a:prstGeom prst="rect">
            <a:avLst/>
          </a:prstGeom>
        </p:spPr>
      </p:pic>
      <p:pic>
        <p:nvPicPr>
          <p:cNvPr id="11" name="Picture 10" descr="The tower of the city&#10;&#10;Description automatically generated">
            <a:extLst>
              <a:ext uri="{FF2B5EF4-FFF2-40B4-BE49-F238E27FC236}">
                <a16:creationId xmlns:a16="http://schemas.microsoft.com/office/drawing/2014/main" id="{0AAED434-1BB0-4AEF-A11E-3586B9EAD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0682" y="2443161"/>
            <a:ext cx="2638425" cy="1733550"/>
          </a:xfrm>
          <a:prstGeom prst="rect">
            <a:avLst/>
          </a:prstGeom>
        </p:spPr>
      </p:pic>
      <p:pic>
        <p:nvPicPr>
          <p:cNvPr id="13" name="Picture 12" descr="A picture containing train, track, outdoor, coming&#10;&#10;Description automatically generated">
            <a:extLst>
              <a:ext uri="{FF2B5EF4-FFF2-40B4-BE49-F238E27FC236}">
                <a16:creationId xmlns:a16="http://schemas.microsoft.com/office/drawing/2014/main" id="{D3F24622-D931-489C-AF4E-BA601765A6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7297" y="2355849"/>
            <a:ext cx="2466975" cy="1847850"/>
          </a:xfrm>
          <a:prstGeom prst="rect">
            <a:avLst/>
          </a:prstGeom>
        </p:spPr>
      </p:pic>
      <p:pic>
        <p:nvPicPr>
          <p:cNvPr id="15" name="Picture 14" descr="A picture containing outdoor, mountain, water, building&#10;&#10;Description automatically generated">
            <a:extLst>
              <a:ext uri="{FF2B5EF4-FFF2-40B4-BE49-F238E27FC236}">
                <a16:creationId xmlns:a16="http://schemas.microsoft.com/office/drawing/2014/main" id="{84AC0141-A2CB-42DA-AFCF-8E1BEDA84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5967" y="2940660"/>
            <a:ext cx="2597425" cy="1733549"/>
          </a:xfrm>
          <a:prstGeom prst="rect">
            <a:avLst/>
          </a:prstGeom>
        </p:spPr>
      </p:pic>
      <p:pic>
        <p:nvPicPr>
          <p:cNvPr id="17" name="Picture 16" descr="A picture containing outdoor, person, standing, man&#10;&#10;Description automatically generated">
            <a:extLst>
              <a:ext uri="{FF2B5EF4-FFF2-40B4-BE49-F238E27FC236}">
                <a16:creationId xmlns:a16="http://schemas.microsoft.com/office/drawing/2014/main" id="{A3A32269-462A-4A70-BC33-8EDE866C87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9097" y="3868188"/>
            <a:ext cx="3322339" cy="2493969"/>
          </a:xfrm>
          <a:prstGeom prst="rect">
            <a:avLst/>
          </a:prstGeom>
        </p:spPr>
      </p:pic>
      <p:pic>
        <p:nvPicPr>
          <p:cNvPr id="19" name="Picture 18" descr="A windmill in the background&#10;&#10;Description automatically generated">
            <a:extLst>
              <a:ext uri="{FF2B5EF4-FFF2-40B4-BE49-F238E27FC236}">
                <a16:creationId xmlns:a16="http://schemas.microsoft.com/office/drawing/2014/main" id="{F00F907B-E011-49B0-BAAB-397B81BF08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4810459"/>
            <a:ext cx="2785982" cy="1911480"/>
          </a:xfrm>
          <a:prstGeom prst="rect">
            <a:avLst/>
          </a:prstGeom>
        </p:spPr>
      </p:pic>
      <p:pic>
        <p:nvPicPr>
          <p:cNvPr id="21" name="Picture 20" descr="A close up of a building&#10;&#10;Description automatically generated">
            <a:extLst>
              <a:ext uri="{FF2B5EF4-FFF2-40B4-BE49-F238E27FC236}">
                <a16:creationId xmlns:a16="http://schemas.microsoft.com/office/drawing/2014/main" id="{A4261C6F-55EA-4BBC-8A80-B66D1B5891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0145" y="5036527"/>
            <a:ext cx="2847975" cy="1600200"/>
          </a:xfrm>
          <a:prstGeom prst="rect">
            <a:avLst/>
          </a:prstGeom>
        </p:spPr>
      </p:pic>
      <p:pic>
        <p:nvPicPr>
          <p:cNvPr id="23" name="Picture 22" descr="A crane truck on a road&#10;&#10;Description automatically generated">
            <a:extLst>
              <a:ext uri="{FF2B5EF4-FFF2-40B4-BE49-F238E27FC236}">
                <a16:creationId xmlns:a16="http://schemas.microsoft.com/office/drawing/2014/main" id="{9079D8C1-DDA1-4505-B08A-26034558DE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6855" y="4169752"/>
            <a:ext cx="2743200" cy="1666875"/>
          </a:xfrm>
          <a:prstGeom prst="rect">
            <a:avLst/>
          </a:prstGeom>
        </p:spPr>
      </p:pic>
      <p:pic>
        <p:nvPicPr>
          <p:cNvPr id="25" name="Picture 24" descr="A train on a steel track&#10;&#10;Description automatically generated">
            <a:extLst>
              <a:ext uri="{FF2B5EF4-FFF2-40B4-BE49-F238E27FC236}">
                <a16:creationId xmlns:a16="http://schemas.microsoft.com/office/drawing/2014/main" id="{E7698C82-1C95-4A07-A828-0AA754B764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31686" y="5581523"/>
            <a:ext cx="1708717" cy="1140416"/>
          </a:xfrm>
          <a:prstGeom prst="rect">
            <a:avLst/>
          </a:prstGeom>
        </p:spPr>
      </p:pic>
      <p:pic>
        <p:nvPicPr>
          <p:cNvPr id="27" name="Picture 26" descr="A picture containing outdoor, person, water, man&#10;&#10;Description automatically generated">
            <a:extLst>
              <a:ext uri="{FF2B5EF4-FFF2-40B4-BE49-F238E27FC236}">
                <a16:creationId xmlns:a16="http://schemas.microsoft.com/office/drawing/2014/main" id="{56945DF1-1530-487B-B7A5-C9DB222F6F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2228" y="4430711"/>
            <a:ext cx="2755268" cy="2105025"/>
          </a:xfrm>
          <a:prstGeom prst="rect">
            <a:avLst/>
          </a:prstGeom>
        </p:spPr>
      </p:pic>
      <p:pic>
        <p:nvPicPr>
          <p:cNvPr id="29" name="Picture 28" descr="A bus parked in front of a building&#10;&#10;Description automatically generated">
            <a:extLst>
              <a:ext uri="{FF2B5EF4-FFF2-40B4-BE49-F238E27FC236}">
                <a16:creationId xmlns:a16="http://schemas.microsoft.com/office/drawing/2014/main" id="{6929FB15-2F49-45DE-B26D-75D7D8AB83D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15605" y="5004222"/>
            <a:ext cx="2638425" cy="1664809"/>
          </a:xfrm>
          <a:prstGeom prst="rect">
            <a:avLst/>
          </a:prstGeom>
        </p:spPr>
      </p:pic>
      <p:pic>
        <p:nvPicPr>
          <p:cNvPr id="31" name="Picture 30" descr="A group of people in a garden&#10;&#10;Description automatically generated">
            <a:extLst>
              <a:ext uri="{FF2B5EF4-FFF2-40B4-BE49-F238E27FC236}">
                <a16:creationId xmlns:a16="http://schemas.microsoft.com/office/drawing/2014/main" id="{6CEC38EB-4903-41C6-8369-61A28B617C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970" y="4372528"/>
            <a:ext cx="2756080" cy="1543405"/>
          </a:xfrm>
          <a:prstGeom prst="rect">
            <a:avLst/>
          </a:prstGeom>
        </p:spPr>
      </p:pic>
    </p:spTree>
    <p:extLst>
      <p:ext uri="{BB962C8B-B14F-4D97-AF65-F5344CB8AC3E}">
        <p14:creationId xmlns:p14="http://schemas.microsoft.com/office/powerpoint/2010/main" val="283697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5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childTnLst>
                          </p:cTn>
                        </p:par>
                        <p:par>
                          <p:cTn id="32" fill="hold">
                            <p:stCondLst>
                              <p:cond delay="8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childTnLst>
                          </p:cTn>
                        </p:par>
                        <p:par>
                          <p:cTn id="36" fill="hold">
                            <p:stCondLst>
                              <p:cond delay="95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childTnLst>
                                </p:cTn>
                              </p:par>
                            </p:childTnLst>
                          </p:cTn>
                        </p:par>
                        <p:par>
                          <p:cTn id="40" fill="hold">
                            <p:stCondLst>
                              <p:cond delay="10500"/>
                            </p:stCondLst>
                            <p:childTnLst>
                              <p:par>
                                <p:cTn id="41" presetID="10"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childTnLst>
                                </p:cTn>
                              </p:par>
                            </p:childTnLst>
                          </p:cTn>
                        </p:par>
                        <p:par>
                          <p:cTn id="44" fill="hold">
                            <p:stCondLst>
                              <p:cond delay="11500"/>
                            </p:stCondLst>
                            <p:childTnLst>
                              <p:par>
                                <p:cTn id="45" presetID="10"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childTnLst>
                          </p:cTn>
                        </p:par>
                        <p:par>
                          <p:cTn id="48" fill="hold">
                            <p:stCondLst>
                              <p:cond delay="125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childTnLst>
                                </p:cTn>
                              </p:par>
                            </p:childTnLst>
                          </p:cTn>
                        </p:par>
                        <p:par>
                          <p:cTn id="52" fill="hold">
                            <p:stCondLst>
                              <p:cond delay="13500"/>
                            </p:stCondLst>
                            <p:childTnLst>
                              <p:par>
                                <p:cTn id="53" presetID="10"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childTnLst>
                                </p:cTn>
                              </p:par>
                            </p:childTnLst>
                          </p:cTn>
                        </p:par>
                        <p:par>
                          <p:cTn id="56" fill="hold">
                            <p:stCondLst>
                              <p:cond delay="14500"/>
                            </p:stCondLst>
                            <p:childTnLst>
                              <p:par>
                                <p:cTn id="57" presetID="53" presetClass="entr" presetSubtype="16"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1000" fill="hold"/>
                                        <p:tgtEl>
                                          <p:spTgt spid="31"/>
                                        </p:tgtEl>
                                        <p:attrNameLst>
                                          <p:attrName>ppt_w</p:attrName>
                                        </p:attrNameLst>
                                      </p:cBhvr>
                                      <p:tavLst>
                                        <p:tav tm="0">
                                          <p:val>
                                            <p:fltVal val="0"/>
                                          </p:val>
                                        </p:tav>
                                        <p:tav tm="100000">
                                          <p:val>
                                            <p:strVal val="#ppt_w"/>
                                          </p:val>
                                        </p:tav>
                                      </p:tavLst>
                                    </p:anim>
                                    <p:anim calcmode="lin" valueType="num">
                                      <p:cBhvr>
                                        <p:cTn id="60" dur="1000" fill="hold"/>
                                        <p:tgtEl>
                                          <p:spTgt spid="31"/>
                                        </p:tgtEl>
                                        <p:attrNameLst>
                                          <p:attrName>ppt_h</p:attrName>
                                        </p:attrNameLst>
                                      </p:cBhvr>
                                      <p:tavLst>
                                        <p:tav tm="0">
                                          <p:val>
                                            <p:fltVal val="0"/>
                                          </p:val>
                                        </p:tav>
                                        <p:tav tm="100000">
                                          <p:val>
                                            <p:strVal val="#ppt_h"/>
                                          </p:val>
                                        </p:tav>
                                      </p:tavLst>
                                    </p:anim>
                                    <p:animEffect transition="in" filter="fade">
                                      <p:cBhvr>
                                        <p:cTn id="6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A7659E-4096-6047-B737-C8E2D6EC724F}"/>
              </a:ext>
            </a:extLst>
          </p:cNvPr>
          <p:cNvSpPr>
            <a:spLocks noGrp="1"/>
          </p:cNvSpPr>
          <p:nvPr>
            <p:ph idx="1"/>
          </p:nvPr>
        </p:nvSpPr>
        <p:spPr>
          <a:xfrm>
            <a:off x="838200" y="1837981"/>
            <a:ext cx="10515600" cy="4351338"/>
          </a:xfrm>
        </p:spPr>
        <p:txBody>
          <a:bodyPr>
            <a:normAutofit/>
          </a:bodyPr>
          <a:lstStyle/>
          <a:p>
            <a:r>
              <a:rPr lang="en-US" dirty="0"/>
              <a:t>Write down answers the following questions:</a:t>
            </a:r>
            <a:endParaRPr lang="en-US" sz="3200" dirty="0"/>
          </a:p>
          <a:p>
            <a:pPr lvl="1"/>
            <a:r>
              <a:rPr lang="en-US" dirty="0"/>
              <a:t>What’s your personal </a:t>
            </a:r>
            <a:r>
              <a:rPr lang="en-US" b="1" dirty="0"/>
              <a:t>“why” of Asset Management?</a:t>
            </a:r>
          </a:p>
          <a:p>
            <a:pPr lvl="1"/>
            <a:r>
              <a:rPr lang="en-US" dirty="0"/>
              <a:t>What is your professional </a:t>
            </a:r>
            <a:r>
              <a:rPr lang="en-US" b="1" dirty="0"/>
              <a:t>“why” of Asset Management?</a:t>
            </a:r>
          </a:p>
          <a:p>
            <a:pPr marL="0" indent="0">
              <a:buNone/>
            </a:pPr>
            <a:endParaRPr lang="en-US" sz="3200" b="1" dirty="0"/>
          </a:p>
        </p:txBody>
      </p:sp>
      <p:sp>
        <p:nvSpPr>
          <p:cNvPr id="3" name="Title 2">
            <a:extLst>
              <a:ext uri="{FF2B5EF4-FFF2-40B4-BE49-F238E27FC236}">
                <a16:creationId xmlns:a16="http://schemas.microsoft.com/office/drawing/2014/main" id="{5640D52C-EB3E-A043-A66C-4A3BE5D66A1A}"/>
              </a:ext>
            </a:extLst>
          </p:cNvPr>
          <p:cNvSpPr>
            <a:spLocks noGrp="1"/>
          </p:cNvSpPr>
          <p:nvPr>
            <p:ph type="title"/>
          </p:nvPr>
        </p:nvSpPr>
        <p:spPr/>
        <p:txBody>
          <a:bodyPr>
            <a:normAutofit/>
          </a:bodyPr>
          <a:lstStyle/>
          <a:p>
            <a:r>
              <a:rPr lang="en-US" sz="3600" dirty="0"/>
              <a:t>Exercise 2: Personal and Professional Why</a:t>
            </a:r>
          </a:p>
        </p:txBody>
      </p:sp>
      <p:sp>
        <p:nvSpPr>
          <p:cNvPr id="4" name="TextBox 3">
            <a:extLst>
              <a:ext uri="{FF2B5EF4-FFF2-40B4-BE49-F238E27FC236}">
                <a16:creationId xmlns:a16="http://schemas.microsoft.com/office/drawing/2014/main" id="{1EAFB40E-A402-4FE1-8DC1-5A793B2B53D5}"/>
              </a:ext>
            </a:extLst>
          </p:cNvPr>
          <p:cNvSpPr txBox="1"/>
          <p:nvPr/>
        </p:nvSpPr>
        <p:spPr>
          <a:xfrm rot="21022396">
            <a:off x="2825521" y="3485133"/>
            <a:ext cx="6114663" cy="2646878"/>
          </a:xfrm>
          <a:prstGeom prst="rect">
            <a:avLst/>
          </a:prstGeom>
          <a:noFill/>
        </p:spPr>
        <p:txBody>
          <a:bodyPr wrap="square" rtlCol="0">
            <a:spAutoFit/>
          </a:bodyPr>
          <a:lstStyle/>
          <a:p>
            <a:r>
              <a:rPr lang="en-US" sz="16600" b="1" dirty="0">
                <a:solidFill>
                  <a:schemeClr val="bg2">
                    <a:lumMod val="50000"/>
                  </a:schemeClr>
                </a:solidFill>
                <a:latin typeface="Curlz MT" panose="04040404050702020202" pitchFamily="82" charset="0"/>
              </a:rPr>
              <a:t>WHY</a:t>
            </a:r>
            <a:r>
              <a:rPr lang="en-US" sz="16600" b="1" dirty="0">
                <a:latin typeface="Curlz MT" panose="04040404050702020202" pitchFamily="82" charset="0"/>
              </a:rPr>
              <a:t>?</a:t>
            </a:r>
          </a:p>
        </p:txBody>
      </p:sp>
    </p:spTree>
    <p:extLst>
      <p:ext uri="{BB962C8B-B14F-4D97-AF65-F5344CB8AC3E}">
        <p14:creationId xmlns:p14="http://schemas.microsoft.com/office/powerpoint/2010/main" val="231399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4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00"/>
                                        <p:tgtEl>
                                          <p:spTgt spid="4"/>
                                        </p:tgtEl>
                                      </p:cBhvr>
                                    </p:animEffect>
                                    <p:anim calcmode="lin" valueType="num">
                                      <p:cBhvr>
                                        <p:cTn id="8" dur="1700" fill="hold"/>
                                        <p:tgtEl>
                                          <p:spTgt spid="4"/>
                                        </p:tgtEl>
                                        <p:attrNameLst>
                                          <p:attrName>ppt_x</p:attrName>
                                        </p:attrNameLst>
                                      </p:cBhvr>
                                      <p:tavLst>
                                        <p:tav tm="0">
                                          <p:val>
                                            <p:strVal val="#ppt_x"/>
                                          </p:val>
                                        </p:tav>
                                        <p:tav tm="100000">
                                          <p:val>
                                            <p:strVal val="#ppt_x"/>
                                          </p:val>
                                        </p:tav>
                                      </p:tavLst>
                                    </p:anim>
                                    <p:anim calcmode="lin" valueType="num">
                                      <p:cBhvr>
                                        <p:cTn id="9" dur="1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9C-C677-3C41-ABCD-E5E878D6307A}"/>
              </a:ext>
            </a:extLst>
          </p:cNvPr>
          <p:cNvSpPr>
            <a:spLocks noGrp="1"/>
          </p:cNvSpPr>
          <p:nvPr>
            <p:ph type="title"/>
          </p:nvPr>
        </p:nvSpPr>
        <p:spPr/>
        <p:txBody>
          <a:bodyPr/>
          <a:lstStyle/>
          <a:p>
            <a:r>
              <a:rPr lang="en-US" dirty="0"/>
              <a:t>Break: 10:50 – 11:00</a:t>
            </a:r>
          </a:p>
        </p:txBody>
      </p:sp>
      <p:sp>
        <p:nvSpPr>
          <p:cNvPr id="4" name="Content Placeholder 2">
            <a:extLst>
              <a:ext uri="{FF2B5EF4-FFF2-40B4-BE49-F238E27FC236}">
                <a16:creationId xmlns:a16="http://schemas.microsoft.com/office/drawing/2014/main" id="{929AC55D-C19D-C641-924F-32611B67A916}"/>
              </a:ext>
            </a:extLst>
          </p:cNvPr>
          <p:cNvSpPr>
            <a:spLocks noGrp="1"/>
          </p:cNvSpPr>
          <p:nvPr>
            <p:ph idx="1"/>
          </p:nvPr>
        </p:nvSpPr>
        <p:spPr/>
        <p:txBody>
          <a:bodyPr/>
          <a:lstStyle/>
          <a:p>
            <a:pPr marL="0" indent="0" fontAlgn="base">
              <a:buNone/>
            </a:pPr>
            <a:r>
              <a:rPr lang="en-CA" sz="3600" b="1" i="1" dirty="0">
                <a:solidFill>
                  <a:schemeClr val="accent1">
                    <a:lumMod val="75000"/>
                  </a:schemeClr>
                </a:solidFill>
                <a:ea typeface="ＭＳ Ｐゴシック" panose="020B0600070205080204" pitchFamily="34" charset="-128"/>
              </a:rPr>
              <a:t>"Only a genius can do things his own way. </a:t>
            </a:r>
            <a:br>
              <a:rPr lang="en-CA" sz="3600" b="1" i="1" dirty="0">
                <a:solidFill>
                  <a:schemeClr val="accent1">
                    <a:lumMod val="75000"/>
                  </a:schemeClr>
                </a:solidFill>
                <a:ea typeface="ＭＳ Ｐゴシック" panose="020B0600070205080204" pitchFamily="34" charset="-128"/>
              </a:rPr>
            </a:br>
            <a:r>
              <a:rPr lang="en-CA" sz="3600" b="1" i="1" dirty="0">
                <a:solidFill>
                  <a:schemeClr val="accent1">
                    <a:lumMod val="75000"/>
                  </a:schemeClr>
                </a:solidFill>
                <a:ea typeface="ＭＳ Ｐゴシック" panose="020B0600070205080204" pitchFamily="34" charset="-128"/>
              </a:rPr>
              <a:t>You? You're no genius." </a:t>
            </a:r>
          </a:p>
          <a:p>
            <a:pPr>
              <a:buFontTx/>
              <a:buNone/>
            </a:pPr>
            <a:endParaRPr lang="en-US" altLang="en-US" dirty="0">
              <a:ea typeface="ＭＳ Ｐゴシック" panose="020B0600070205080204" pitchFamily="34" charset="-128"/>
            </a:endParaRPr>
          </a:p>
          <a:p>
            <a:pPr>
              <a:buFontTx/>
              <a:buNone/>
            </a:pPr>
            <a:r>
              <a:rPr lang="en-US" altLang="en-US" dirty="0">
                <a:ea typeface="ＭＳ Ｐゴシック" panose="020B0600070205080204" pitchFamily="34" charset="-128"/>
              </a:rPr>
              <a:t>Unknown</a:t>
            </a:r>
          </a:p>
          <a:p>
            <a:pPr>
              <a:buFontTx/>
              <a:buNone/>
            </a:pPr>
            <a:endParaRPr lang="en-US" altLang="en-US" dirty="0">
              <a:ea typeface="ＭＳ Ｐゴシック" panose="020B0600070205080204" pitchFamily="34" charset="-128"/>
            </a:endParaRPr>
          </a:p>
        </p:txBody>
      </p:sp>
      <p:sp>
        <p:nvSpPr>
          <p:cNvPr id="5" name="TextBox 4">
            <a:extLst>
              <a:ext uri="{FF2B5EF4-FFF2-40B4-BE49-F238E27FC236}">
                <a16:creationId xmlns:a16="http://schemas.microsoft.com/office/drawing/2014/main" id="{3D2072BE-A59F-D347-970D-B894402B06A8}"/>
              </a:ext>
            </a:extLst>
          </p:cNvPr>
          <p:cNvSpPr txBox="1"/>
          <p:nvPr/>
        </p:nvSpPr>
        <p:spPr>
          <a:xfrm>
            <a:off x="838200" y="5899964"/>
            <a:ext cx="5710518" cy="276999"/>
          </a:xfrm>
          <a:prstGeom prst="rect">
            <a:avLst/>
          </a:prstGeom>
          <a:noFill/>
        </p:spPr>
        <p:txBody>
          <a:bodyPr wrap="square" rtlCol="0">
            <a:spAutoFit/>
          </a:bodyPr>
          <a:lstStyle/>
          <a:p>
            <a:r>
              <a:rPr lang="en-US" sz="1200" dirty="0"/>
              <a:t>Source: https://</a:t>
            </a:r>
            <a:r>
              <a:rPr lang="en-US" sz="1200" dirty="0" err="1"/>
              <a:t>www.dudesolutions.com</a:t>
            </a:r>
            <a:r>
              <a:rPr lang="en-US" sz="1200" dirty="0"/>
              <a:t>/blog/5-Quotes-for-Better-Facility-Maintenance</a:t>
            </a:r>
          </a:p>
        </p:txBody>
      </p:sp>
    </p:spTree>
    <p:extLst>
      <p:ext uri="{BB962C8B-B14F-4D97-AF65-F5344CB8AC3E}">
        <p14:creationId xmlns:p14="http://schemas.microsoft.com/office/powerpoint/2010/main" val="2270249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0E423-A4CA-CC4A-832A-C48688AB830A}"/>
              </a:ext>
            </a:extLst>
          </p:cNvPr>
          <p:cNvSpPr>
            <a:spLocks noGrp="1"/>
          </p:cNvSpPr>
          <p:nvPr>
            <p:ph type="title"/>
          </p:nvPr>
        </p:nvSpPr>
        <p:spPr/>
        <p:txBody>
          <a:bodyPr>
            <a:normAutofit/>
          </a:bodyPr>
          <a:lstStyle/>
          <a:p>
            <a:r>
              <a:rPr lang="en-US" sz="4000" dirty="0"/>
              <a:t>Exercise 3: Role Discussion</a:t>
            </a:r>
          </a:p>
        </p:txBody>
      </p:sp>
      <p:sp>
        <p:nvSpPr>
          <p:cNvPr id="3" name="Content Placeholder 2">
            <a:extLst>
              <a:ext uri="{FF2B5EF4-FFF2-40B4-BE49-F238E27FC236}">
                <a16:creationId xmlns:a16="http://schemas.microsoft.com/office/drawing/2014/main" id="{5E5640EA-99A9-A14E-BB2F-2E64339CB1C5}"/>
              </a:ext>
            </a:extLst>
          </p:cNvPr>
          <p:cNvSpPr>
            <a:spLocks noGrp="1"/>
          </p:cNvSpPr>
          <p:nvPr>
            <p:ph idx="1"/>
          </p:nvPr>
        </p:nvSpPr>
        <p:spPr/>
        <p:txBody>
          <a:bodyPr>
            <a:normAutofit/>
          </a:bodyPr>
          <a:lstStyle/>
          <a:p>
            <a:r>
              <a:rPr lang="en-US" dirty="0"/>
              <a:t>Considering the ”what” and ”why” of Asset Management:</a:t>
            </a:r>
          </a:p>
          <a:p>
            <a:pPr lvl="1"/>
            <a:r>
              <a:rPr lang="en-US" dirty="0"/>
              <a:t>Round table discussion</a:t>
            </a:r>
          </a:p>
          <a:p>
            <a:pPr lvl="2">
              <a:buFont typeface="Arial" panose="020B0604020202020204" pitchFamily="34" charset="0"/>
              <a:buChar char="-"/>
            </a:pPr>
            <a:r>
              <a:rPr lang="en-US" dirty="0"/>
              <a:t> How does your role contribute to Asset Management</a:t>
            </a:r>
          </a:p>
          <a:p>
            <a:pPr lvl="1"/>
            <a:r>
              <a:rPr lang="en-US" dirty="0"/>
              <a:t>Pick and scribe to capture the perspectives of each role</a:t>
            </a:r>
          </a:p>
          <a:p>
            <a:pPr lvl="1"/>
            <a:r>
              <a:rPr lang="en-US" dirty="0"/>
              <a:t>Report back from the group</a:t>
            </a:r>
          </a:p>
          <a:p>
            <a:pPr marL="457200" lvl="1" indent="0">
              <a:buNone/>
            </a:pPr>
            <a:endParaRPr lang="en-US" dirty="0"/>
          </a:p>
        </p:txBody>
      </p:sp>
    </p:spTree>
    <p:extLst>
      <p:ext uri="{BB962C8B-B14F-4D97-AF65-F5344CB8AC3E}">
        <p14:creationId xmlns:p14="http://schemas.microsoft.com/office/powerpoint/2010/main" val="13379109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5934E-7CEA-6F42-B692-0478008C5952}"/>
              </a:ext>
            </a:extLst>
          </p:cNvPr>
          <p:cNvSpPr>
            <a:spLocks noGrp="1"/>
          </p:cNvSpPr>
          <p:nvPr>
            <p:ph type="title"/>
          </p:nvPr>
        </p:nvSpPr>
        <p:spPr/>
        <p:txBody>
          <a:bodyPr/>
          <a:lstStyle/>
          <a:p>
            <a:r>
              <a:rPr lang="en-US" dirty="0"/>
              <a:t>Lunch: 12:00 – 1:00</a:t>
            </a:r>
          </a:p>
        </p:txBody>
      </p:sp>
      <p:sp>
        <p:nvSpPr>
          <p:cNvPr id="4" name="Content Placeholder 2">
            <a:extLst>
              <a:ext uri="{FF2B5EF4-FFF2-40B4-BE49-F238E27FC236}">
                <a16:creationId xmlns:a16="http://schemas.microsoft.com/office/drawing/2014/main" id="{2C620EF6-F4A0-894D-B55B-179E4E3ED843}"/>
              </a:ext>
            </a:extLst>
          </p:cNvPr>
          <p:cNvSpPr>
            <a:spLocks noGrp="1"/>
          </p:cNvSpPr>
          <p:nvPr>
            <p:ph idx="1"/>
          </p:nvPr>
        </p:nvSpPr>
        <p:spPr/>
        <p:txBody>
          <a:bodyPr/>
          <a:lstStyle/>
          <a:p>
            <a:pPr marL="0" indent="0" fontAlgn="base">
              <a:buNone/>
            </a:pPr>
            <a:r>
              <a:rPr lang="en-CA" sz="3600" b="1" i="1" dirty="0">
                <a:solidFill>
                  <a:schemeClr val="accent1">
                    <a:lumMod val="75000"/>
                  </a:schemeClr>
                </a:solidFill>
                <a:ea typeface="ＭＳ Ｐゴシック" panose="020B0600070205080204" pitchFamily="34" charset="-128"/>
              </a:rPr>
              <a:t>"The best way to predict the future is to invent it."</a:t>
            </a:r>
          </a:p>
          <a:p>
            <a:pPr>
              <a:buFontTx/>
              <a:buNone/>
            </a:pPr>
            <a:endParaRPr lang="en-US" altLang="en-US" dirty="0">
              <a:ea typeface="ＭＳ Ｐゴシック" panose="020B0600070205080204" pitchFamily="34" charset="-128"/>
            </a:endParaRPr>
          </a:p>
          <a:p>
            <a:pPr>
              <a:buFontTx/>
              <a:buNone/>
            </a:pPr>
            <a:r>
              <a:rPr lang="en-CA" dirty="0"/>
              <a:t>Alan Kay</a:t>
            </a:r>
            <a:endParaRPr lang="en-US" altLang="en-US" dirty="0">
              <a:ea typeface="ＭＳ Ｐゴシック" panose="020B0600070205080204" pitchFamily="34" charset="-128"/>
            </a:endParaRPr>
          </a:p>
        </p:txBody>
      </p:sp>
      <p:sp>
        <p:nvSpPr>
          <p:cNvPr id="5" name="TextBox 4">
            <a:extLst>
              <a:ext uri="{FF2B5EF4-FFF2-40B4-BE49-F238E27FC236}">
                <a16:creationId xmlns:a16="http://schemas.microsoft.com/office/drawing/2014/main" id="{1A89B3D7-1791-534D-BB0A-61CDF4361382}"/>
              </a:ext>
            </a:extLst>
          </p:cNvPr>
          <p:cNvSpPr txBox="1"/>
          <p:nvPr/>
        </p:nvSpPr>
        <p:spPr>
          <a:xfrm>
            <a:off x="838200" y="5930742"/>
            <a:ext cx="4798108" cy="246221"/>
          </a:xfrm>
          <a:prstGeom prst="rect">
            <a:avLst/>
          </a:prstGeom>
          <a:noFill/>
        </p:spPr>
        <p:txBody>
          <a:bodyPr wrap="none" rtlCol="0">
            <a:spAutoFit/>
          </a:bodyPr>
          <a:lstStyle/>
          <a:p>
            <a:r>
              <a:rPr lang="en-US" sz="1000" dirty="0"/>
              <a:t>Source: https://</a:t>
            </a:r>
            <a:r>
              <a:rPr lang="en-US" sz="1000" dirty="0" err="1"/>
              <a:t>www.dudesolutions.com</a:t>
            </a:r>
            <a:r>
              <a:rPr lang="en-US" sz="1000" dirty="0"/>
              <a:t>/blog/5-Quotes-for-Better-Facility-Maintenance</a:t>
            </a:r>
          </a:p>
        </p:txBody>
      </p:sp>
    </p:spTree>
    <p:extLst>
      <p:ext uri="{BB962C8B-B14F-4D97-AF65-F5344CB8AC3E}">
        <p14:creationId xmlns:p14="http://schemas.microsoft.com/office/powerpoint/2010/main" val="157799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DB3B-4DEF-C94F-BCBE-6B8A2655A86D}"/>
              </a:ext>
            </a:extLst>
          </p:cNvPr>
          <p:cNvSpPr>
            <a:spLocks noGrp="1"/>
          </p:cNvSpPr>
          <p:nvPr>
            <p:ph type="title"/>
          </p:nvPr>
        </p:nvSpPr>
        <p:spPr/>
        <p:txBody>
          <a:bodyPr>
            <a:normAutofit/>
          </a:bodyPr>
          <a:lstStyle/>
          <a:p>
            <a:r>
              <a:rPr lang="en-US" sz="3600" dirty="0"/>
              <a:t>Exercise 4: Cross Disciplinary Groups of 4</a:t>
            </a:r>
          </a:p>
        </p:txBody>
      </p:sp>
      <p:sp>
        <p:nvSpPr>
          <p:cNvPr id="3" name="Content Placeholder 2">
            <a:extLst>
              <a:ext uri="{FF2B5EF4-FFF2-40B4-BE49-F238E27FC236}">
                <a16:creationId xmlns:a16="http://schemas.microsoft.com/office/drawing/2014/main" id="{8F16503E-6C60-2F44-872A-23F479B8F369}"/>
              </a:ext>
            </a:extLst>
          </p:cNvPr>
          <p:cNvSpPr>
            <a:spLocks noGrp="1"/>
          </p:cNvSpPr>
          <p:nvPr>
            <p:ph idx="1"/>
          </p:nvPr>
        </p:nvSpPr>
        <p:spPr/>
        <p:txBody>
          <a:bodyPr/>
          <a:lstStyle/>
          <a:p>
            <a:pPr marL="0" indent="0">
              <a:buNone/>
            </a:pPr>
            <a:r>
              <a:rPr lang="en-US" dirty="0"/>
              <a:t>Create your elevator pitch:</a:t>
            </a:r>
          </a:p>
          <a:p>
            <a:pPr marL="0" indent="0">
              <a:buNone/>
            </a:pPr>
            <a:r>
              <a:rPr lang="en-US" dirty="0"/>
              <a:t>Describe asset management using any words you want to in a simple sentence(s). (make it a run on if you like grammar is not why we are here)</a:t>
            </a:r>
          </a:p>
          <a:p>
            <a:pPr marL="0" indent="0">
              <a:buNone/>
            </a:pPr>
            <a:endParaRPr lang="en-US" dirty="0"/>
          </a:p>
          <a:p>
            <a:pPr marL="0" indent="0">
              <a:buNone/>
            </a:pPr>
            <a:r>
              <a:rPr lang="en-US" dirty="0"/>
              <a:t>If you feel compelled make up a word like:</a:t>
            </a:r>
          </a:p>
          <a:p>
            <a:r>
              <a:rPr lang="en-US" dirty="0"/>
              <a:t>Assign a scribe</a:t>
            </a:r>
          </a:p>
          <a:p>
            <a:r>
              <a:rPr lang="en-US" dirty="0"/>
              <a:t>Report back to the group</a:t>
            </a:r>
          </a:p>
        </p:txBody>
      </p:sp>
      <p:pic>
        <p:nvPicPr>
          <p:cNvPr id="4" name="Picture 3">
            <a:extLst>
              <a:ext uri="{FF2B5EF4-FFF2-40B4-BE49-F238E27FC236}">
                <a16:creationId xmlns:a16="http://schemas.microsoft.com/office/drawing/2014/main" id="{53450B6A-6789-2A45-A22F-39F76F2C3705}"/>
              </a:ext>
            </a:extLst>
          </p:cNvPr>
          <p:cNvPicPr>
            <a:picLocks noChangeAspect="1"/>
          </p:cNvPicPr>
          <p:nvPr/>
        </p:nvPicPr>
        <p:blipFill>
          <a:blip r:embed="rId2"/>
          <a:stretch>
            <a:fillRect/>
          </a:stretch>
        </p:blipFill>
        <p:spPr>
          <a:xfrm>
            <a:off x="8081682" y="3429000"/>
            <a:ext cx="3839680" cy="3326620"/>
          </a:xfrm>
          <a:prstGeom prst="rect">
            <a:avLst/>
          </a:prstGeom>
        </p:spPr>
      </p:pic>
    </p:spTree>
    <p:extLst>
      <p:ext uri="{BB962C8B-B14F-4D97-AF65-F5344CB8AC3E}">
        <p14:creationId xmlns:p14="http://schemas.microsoft.com/office/powerpoint/2010/main" val="237683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245D-2FEE-4001-91FC-6E9C20752520}"/>
              </a:ext>
            </a:extLst>
          </p:cNvPr>
          <p:cNvSpPr>
            <a:spLocks noGrp="1"/>
          </p:cNvSpPr>
          <p:nvPr>
            <p:ph type="title"/>
          </p:nvPr>
        </p:nvSpPr>
        <p:spPr>
          <a:xfrm>
            <a:off x="381000" y="68653"/>
            <a:ext cx="11430000" cy="820741"/>
          </a:xfrm>
        </p:spPr>
        <p:txBody>
          <a:bodyPr>
            <a:normAutofit/>
          </a:bodyPr>
          <a:lstStyle/>
          <a:p>
            <a:r>
              <a:rPr lang="en-US" dirty="0">
                <a:latin typeface="Calibri-Bold"/>
              </a:rPr>
              <a:t>Who else can I contact?</a:t>
            </a:r>
          </a:p>
        </p:txBody>
      </p:sp>
      <p:graphicFrame>
        <p:nvGraphicFramePr>
          <p:cNvPr id="5" name="Table 4"/>
          <p:cNvGraphicFramePr>
            <a:graphicFrameLocks noGrp="1"/>
          </p:cNvGraphicFramePr>
          <p:nvPr/>
        </p:nvGraphicFramePr>
        <p:xfrm>
          <a:off x="815490" y="1427003"/>
          <a:ext cx="10051072" cy="3048000"/>
        </p:xfrm>
        <a:graphic>
          <a:graphicData uri="http://schemas.openxmlformats.org/drawingml/2006/table">
            <a:tbl>
              <a:tblPr firstRow="1" bandRow="1">
                <a:tableStyleId>{5C22544A-7EE6-4342-B048-85BDC9FD1C3A}</a:tableStyleId>
              </a:tblPr>
              <a:tblGrid>
                <a:gridCol w="1760659">
                  <a:extLst>
                    <a:ext uri="{9D8B030D-6E8A-4147-A177-3AD203B41FA5}">
                      <a16:colId xmlns:a16="http://schemas.microsoft.com/office/drawing/2014/main" val="2589855291"/>
                    </a:ext>
                  </a:extLst>
                </a:gridCol>
                <a:gridCol w="3930162">
                  <a:extLst>
                    <a:ext uri="{9D8B030D-6E8A-4147-A177-3AD203B41FA5}">
                      <a16:colId xmlns:a16="http://schemas.microsoft.com/office/drawing/2014/main" val="343987562"/>
                    </a:ext>
                  </a:extLst>
                </a:gridCol>
                <a:gridCol w="4360251">
                  <a:extLst>
                    <a:ext uri="{9D8B030D-6E8A-4147-A177-3AD203B41FA5}">
                      <a16:colId xmlns:a16="http://schemas.microsoft.com/office/drawing/2014/main" val="2137699278"/>
                    </a:ext>
                  </a:extLst>
                </a:gridCol>
              </a:tblGrid>
              <a:tr h="28249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lgn="l">
                        <a:lnSpc>
                          <a:spcPct val="100000"/>
                        </a:lnSpc>
                        <a:spcBef>
                          <a:spcPts val="0"/>
                        </a:spcBef>
                        <a:spcAft>
                          <a:spcPts val="300"/>
                        </a:spcAft>
                        <a:buFont typeface="+mj-lt"/>
                        <a:buNone/>
                      </a:pPr>
                      <a:r>
                        <a:rPr lang="en-US" sz="1400" b="1" dirty="0">
                          <a:solidFill>
                            <a:schemeClr val="tx1"/>
                          </a:solidFill>
                        </a:rPr>
                        <a:t>Name</a:t>
                      </a:r>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lgn="ctr">
                        <a:lnSpc>
                          <a:spcPct val="100000"/>
                        </a:lnSpc>
                        <a:spcBef>
                          <a:spcPts val="0"/>
                        </a:spcBef>
                        <a:spcAft>
                          <a:spcPts val="300"/>
                        </a:spcAft>
                        <a:buFont typeface="+mj-lt"/>
                        <a:buNone/>
                      </a:pPr>
                      <a:r>
                        <a:rPr lang="en-US" sz="1400" b="1" dirty="0">
                          <a:solidFill>
                            <a:schemeClr val="tx1"/>
                          </a:solidFill>
                        </a:rPr>
                        <a:t>Title</a:t>
                      </a:r>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lgn="ctr">
                        <a:lnSpc>
                          <a:spcPct val="100000"/>
                        </a:lnSpc>
                        <a:spcBef>
                          <a:spcPts val="0"/>
                        </a:spcBef>
                        <a:spcAft>
                          <a:spcPts val="300"/>
                        </a:spcAft>
                        <a:buFont typeface="+mj-lt"/>
                        <a:buNone/>
                      </a:pPr>
                      <a:r>
                        <a:rPr lang="en-US" sz="1400" b="1" dirty="0">
                          <a:solidFill>
                            <a:schemeClr val="tx1"/>
                          </a:solidFill>
                        </a:rPr>
                        <a:t>Business Unit</a:t>
                      </a:r>
                    </a:p>
                  </a:txBody>
                  <a:tcPr/>
                </a:tc>
                <a:extLst>
                  <a:ext uri="{0D108BD9-81ED-4DB2-BD59-A6C34878D82A}">
                    <a16:rowId xmlns:a16="http://schemas.microsoft.com/office/drawing/2014/main" val="476861705"/>
                  </a:ext>
                </a:extLst>
              </a:tr>
              <a:tr h="282496">
                <a:tc>
                  <a:txBody>
                    <a:bodyPr/>
                    <a:lstStyle/>
                    <a:p>
                      <a:pPr algn="l" fontAlgn="ctr"/>
                      <a:r>
                        <a:rPr lang="en-US" sz="1400" b="0" i="0" u="none" strike="noStrike" dirty="0">
                          <a:solidFill>
                            <a:srgbClr val="000000"/>
                          </a:solidFill>
                          <a:effectLst/>
                          <a:latin typeface="Calibri" panose="020F0502020204030204" pitchFamily="34" charset="0"/>
                        </a:rPr>
                        <a:t>Joel Johnston</a:t>
                      </a:r>
                    </a:p>
                  </a:txBody>
                  <a:tcPr marL="857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 Director Integrated Work Management</a:t>
                      </a:r>
                    </a:p>
                  </a:txBody>
                  <a:tcPr marL="9525" marR="9525" marT="9525" marB="0" anchor="b"/>
                </a:tc>
                <a:tc>
                  <a:txBody>
                    <a:bodyPr/>
                    <a:lstStyle/>
                    <a:p>
                      <a:pPr marL="0" indent="0" algn="ctr">
                        <a:lnSpc>
                          <a:spcPct val="100000"/>
                        </a:lnSpc>
                        <a:spcBef>
                          <a:spcPts val="0"/>
                        </a:spcBef>
                        <a:spcAft>
                          <a:spcPts val="200"/>
                        </a:spcAft>
                        <a:buFont typeface="+mj-lt"/>
                        <a:buNone/>
                      </a:pPr>
                      <a:r>
                        <a:rPr lang="en-US" sz="1400" dirty="0">
                          <a:solidFill>
                            <a:schemeClr val="tx1"/>
                          </a:solidFill>
                        </a:rPr>
                        <a:t>Energy Production</a:t>
                      </a:r>
                    </a:p>
                  </a:txBody>
                  <a:tcPr/>
                </a:tc>
                <a:extLst>
                  <a:ext uri="{0D108BD9-81ED-4DB2-BD59-A6C34878D82A}">
                    <a16:rowId xmlns:a16="http://schemas.microsoft.com/office/drawing/2014/main" val="1541249375"/>
                  </a:ext>
                </a:extLst>
              </a:tr>
              <a:tr h="282496">
                <a:tc>
                  <a:txBody>
                    <a:bodyPr/>
                    <a:lstStyle/>
                    <a:p>
                      <a:pPr algn="l" fontAlgn="ctr"/>
                      <a:r>
                        <a:rPr lang="en-US" sz="1400" b="0" i="0" u="none" strike="noStrike" dirty="0">
                          <a:solidFill>
                            <a:srgbClr val="000000"/>
                          </a:solidFill>
                          <a:effectLst/>
                          <a:latin typeface="Calibri" panose="020F0502020204030204" pitchFamily="34" charset="0"/>
                        </a:rPr>
                        <a:t>Scott Eidem</a:t>
                      </a:r>
                    </a:p>
                  </a:txBody>
                  <a:tcPr marL="857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 Director Engineering Services </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400" dirty="0">
                          <a:solidFill>
                            <a:schemeClr val="tx1"/>
                          </a:solidFill>
                        </a:rPr>
                        <a:t>Energy Production</a:t>
                      </a:r>
                    </a:p>
                  </a:txBody>
                  <a:tcPr/>
                </a:tc>
                <a:extLst>
                  <a:ext uri="{0D108BD9-81ED-4DB2-BD59-A6C34878D82A}">
                    <a16:rowId xmlns:a16="http://schemas.microsoft.com/office/drawing/2014/main" val="228099000"/>
                  </a:ext>
                </a:extLst>
              </a:tr>
              <a:tr h="282496">
                <a:tc>
                  <a:txBody>
                    <a:bodyPr/>
                    <a:lstStyle/>
                    <a:p>
                      <a:pPr algn="l" fontAlgn="ctr"/>
                      <a:r>
                        <a:rPr lang="en-US" sz="1400" b="0" i="0" u="none" strike="noStrike" dirty="0">
                          <a:solidFill>
                            <a:srgbClr val="000000"/>
                          </a:solidFill>
                          <a:effectLst/>
                          <a:latin typeface="Calibri" panose="020F0502020204030204" pitchFamily="34" charset="0"/>
                        </a:rPr>
                        <a:t>Dan Lenihan</a:t>
                      </a:r>
                    </a:p>
                  </a:txBody>
                  <a:tcPr marL="857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 Director T&amp;D Planning &amp; Strategy</a:t>
                      </a:r>
                    </a:p>
                  </a:txBody>
                  <a:tcPr marL="9525" marR="9525" marT="9525" marB="0" anchor="b"/>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400" dirty="0">
                          <a:solidFill>
                            <a:schemeClr val="tx1"/>
                          </a:solidFill>
                        </a:rPr>
                        <a:t>Energy Delivery</a:t>
                      </a:r>
                    </a:p>
                  </a:txBody>
                  <a:tcPr/>
                </a:tc>
                <a:extLst>
                  <a:ext uri="{0D108BD9-81ED-4DB2-BD59-A6C34878D82A}">
                    <a16:rowId xmlns:a16="http://schemas.microsoft.com/office/drawing/2014/main" val="373364634"/>
                  </a:ext>
                </a:extLst>
              </a:tr>
              <a:tr h="282496">
                <a:tc>
                  <a:txBody>
                    <a:bodyPr/>
                    <a:lstStyle/>
                    <a:p>
                      <a:pPr algn="l" fontAlgn="ctr"/>
                      <a:r>
                        <a:rPr lang="en-US" sz="1400" b="0" i="0" u="none" strike="noStrike" dirty="0">
                          <a:solidFill>
                            <a:srgbClr val="000000"/>
                          </a:solidFill>
                          <a:effectLst/>
                          <a:latin typeface="Calibri" panose="020F0502020204030204" pitchFamily="34" charset="0"/>
                        </a:rPr>
                        <a:t>David Boyd</a:t>
                      </a:r>
                    </a:p>
                  </a:txBody>
                  <a:tcPr marL="857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 Manager BTBS Support Services</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400" dirty="0">
                          <a:solidFill>
                            <a:schemeClr val="tx1"/>
                          </a:solidFill>
                        </a:rPr>
                        <a:t>Business Technology / Building Services</a:t>
                      </a:r>
                    </a:p>
                  </a:txBody>
                  <a:tcPr/>
                </a:tc>
                <a:extLst>
                  <a:ext uri="{0D108BD9-81ED-4DB2-BD59-A6C34878D82A}">
                    <a16:rowId xmlns:a16="http://schemas.microsoft.com/office/drawing/2014/main" val="1767312504"/>
                  </a:ext>
                </a:extLst>
              </a:tr>
              <a:tr h="282496">
                <a:tc>
                  <a:txBody>
                    <a:bodyPr/>
                    <a:lstStyle/>
                    <a:p>
                      <a:pPr algn="l" fontAlgn="ctr"/>
                      <a:r>
                        <a:rPr lang="en-US" sz="1400" b="0" i="0" u="none" strike="noStrike" dirty="0">
                          <a:solidFill>
                            <a:srgbClr val="000000"/>
                          </a:solidFill>
                          <a:effectLst/>
                          <a:latin typeface="Calibri" panose="020F0502020204030204" pitchFamily="34" charset="0"/>
                        </a:rPr>
                        <a:t>Steve Brown</a:t>
                      </a:r>
                    </a:p>
                  </a:txBody>
                  <a:tcPr marL="857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 Director Enterprise Architect</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400" dirty="0">
                          <a:solidFill>
                            <a:schemeClr val="tx1"/>
                          </a:solidFill>
                        </a:rPr>
                        <a:t>Business Technology / Building Services</a:t>
                      </a:r>
                    </a:p>
                  </a:txBody>
                  <a:tcPr/>
                </a:tc>
                <a:extLst>
                  <a:ext uri="{0D108BD9-81ED-4DB2-BD59-A6C34878D82A}">
                    <a16:rowId xmlns:a16="http://schemas.microsoft.com/office/drawing/2014/main" val="922240325"/>
                  </a:ext>
                </a:extLst>
              </a:tr>
              <a:tr h="282496">
                <a:tc>
                  <a:txBody>
                    <a:bodyPr/>
                    <a:lstStyle/>
                    <a:p>
                      <a:pPr algn="l" fontAlgn="b"/>
                      <a:r>
                        <a:rPr lang="en-US" sz="1400" b="0" i="0" u="none" strike="noStrike" dirty="0">
                          <a:solidFill>
                            <a:srgbClr val="000000"/>
                          </a:solidFill>
                          <a:effectLst/>
                          <a:latin typeface="Calibri" panose="020F0502020204030204" pitchFamily="34" charset="0"/>
                        </a:rPr>
                        <a:t>  Jacob Farrell</a:t>
                      </a:r>
                    </a:p>
                  </a:txBody>
                  <a:tcPr marL="9525" marR="9525" marT="9525" marB="0" anchor="b"/>
                </a:tc>
                <a:tc>
                  <a:txBody>
                    <a:bodyPr/>
                    <a:lstStyle/>
                    <a:p>
                      <a:pPr algn="l" fontAlgn="b"/>
                      <a:r>
                        <a:rPr lang="en-US" sz="1400" b="0" i="0" u="none" strike="noStrike" dirty="0">
                          <a:solidFill>
                            <a:srgbClr val="000000"/>
                          </a:solidFill>
                          <a:effectLst/>
                          <a:latin typeface="Calibri" panose="020F0502020204030204" pitchFamily="34" charset="0"/>
                        </a:rPr>
                        <a:t> Manager of Building Services &amp; Operations</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400" dirty="0">
                          <a:solidFill>
                            <a:schemeClr val="tx1"/>
                          </a:solidFill>
                        </a:rPr>
                        <a:t>Business Technology / Building Services</a:t>
                      </a:r>
                    </a:p>
                  </a:txBody>
                  <a:tcPr/>
                </a:tc>
                <a:extLst>
                  <a:ext uri="{0D108BD9-81ED-4DB2-BD59-A6C34878D82A}">
                    <a16:rowId xmlns:a16="http://schemas.microsoft.com/office/drawing/2014/main" val="1607220890"/>
                  </a:ext>
                </a:extLst>
              </a:tr>
              <a:tr h="282496">
                <a:tc>
                  <a:txBody>
                    <a:bodyPr/>
                    <a:lstStyle/>
                    <a:p>
                      <a:pPr algn="l" fontAlgn="ctr"/>
                      <a:r>
                        <a:rPr lang="en-US" sz="1400" b="0" i="0" u="none" strike="noStrike" dirty="0">
                          <a:solidFill>
                            <a:srgbClr val="000000"/>
                          </a:solidFill>
                          <a:effectLst/>
                          <a:latin typeface="Calibri" panose="020F0502020204030204" pitchFamily="34" charset="0"/>
                        </a:rPr>
                        <a:t>Mike Donahue</a:t>
                      </a:r>
                    </a:p>
                  </a:txBody>
                  <a:tcPr marL="857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 Manager Transportation </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400" dirty="0">
                          <a:solidFill>
                            <a:schemeClr val="tx1"/>
                          </a:solidFill>
                        </a:rPr>
                        <a:t>Financial Services</a:t>
                      </a:r>
                    </a:p>
                  </a:txBody>
                  <a:tcPr/>
                </a:tc>
                <a:extLst>
                  <a:ext uri="{0D108BD9-81ED-4DB2-BD59-A6C34878D82A}">
                    <a16:rowId xmlns:a16="http://schemas.microsoft.com/office/drawing/2014/main" val="2738632048"/>
                  </a:ext>
                </a:extLst>
              </a:tr>
              <a:tr h="282496">
                <a:tc>
                  <a:txBody>
                    <a:bodyPr/>
                    <a:lstStyle/>
                    <a:p>
                      <a:pPr algn="l" fontAlgn="ctr"/>
                      <a:r>
                        <a:rPr lang="en-US" sz="1400" b="0" i="0" u="none" strike="noStrike" dirty="0">
                          <a:solidFill>
                            <a:srgbClr val="000000"/>
                          </a:solidFill>
                          <a:effectLst/>
                          <a:latin typeface="Calibri" panose="020F0502020204030204" pitchFamily="34" charset="0"/>
                        </a:rPr>
                        <a:t>Dan Laskowsky</a:t>
                      </a:r>
                    </a:p>
                  </a:txBody>
                  <a:tcPr marL="857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 Director Risk Management</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400" dirty="0">
                          <a:solidFill>
                            <a:schemeClr val="tx1"/>
                          </a:solidFill>
                        </a:rPr>
                        <a:t>Corporate Strategy &amp; Governance</a:t>
                      </a:r>
                    </a:p>
                  </a:txBody>
                  <a:tcPr/>
                </a:tc>
                <a:extLst>
                  <a:ext uri="{0D108BD9-81ED-4DB2-BD59-A6C34878D82A}">
                    <a16:rowId xmlns:a16="http://schemas.microsoft.com/office/drawing/2014/main" val="3501797386"/>
                  </a:ext>
                </a:extLst>
              </a:tr>
              <a:tr h="282496">
                <a:tc>
                  <a:txBody>
                    <a:bodyPr/>
                    <a:lstStyle/>
                    <a:p>
                      <a:pPr algn="l" fontAlgn="ctr"/>
                      <a:r>
                        <a:rPr lang="en-US" sz="1400" b="0" i="0" u="none" strike="noStrike" dirty="0">
                          <a:solidFill>
                            <a:srgbClr val="000000"/>
                          </a:solidFill>
                          <a:effectLst/>
                          <a:latin typeface="Calibri" panose="020F0502020204030204" pitchFamily="34" charset="0"/>
                        </a:rPr>
                        <a:t>Robert Kaminski</a:t>
                      </a:r>
                    </a:p>
                  </a:txBody>
                  <a:tcPr marL="857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 Director of Strategic Planning</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200"/>
                        </a:spcAft>
                        <a:buClrTx/>
                        <a:buSzTx/>
                        <a:buFont typeface="+mj-lt"/>
                        <a:buNone/>
                        <a:tabLst/>
                        <a:defRPr/>
                      </a:pPr>
                      <a:r>
                        <a:rPr lang="en-US" sz="1400" dirty="0">
                          <a:solidFill>
                            <a:schemeClr val="tx1"/>
                          </a:solidFill>
                        </a:rPr>
                        <a:t>Corporate Strategy &amp; Governance</a:t>
                      </a:r>
                    </a:p>
                  </a:txBody>
                  <a:tcPr/>
                </a:tc>
                <a:extLst>
                  <a:ext uri="{0D108BD9-81ED-4DB2-BD59-A6C34878D82A}">
                    <a16:rowId xmlns:a16="http://schemas.microsoft.com/office/drawing/2014/main" val="234581346"/>
                  </a:ext>
                </a:extLst>
              </a:tr>
            </a:tbl>
          </a:graphicData>
        </a:graphic>
      </p:graphicFrame>
      <p:sp>
        <p:nvSpPr>
          <p:cNvPr id="6" name="Title 1">
            <a:extLst>
              <a:ext uri="{FF2B5EF4-FFF2-40B4-BE49-F238E27FC236}">
                <a16:creationId xmlns:a16="http://schemas.microsoft.com/office/drawing/2014/main" id="{233B245D-2FEE-4001-91FC-6E9C20752520}"/>
              </a:ext>
            </a:extLst>
          </p:cNvPr>
          <p:cNvSpPr txBox="1">
            <a:spLocks/>
          </p:cNvSpPr>
          <p:nvPr/>
        </p:nvSpPr>
        <p:spPr>
          <a:xfrm>
            <a:off x="694592" y="1115567"/>
            <a:ext cx="5814645" cy="242493"/>
          </a:xfrm>
          <a:prstGeom prst="rect">
            <a:avLst/>
          </a:prstGeom>
          <a:solidFill>
            <a:schemeClr val="bg1">
              <a:lumMod val="85000"/>
            </a:schemeClr>
          </a:solidFill>
          <a:ln>
            <a:solidFill>
              <a:schemeClr val="tx1"/>
            </a:solidFill>
          </a:ln>
        </p:spPr>
        <p:txBody>
          <a:bodyPr vert="horz" lIns="0" tIns="0" rIns="0" bIns="0" rtlCol="0" anchor="b">
            <a:normAutofit/>
          </a:bodyPr>
          <a:lstStyle>
            <a:lvl1pPr algn="l" defTabSz="914400" rtl="0" eaLnBrk="1" latinLnBrk="0" hangingPunct="1">
              <a:lnSpc>
                <a:spcPct val="80000"/>
              </a:lnSpc>
              <a:spcBef>
                <a:spcPct val="0"/>
              </a:spcBef>
              <a:buNone/>
              <a:defRPr sz="4400" b="1" i="0" kern="1200">
                <a:solidFill>
                  <a:schemeClr val="tx1"/>
                </a:solidFill>
                <a:latin typeface="Franklin Gothic Medium" panose="020B0603020102020204" pitchFamily="34" charset="0"/>
                <a:ea typeface="Source Sans Pro" panose="020B0503030403020204" pitchFamily="34" charset="77"/>
                <a:cs typeface="Calibri"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4A4A4A"/>
                </a:solidFill>
                <a:effectLst/>
                <a:uLnTx/>
                <a:uFillTx/>
                <a:latin typeface="Franklin Gothic Medium" panose="020B0603020102020204" pitchFamily="34" charset="0"/>
                <a:cs typeface="Calibri" charset="0"/>
              </a:rPr>
              <a:t>Advisory Committee</a:t>
            </a:r>
          </a:p>
        </p:txBody>
      </p:sp>
      <p:graphicFrame>
        <p:nvGraphicFramePr>
          <p:cNvPr id="7" name="Table 6"/>
          <p:cNvGraphicFramePr>
            <a:graphicFrameLocks noGrp="1"/>
          </p:cNvGraphicFramePr>
          <p:nvPr/>
        </p:nvGraphicFramePr>
        <p:xfrm>
          <a:off x="815490" y="4948604"/>
          <a:ext cx="10051072" cy="1196340"/>
        </p:xfrm>
        <a:graphic>
          <a:graphicData uri="http://schemas.openxmlformats.org/drawingml/2006/table">
            <a:tbl>
              <a:tblPr firstRow="1" bandRow="1">
                <a:tableStyleId>{5C22544A-7EE6-4342-B048-85BDC9FD1C3A}</a:tableStyleId>
              </a:tblPr>
              <a:tblGrid>
                <a:gridCol w="3043278">
                  <a:extLst>
                    <a:ext uri="{9D8B030D-6E8A-4147-A177-3AD203B41FA5}">
                      <a16:colId xmlns:a16="http://schemas.microsoft.com/office/drawing/2014/main" val="343987562"/>
                    </a:ext>
                  </a:extLst>
                </a:gridCol>
                <a:gridCol w="7007794">
                  <a:extLst>
                    <a:ext uri="{9D8B030D-6E8A-4147-A177-3AD203B41FA5}">
                      <a16:colId xmlns:a16="http://schemas.microsoft.com/office/drawing/2014/main" val="1615257321"/>
                    </a:ext>
                  </a:extLst>
                </a:gridCol>
              </a:tblGrid>
              <a:tr h="18037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lgn="ctr">
                        <a:lnSpc>
                          <a:spcPct val="100000"/>
                        </a:lnSpc>
                        <a:spcBef>
                          <a:spcPts val="0"/>
                        </a:spcBef>
                        <a:spcAft>
                          <a:spcPts val="300"/>
                        </a:spcAft>
                        <a:buFont typeface="+mj-lt"/>
                        <a:buNone/>
                      </a:pPr>
                      <a:r>
                        <a:rPr lang="en-US" sz="1400" b="1" dirty="0">
                          <a:solidFill>
                            <a:schemeClr val="tx1"/>
                          </a:solidFill>
                        </a:rPr>
                        <a:t>Charter Defined</a:t>
                      </a:r>
                      <a:r>
                        <a:rPr lang="en-US" sz="1400" b="1" baseline="0" dirty="0">
                          <a:solidFill>
                            <a:schemeClr val="tx1"/>
                          </a:solidFill>
                        </a:rPr>
                        <a:t> Role</a:t>
                      </a:r>
                      <a:endParaRPr lang="en-US" sz="1400" b="1" dirty="0">
                        <a:solidFill>
                          <a:schemeClr val="tx1"/>
                        </a:solidFill>
                      </a:endParaRPr>
                    </a:p>
                  </a:txBody>
                  <a:tcPr/>
                </a:tc>
                <a:tc>
                  <a:txBody>
                    <a:bodyPr/>
                    <a:lstStyle/>
                    <a:p>
                      <a:pPr marL="0" indent="0" algn="ctr">
                        <a:lnSpc>
                          <a:spcPct val="100000"/>
                        </a:lnSpc>
                        <a:spcBef>
                          <a:spcPts val="0"/>
                        </a:spcBef>
                        <a:spcAft>
                          <a:spcPts val="300"/>
                        </a:spcAft>
                        <a:buFont typeface="+mj-lt"/>
                        <a:buNone/>
                      </a:pPr>
                      <a:r>
                        <a:rPr lang="en-US" sz="1400" b="1" dirty="0">
                          <a:solidFill>
                            <a:schemeClr val="tx1"/>
                          </a:solidFill>
                        </a:rPr>
                        <a:t>Name</a:t>
                      </a:r>
                    </a:p>
                  </a:txBody>
                  <a:tcPr/>
                </a:tc>
                <a:extLst>
                  <a:ext uri="{0D108BD9-81ED-4DB2-BD59-A6C34878D82A}">
                    <a16:rowId xmlns:a16="http://schemas.microsoft.com/office/drawing/2014/main" val="476861705"/>
                  </a:ext>
                </a:extLst>
              </a:tr>
              <a:tr h="180373">
                <a:tc>
                  <a:txBody>
                    <a:bodyPr/>
                    <a:lstStyle/>
                    <a:p>
                      <a:pPr algn="l" fontAlgn="b"/>
                      <a:r>
                        <a:rPr lang="en-US" sz="1400" b="0" i="0" u="none" strike="noStrike" dirty="0">
                          <a:solidFill>
                            <a:srgbClr val="000000"/>
                          </a:solidFill>
                          <a:effectLst/>
                          <a:latin typeface="Calibri" panose="020F0502020204030204" pitchFamily="34" charset="0"/>
                        </a:rPr>
                        <a:t> Executive Sponsor</a:t>
                      </a:r>
                    </a:p>
                  </a:txBody>
                  <a:tcPr marL="9525" marR="9525" marT="9525" marB="0" anchor="b"/>
                </a:tc>
                <a:tc>
                  <a:txBody>
                    <a:bodyPr/>
                    <a:lstStyle/>
                    <a:p>
                      <a:pPr algn="l" fontAlgn="b"/>
                      <a:r>
                        <a:rPr lang="en-US" sz="1400" b="0" i="0" u="none" strike="noStrike" kern="1200" dirty="0">
                          <a:solidFill>
                            <a:srgbClr val="000000"/>
                          </a:solidFill>
                          <a:effectLst/>
                          <a:latin typeface="Calibri" panose="020F0502020204030204" pitchFamily="34" charset="0"/>
                          <a:ea typeface="+mn-ea"/>
                          <a:cs typeface="+mn-cs"/>
                        </a:rPr>
                        <a:t> Javier Fernandez</a:t>
                      </a:r>
                    </a:p>
                  </a:txBody>
                  <a:tcPr marL="9525" marR="9525" marT="9525" marB="0" anchor="b"/>
                </a:tc>
                <a:extLst>
                  <a:ext uri="{0D108BD9-81ED-4DB2-BD59-A6C34878D82A}">
                    <a16:rowId xmlns:a16="http://schemas.microsoft.com/office/drawing/2014/main" val="1541249375"/>
                  </a:ext>
                </a:extLst>
              </a:tr>
              <a:tr h="180373">
                <a:tc>
                  <a:txBody>
                    <a:bodyPr/>
                    <a:lstStyle/>
                    <a:p>
                      <a:pPr algn="l" fontAlgn="b"/>
                      <a:r>
                        <a:rPr lang="en-US" sz="1400" b="0" i="0" u="none" strike="noStrike" dirty="0">
                          <a:solidFill>
                            <a:srgbClr val="000000"/>
                          </a:solidFill>
                          <a:effectLst/>
                          <a:latin typeface="Calibri" panose="020F0502020204030204" pitchFamily="34" charset="0"/>
                        </a:rPr>
                        <a:t> Executive Steering Committee</a:t>
                      </a:r>
                    </a:p>
                  </a:txBody>
                  <a:tcPr marL="9525" marR="9525" marT="9525" marB="0" anchor="b"/>
                </a:tc>
                <a:tc>
                  <a:txBody>
                    <a:bodyPr/>
                    <a:lstStyle/>
                    <a:p>
                      <a:pPr algn="l" fontAlgn="b"/>
                      <a:r>
                        <a:rPr lang="en-US" sz="1400" b="0" i="0" u="none" strike="noStrike" kern="1200" dirty="0">
                          <a:solidFill>
                            <a:srgbClr val="000000"/>
                          </a:solidFill>
                          <a:effectLst/>
                          <a:latin typeface="Calibri" panose="020F0502020204030204" pitchFamily="34" charset="0"/>
                          <a:ea typeface="+mn-ea"/>
                          <a:cs typeface="+mn-cs"/>
                        </a:rPr>
                        <a:t> Javier Fernandez, Kate Brown, Mary Fisher,</a:t>
                      </a:r>
                      <a:r>
                        <a:rPr lang="en-US" sz="1400" b="0" i="0" u="none" strike="noStrike" kern="1200" baseline="0" dirty="0">
                          <a:solidFill>
                            <a:srgbClr val="000000"/>
                          </a:solidFill>
                          <a:effectLst/>
                          <a:latin typeface="Calibri" panose="020F0502020204030204" pitchFamily="34" charset="0"/>
                          <a:ea typeface="+mn-ea"/>
                          <a:cs typeface="+mn-cs"/>
                        </a:rPr>
                        <a:t> Troy Via, Scott </a:t>
                      </a:r>
                      <a:r>
                        <a:rPr lang="en-US" sz="1400" b="0" i="0" u="none" strike="noStrike" kern="1200" baseline="0" dirty="0" err="1">
                          <a:solidFill>
                            <a:srgbClr val="000000"/>
                          </a:solidFill>
                          <a:effectLst/>
                          <a:latin typeface="Calibri" panose="020F0502020204030204" pitchFamily="34" charset="0"/>
                          <a:ea typeface="+mn-ea"/>
                          <a:cs typeface="+mn-cs"/>
                        </a:rPr>
                        <a:t>Focht</a:t>
                      </a:r>
                      <a:endParaRPr lang="en-US"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228099000"/>
                  </a:ext>
                </a:extLst>
              </a:tr>
              <a:tr h="180373">
                <a:tc>
                  <a:txBody>
                    <a:bodyPr/>
                    <a:lstStyle/>
                    <a:p>
                      <a:pPr algn="l" fontAlgn="b"/>
                      <a:r>
                        <a:rPr lang="en-US" sz="1400" b="0" i="0" u="none" strike="noStrike" dirty="0">
                          <a:solidFill>
                            <a:srgbClr val="000000"/>
                          </a:solidFill>
                          <a:effectLst/>
                          <a:latin typeface="Calibri" panose="020F0502020204030204" pitchFamily="34" charset="0"/>
                        </a:rPr>
                        <a:t> Charter</a:t>
                      </a:r>
                      <a:r>
                        <a:rPr lang="en-US" sz="1400" b="0" i="0" u="none" strike="noStrike" baseline="0" dirty="0">
                          <a:solidFill>
                            <a:srgbClr val="000000"/>
                          </a:solidFill>
                          <a:effectLst/>
                          <a:latin typeface="Calibri" panose="020F0502020204030204" pitchFamily="34" charset="0"/>
                        </a:rPr>
                        <a:t> Manager</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kern="1200" dirty="0">
                          <a:solidFill>
                            <a:srgbClr val="000000"/>
                          </a:solidFill>
                          <a:effectLst/>
                          <a:latin typeface="Calibri" panose="020F0502020204030204" pitchFamily="34" charset="0"/>
                          <a:ea typeface="+mn-ea"/>
                          <a:cs typeface="+mn-cs"/>
                        </a:rPr>
                        <a:t> Brad Underwood</a:t>
                      </a:r>
                    </a:p>
                  </a:txBody>
                  <a:tcPr marL="9525" marR="9525" marT="9525" marB="0" anchor="b"/>
                </a:tc>
                <a:extLst>
                  <a:ext uri="{0D108BD9-81ED-4DB2-BD59-A6C34878D82A}">
                    <a16:rowId xmlns:a16="http://schemas.microsoft.com/office/drawing/2014/main" val="1139494638"/>
                  </a:ext>
                </a:extLst>
              </a:tr>
              <a:tr h="180373">
                <a:tc>
                  <a:txBody>
                    <a:bodyPr/>
                    <a:lstStyle/>
                    <a:p>
                      <a:pPr algn="l" fontAlgn="b"/>
                      <a:r>
                        <a:rPr lang="en-US" sz="1400" b="0" i="0" u="none" strike="noStrike" dirty="0">
                          <a:solidFill>
                            <a:srgbClr val="000000"/>
                          </a:solidFill>
                          <a:effectLst/>
                          <a:latin typeface="Calibri" panose="020F0502020204030204" pitchFamily="34" charset="0"/>
                        </a:rPr>
                        <a:t> Initiative Lead</a:t>
                      </a:r>
                    </a:p>
                  </a:txBody>
                  <a:tcPr marL="9525" marR="9525" marT="9525" marB="0" anchor="b"/>
                </a:tc>
                <a:tc>
                  <a:txBody>
                    <a:bodyPr/>
                    <a:lstStyle/>
                    <a:p>
                      <a:pPr algn="l" fontAlgn="b"/>
                      <a:r>
                        <a:rPr lang="en-US" sz="1400" b="0" i="0" u="none" strike="noStrike" kern="1200" dirty="0">
                          <a:solidFill>
                            <a:srgbClr val="000000"/>
                          </a:solidFill>
                          <a:effectLst/>
                          <a:latin typeface="Calibri" panose="020F0502020204030204" pitchFamily="34" charset="0"/>
                          <a:ea typeface="+mn-ea"/>
                          <a:cs typeface="+mn-cs"/>
                        </a:rPr>
                        <a:t> Brad Seier</a:t>
                      </a:r>
                    </a:p>
                  </a:txBody>
                  <a:tcPr marL="9525" marR="9525" marT="9525" marB="0" anchor="b"/>
                </a:tc>
                <a:extLst>
                  <a:ext uri="{0D108BD9-81ED-4DB2-BD59-A6C34878D82A}">
                    <a16:rowId xmlns:a16="http://schemas.microsoft.com/office/drawing/2014/main" val="373364634"/>
                  </a:ext>
                </a:extLst>
              </a:tr>
            </a:tbl>
          </a:graphicData>
        </a:graphic>
      </p:graphicFrame>
      <p:sp>
        <p:nvSpPr>
          <p:cNvPr id="8" name="Title 1">
            <a:extLst>
              <a:ext uri="{FF2B5EF4-FFF2-40B4-BE49-F238E27FC236}">
                <a16:creationId xmlns:a16="http://schemas.microsoft.com/office/drawing/2014/main" id="{233B245D-2FEE-4001-91FC-6E9C20752520}"/>
              </a:ext>
            </a:extLst>
          </p:cNvPr>
          <p:cNvSpPr txBox="1">
            <a:spLocks/>
          </p:cNvSpPr>
          <p:nvPr/>
        </p:nvSpPr>
        <p:spPr>
          <a:xfrm>
            <a:off x="694593" y="4662818"/>
            <a:ext cx="5814645" cy="228251"/>
          </a:xfrm>
          <a:prstGeom prst="rect">
            <a:avLst/>
          </a:prstGeom>
          <a:solidFill>
            <a:schemeClr val="bg1">
              <a:lumMod val="85000"/>
            </a:schemeClr>
          </a:solidFill>
          <a:ln>
            <a:solidFill>
              <a:schemeClr val="tx1"/>
            </a:solidFill>
          </a:ln>
        </p:spPr>
        <p:txBody>
          <a:bodyPr vert="horz" lIns="0" tIns="0" rIns="0" bIns="0" rtlCol="0" anchor="b">
            <a:normAutofit/>
          </a:bodyPr>
          <a:lstStyle>
            <a:lvl1pPr algn="l" defTabSz="914400" rtl="0" eaLnBrk="1" latinLnBrk="0" hangingPunct="1">
              <a:lnSpc>
                <a:spcPct val="80000"/>
              </a:lnSpc>
              <a:spcBef>
                <a:spcPct val="0"/>
              </a:spcBef>
              <a:buNone/>
              <a:defRPr sz="4400" b="1" i="0" kern="1200">
                <a:solidFill>
                  <a:schemeClr val="tx1"/>
                </a:solidFill>
                <a:latin typeface="Franklin Gothic Medium" panose="020B0603020102020204" pitchFamily="34" charset="0"/>
                <a:ea typeface="Source Sans Pro" panose="020B0503030403020204" pitchFamily="34" charset="77"/>
                <a:cs typeface="Calibri"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4A4A4A"/>
                </a:solidFill>
                <a:effectLst/>
                <a:uLnTx/>
                <a:uFillTx/>
                <a:latin typeface="Franklin Gothic Medium" panose="020B0603020102020204" pitchFamily="34" charset="0"/>
                <a:cs typeface="Calibri" charset="0"/>
              </a:rPr>
              <a:t>Initiative Oversight</a:t>
            </a:r>
          </a:p>
        </p:txBody>
      </p:sp>
    </p:spTree>
    <p:extLst>
      <p:ext uri="{BB962C8B-B14F-4D97-AF65-F5344CB8AC3E}">
        <p14:creationId xmlns:p14="http://schemas.microsoft.com/office/powerpoint/2010/main" val="2102338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5551-3EEB-414E-ADFA-D0DD1D0D1A26}"/>
              </a:ext>
            </a:extLst>
          </p:cNvPr>
          <p:cNvSpPr>
            <a:spLocks noGrp="1"/>
          </p:cNvSpPr>
          <p:nvPr>
            <p:ph type="title"/>
          </p:nvPr>
        </p:nvSpPr>
        <p:spPr/>
        <p:txBody>
          <a:bodyPr/>
          <a:lstStyle/>
          <a:p>
            <a:r>
              <a:rPr lang="en-US" dirty="0"/>
              <a:t>Vocabulary of Asset Management</a:t>
            </a:r>
          </a:p>
        </p:txBody>
      </p:sp>
      <p:pic>
        <p:nvPicPr>
          <p:cNvPr id="5" name="Content Placeholder 4">
            <a:extLst>
              <a:ext uri="{FF2B5EF4-FFF2-40B4-BE49-F238E27FC236}">
                <a16:creationId xmlns:a16="http://schemas.microsoft.com/office/drawing/2014/main" id="{E6C2C439-263E-7245-8C45-C3686FA9B0EF}"/>
              </a:ext>
            </a:extLst>
          </p:cNvPr>
          <p:cNvPicPr>
            <a:picLocks noGrp="1" noChangeAspect="1"/>
          </p:cNvPicPr>
          <p:nvPr>
            <p:ph idx="1"/>
          </p:nvPr>
        </p:nvPicPr>
        <p:blipFill rotWithShape="1">
          <a:blip r:embed="rId2"/>
          <a:srcRect l="1876" t="25274" r="1705" b="24642"/>
          <a:stretch/>
        </p:blipFill>
        <p:spPr>
          <a:xfrm>
            <a:off x="380007" y="3590365"/>
            <a:ext cx="11431986" cy="2259106"/>
          </a:xfrm>
          <a:prstGeom prst="rect">
            <a:avLst/>
          </a:prstGeom>
        </p:spPr>
      </p:pic>
      <p:sp>
        <p:nvSpPr>
          <p:cNvPr id="4" name="TextBox 3">
            <a:extLst>
              <a:ext uri="{FF2B5EF4-FFF2-40B4-BE49-F238E27FC236}">
                <a16:creationId xmlns:a16="http://schemas.microsoft.com/office/drawing/2014/main" id="{1C432428-6F57-9B42-84A5-11E05A5E314D}"/>
              </a:ext>
            </a:extLst>
          </p:cNvPr>
          <p:cNvSpPr txBox="1"/>
          <p:nvPr/>
        </p:nvSpPr>
        <p:spPr>
          <a:xfrm>
            <a:off x="838200" y="1485900"/>
            <a:ext cx="7151914"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t>Vernacular</a:t>
            </a:r>
          </a:p>
          <a:p>
            <a:pPr marL="285750" indent="-285750">
              <a:buFont typeface="Arial" panose="020B0604020202020204" pitchFamily="34" charset="0"/>
              <a:buChar char="•"/>
            </a:pPr>
            <a:r>
              <a:rPr lang="en-US" sz="3200" dirty="0"/>
              <a:t>ISO55000 Terms</a:t>
            </a:r>
          </a:p>
          <a:p>
            <a:pPr marL="285750" indent="-285750">
              <a:buFont typeface="Arial" panose="020B0604020202020204" pitchFamily="34" charset="0"/>
              <a:buChar char="•"/>
            </a:pPr>
            <a:r>
              <a:rPr lang="en-US" sz="3200" dirty="0"/>
              <a:t>Clarity</a:t>
            </a:r>
          </a:p>
        </p:txBody>
      </p:sp>
    </p:spTree>
    <p:extLst>
      <p:ext uri="{BB962C8B-B14F-4D97-AF65-F5344CB8AC3E}">
        <p14:creationId xmlns:p14="http://schemas.microsoft.com/office/powerpoint/2010/main" val="200064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02362 L 0 -0.16458 " pathEditMode="relative" rAng="0" ptsTypes="AA">
                                      <p:cBhvr>
                                        <p:cTn id="6" dur="9500" fill="hold"/>
                                        <p:tgtEl>
                                          <p:spTgt spid="5"/>
                                        </p:tgtEl>
                                        <p:attrNameLst>
                                          <p:attrName>ppt_x</p:attrName>
                                          <p:attrName>ppt_y</p:attrName>
                                        </p:attrNameLst>
                                      </p:cBhvr>
                                      <p:rCtr x="0" y="-9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2831-1B71-6742-B67A-F9F9776822F2}"/>
              </a:ext>
            </a:extLst>
          </p:cNvPr>
          <p:cNvSpPr>
            <a:spLocks noGrp="1"/>
          </p:cNvSpPr>
          <p:nvPr>
            <p:ph type="title"/>
          </p:nvPr>
        </p:nvSpPr>
        <p:spPr/>
        <p:txBody>
          <a:bodyPr/>
          <a:lstStyle/>
          <a:p>
            <a:r>
              <a:rPr lang="en-US" dirty="0"/>
              <a:t>OPPD vernacular	</a:t>
            </a:r>
          </a:p>
        </p:txBody>
      </p:sp>
      <p:sp>
        <p:nvSpPr>
          <p:cNvPr id="3" name="Content Placeholder 2">
            <a:extLst>
              <a:ext uri="{FF2B5EF4-FFF2-40B4-BE49-F238E27FC236}">
                <a16:creationId xmlns:a16="http://schemas.microsoft.com/office/drawing/2014/main" id="{744177AA-6B53-5E4B-A367-C16FF0FB56C7}"/>
              </a:ext>
            </a:extLst>
          </p:cNvPr>
          <p:cNvSpPr>
            <a:spLocks noGrp="1"/>
          </p:cNvSpPr>
          <p:nvPr>
            <p:ph idx="1"/>
          </p:nvPr>
        </p:nvSpPr>
        <p:spPr/>
        <p:txBody>
          <a:bodyPr>
            <a:noAutofit/>
          </a:bodyPr>
          <a:lstStyle/>
          <a:p>
            <a:r>
              <a:rPr lang="en-US" sz="3600" dirty="0"/>
              <a:t>What does a standard mean to you?</a:t>
            </a:r>
          </a:p>
          <a:p>
            <a:pPr lvl="1">
              <a:buFont typeface="Arial" panose="020B0604020202020204" pitchFamily="34" charset="0"/>
              <a:buChar char="-"/>
            </a:pPr>
            <a:r>
              <a:rPr lang="en-US" sz="3200" dirty="0"/>
              <a:t>Minimum requirements?</a:t>
            </a:r>
            <a:endParaRPr lang="en-US" sz="3600" dirty="0"/>
          </a:p>
          <a:p>
            <a:r>
              <a:rPr lang="en-US" sz="3600" dirty="0"/>
              <a:t>What language would you expect in a standard?</a:t>
            </a:r>
          </a:p>
          <a:p>
            <a:pPr lvl="1">
              <a:lnSpc>
                <a:spcPct val="100000"/>
              </a:lnSpc>
              <a:buFont typeface="Arial" panose="020B0604020202020204" pitchFamily="34" charset="0"/>
              <a:buChar char="-"/>
            </a:pPr>
            <a:r>
              <a:rPr lang="en-US" sz="3200" dirty="0"/>
              <a:t>Shall?</a:t>
            </a:r>
          </a:p>
          <a:p>
            <a:pPr lvl="1">
              <a:lnSpc>
                <a:spcPct val="100000"/>
              </a:lnSpc>
              <a:buFont typeface="Arial" panose="020B0604020202020204" pitchFamily="34" charset="0"/>
              <a:buChar char="-"/>
            </a:pPr>
            <a:r>
              <a:rPr lang="en-US" sz="3200" dirty="0"/>
              <a:t>Must?</a:t>
            </a:r>
          </a:p>
          <a:p>
            <a:pPr lvl="1">
              <a:lnSpc>
                <a:spcPct val="100000"/>
              </a:lnSpc>
              <a:buFont typeface="Arial" panose="020B0604020202020204" pitchFamily="34" charset="0"/>
              <a:buChar char="-"/>
            </a:pPr>
            <a:r>
              <a:rPr lang="en-US" sz="3200" dirty="0"/>
              <a:t>Should?</a:t>
            </a:r>
          </a:p>
          <a:p>
            <a:r>
              <a:rPr lang="en-US" sz="3600" dirty="0"/>
              <a:t>How are quality expectations defined?</a:t>
            </a:r>
          </a:p>
        </p:txBody>
      </p:sp>
    </p:spTree>
    <p:extLst>
      <p:ext uri="{BB962C8B-B14F-4D97-AF65-F5344CB8AC3E}">
        <p14:creationId xmlns:p14="http://schemas.microsoft.com/office/powerpoint/2010/main" val="1203019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08FC89-B3A8-1948-9507-5B33100D4809}"/>
              </a:ext>
            </a:extLst>
          </p:cNvPr>
          <p:cNvPicPr>
            <a:picLocks noChangeAspect="1"/>
          </p:cNvPicPr>
          <p:nvPr/>
        </p:nvPicPr>
        <p:blipFill>
          <a:blip r:embed="rId2"/>
          <a:stretch>
            <a:fillRect/>
          </a:stretch>
        </p:blipFill>
        <p:spPr>
          <a:xfrm>
            <a:off x="1" y="0"/>
            <a:ext cx="12192000" cy="3689131"/>
          </a:xfrm>
          <a:prstGeom prst="rect">
            <a:avLst/>
          </a:prstGeom>
        </p:spPr>
      </p:pic>
      <p:sp>
        <p:nvSpPr>
          <p:cNvPr id="5" name="Rectangle 4">
            <a:extLst>
              <a:ext uri="{FF2B5EF4-FFF2-40B4-BE49-F238E27FC236}">
                <a16:creationId xmlns:a16="http://schemas.microsoft.com/office/drawing/2014/main" id="{C1EE5721-DB2B-8E44-A884-FA6635B8088B}"/>
              </a:ext>
            </a:extLst>
          </p:cNvPr>
          <p:cNvSpPr/>
          <p:nvPr/>
        </p:nvSpPr>
        <p:spPr>
          <a:xfrm>
            <a:off x="315309" y="3689131"/>
            <a:ext cx="11729545" cy="2739211"/>
          </a:xfrm>
          <a:prstGeom prst="rect">
            <a:avLst/>
          </a:prstGeom>
        </p:spPr>
        <p:txBody>
          <a:bodyPr wrap="square">
            <a:spAutoFit/>
          </a:bodyPr>
          <a:lstStyle/>
          <a:p>
            <a:r>
              <a:rPr lang="en-CA" sz="2400" dirty="0">
                <a:solidFill>
                  <a:srgbClr val="393636"/>
                </a:solidFill>
                <a:latin typeface="Open Sans"/>
              </a:rPr>
              <a:t>I came across this headline in the </a:t>
            </a:r>
            <a:r>
              <a:rPr lang="en-CA" sz="2400" i="1" dirty="0">
                <a:solidFill>
                  <a:srgbClr val="990000"/>
                </a:solidFill>
                <a:latin typeface="Open Sans"/>
                <a:hlinkClick r:id="rId3"/>
              </a:rPr>
              <a:t>Wall Street Journal</a:t>
            </a:r>
            <a:r>
              <a:rPr lang="en-CA" sz="2400" dirty="0">
                <a:solidFill>
                  <a:srgbClr val="393636"/>
                </a:solidFill>
                <a:latin typeface="Open Sans"/>
              </a:rPr>
              <a:t>:</a:t>
            </a:r>
          </a:p>
          <a:p>
            <a:pPr algn="ctr"/>
            <a:r>
              <a:rPr lang="en-CA" sz="2800" b="1" i="1" dirty="0"/>
              <a:t>Republicans Grill IRS Chief Over Lost Emails</a:t>
            </a:r>
          </a:p>
          <a:p>
            <a:endParaRPr lang="en-CA" sz="2400" dirty="0">
              <a:solidFill>
                <a:srgbClr val="393636"/>
              </a:solidFill>
              <a:latin typeface="Open Sans"/>
            </a:endParaRPr>
          </a:p>
          <a:p>
            <a:r>
              <a:rPr lang="en-CA" sz="2400" dirty="0">
                <a:solidFill>
                  <a:srgbClr val="393636"/>
                </a:solidFill>
                <a:latin typeface="Open Sans"/>
              </a:rPr>
              <a:t>This type of sentence has great possibilities because of its two different interpretations:</a:t>
            </a:r>
          </a:p>
          <a:p>
            <a:pPr lvl="1">
              <a:buFont typeface="+mj-lt"/>
              <a:buAutoNum type="arabicPeriod"/>
            </a:pPr>
            <a:r>
              <a:rPr lang="en-CA" sz="2400" dirty="0">
                <a:solidFill>
                  <a:srgbClr val="393636"/>
                </a:solidFill>
                <a:latin typeface="Open Sans"/>
              </a:rPr>
              <a:t>Republicans harshly question the chief about the emails</a:t>
            </a:r>
          </a:p>
          <a:p>
            <a:pPr lvl="1">
              <a:buFont typeface="+mj-lt"/>
              <a:buAutoNum type="arabicPeriod"/>
            </a:pPr>
            <a:r>
              <a:rPr lang="en-CA" sz="2400" dirty="0">
                <a:solidFill>
                  <a:srgbClr val="393636"/>
                </a:solidFill>
                <a:latin typeface="Open Sans"/>
              </a:rPr>
              <a:t>Republicans cook the chief using email as the fuel</a:t>
            </a:r>
            <a:endParaRPr lang="en-CA" sz="1600" b="0" i="0" u="none" strike="noStrike" dirty="0">
              <a:solidFill>
                <a:srgbClr val="393636"/>
              </a:solidFill>
              <a:effectLst/>
              <a:latin typeface="Open Sans"/>
            </a:endParaRPr>
          </a:p>
        </p:txBody>
      </p:sp>
      <p:sp>
        <p:nvSpPr>
          <p:cNvPr id="6" name="Rectangle 5">
            <a:extLst>
              <a:ext uri="{FF2B5EF4-FFF2-40B4-BE49-F238E27FC236}">
                <a16:creationId xmlns:a16="http://schemas.microsoft.com/office/drawing/2014/main" id="{60939DFE-E625-1646-97ED-7536FF658B87}"/>
              </a:ext>
            </a:extLst>
          </p:cNvPr>
          <p:cNvSpPr/>
          <p:nvPr/>
        </p:nvSpPr>
        <p:spPr>
          <a:xfrm>
            <a:off x="8659632" y="6546988"/>
            <a:ext cx="3385222" cy="276999"/>
          </a:xfrm>
          <a:prstGeom prst="rect">
            <a:avLst/>
          </a:prstGeom>
        </p:spPr>
        <p:txBody>
          <a:bodyPr wrap="none">
            <a:spAutoFit/>
          </a:bodyPr>
          <a:lstStyle/>
          <a:p>
            <a:r>
              <a:rPr lang="en-US" sz="1200" dirty="0"/>
              <a:t>https://</a:t>
            </a:r>
            <a:r>
              <a:rPr lang="en-US" sz="1200" dirty="0" err="1"/>
              <a:t>www.byrdseed.com</a:t>
            </a:r>
            <a:r>
              <a:rPr lang="en-US" sz="1200" dirty="0"/>
              <a:t>/ambiguous-sentences/</a:t>
            </a:r>
          </a:p>
        </p:txBody>
      </p:sp>
    </p:spTree>
    <p:extLst>
      <p:ext uri="{BB962C8B-B14F-4D97-AF65-F5344CB8AC3E}">
        <p14:creationId xmlns:p14="http://schemas.microsoft.com/office/powerpoint/2010/main" val="2294010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2036BC-67E2-8947-8F94-560A03DAAB59}"/>
              </a:ext>
            </a:extLst>
          </p:cNvPr>
          <p:cNvSpPr/>
          <p:nvPr/>
        </p:nvSpPr>
        <p:spPr>
          <a:xfrm>
            <a:off x="2070847" y="5690574"/>
            <a:ext cx="8955741" cy="461665"/>
          </a:xfrm>
          <a:prstGeom prst="rect">
            <a:avLst/>
          </a:prstGeom>
        </p:spPr>
        <p:txBody>
          <a:bodyPr wrap="square">
            <a:spAutoFit/>
          </a:bodyPr>
          <a:lstStyle/>
          <a:p>
            <a:r>
              <a:rPr lang="en-CA" sz="2400" b="1" dirty="0">
                <a:solidFill>
                  <a:srgbClr val="333333"/>
                </a:solidFill>
                <a:latin typeface="Noto Sans" panose="020B0502040504020204" pitchFamily="34" charset="0"/>
              </a:rPr>
              <a:t>Tuesday, February 4 at 16:40</a:t>
            </a:r>
            <a:r>
              <a:rPr lang="en-CA" sz="2400" dirty="0">
                <a:solidFill>
                  <a:srgbClr val="333333"/>
                </a:solidFill>
                <a:latin typeface="Noto Sans" panose="020B0502040504020204" pitchFamily="34" charset="0"/>
              </a:rPr>
              <a:t> </a:t>
            </a:r>
            <a:r>
              <a:rPr lang="en-CA" sz="2400" u="sng" dirty="0">
                <a:solidFill>
                  <a:srgbClr val="5B646B"/>
                </a:solidFill>
                <a:latin typeface="Noto Sans" panose="020B0502040504020204" pitchFamily="34" charset="0"/>
                <a:hlinkClick r:id="rId2" tooltip="https://www.westjet.com/en-ca/travel-info/flight-interruptions/delays-cancellations-changes?j_cid=ens:regulatory:appr:flight-change:20191115::::::::::ECONO:Teal:INTERNATIONAL&amp;utm_source=ens&amp;utm_medium=flight-change&amp;utm_campaign=appr&amp;utm_term=null&amp;utm_content=regulatory#unplanned-maintenance"/>
              </a:rPr>
              <a:t>due to unplanned aircraft maintenance</a:t>
            </a:r>
            <a:r>
              <a:rPr lang="en-CA" sz="2400" dirty="0">
                <a:solidFill>
                  <a:srgbClr val="333333"/>
                </a:solidFill>
                <a:latin typeface="Noto Sans" panose="020B0502040504020204" pitchFamily="34" charset="0"/>
              </a:rPr>
              <a:t>.</a:t>
            </a:r>
            <a:endParaRPr lang="en-US" sz="2400" dirty="0"/>
          </a:p>
        </p:txBody>
      </p:sp>
      <p:pic>
        <p:nvPicPr>
          <p:cNvPr id="3" name="Picture 2">
            <a:extLst>
              <a:ext uri="{FF2B5EF4-FFF2-40B4-BE49-F238E27FC236}">
                <a16:creationId xmlns:a16="http://schemas.microsoft.com/office/drawing/2014/main" id="{971F0229-3A0B-FF4D-BC0E-46FDEBE27973}"/>
              </a:ext>
            </a:extLst>
          </p:cNvPr>
          <p:cNvPicPr>
            <a:picLocks noChangeAspect="1"/>
          </p:cNvPicPr>
          <p:nvPr/>
        </p:nvPicPr>
        <p:blipFill>
          <a:blip r:embed="rId3"/>
          <a:stretch>
            <a:fillRect/>
          </a:stretch>
        </p:blipFill>
        <p:spPr>
          <a:xfrm>
            <a:off x="0" y="0"/>
            <a:ext cx="12192000" cy="5486400"/>
          </a:xfrm>
          <a:prstGeom prst="rect">
            <a:avLst/>
          </a:prstGeom>
        </p:spPr>
      </p:pic>
    </p:spTree>
    <p:extLst>
      <p:ext uri="{BB962C8B-B14F-4D97-AF65-F5344CB8AC3E}">
        <p14:creationId xmlns:p14="http://schemas.microsoft.com/office/powerpoint/2010/main" val="2830229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0380A8-C12F-B44E-810F-19BD90CCB1D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1110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641DF-7937-9945-8203-F26C60A08E6B}"/>
              </a:ext>
            </a:extLst>
          </p:cNvPr>
          <p:cNvSpPr>
            <a:spLocks noGrp="1"/>
          </p:cNvSpPr>
          <p:nvPr>
            <p:ph type="title"/>
          </p:nvPr>
        </p:nvSpPr>
        <p:spPr/>
        <p:txBody>
          <a:bodyPr/>
          <a:lstStyle/>
          <a:p>
            <a:r>
              <a:rPr lang="en-US" dirty="0"/>
              <a:t>Specifics – “Strategy”</a:t>
            </a:r>
          </a:p>
        </p:txBody>
      </p:sp>
      <p:pic>
        <p:nvPicPr>
          <p:cNvPr id="4" name="Picture 3">
            <a:extLst>
              <a:ext uri="{FF2B5EF4-FFF2-40B4-BE49-F238E27FC236}">
                <a16:creationId xmlns:a16="http://schemas.microsoft.com/office/drawing/2014/main" id="{3E3300C4-4F10-6949-B55C-33B01D34F10F}"/>
              </a:ext>
            </a:extLst>
          </p:cNvPr>
          <p:cNvPicPr>
            <a:picLocks noChangeAspect="1"/>
          </p:cNvPicPr>
          <p:nvPr/>
        </p:nvPicPr>
        <p:blipFill>
          <a:blip r:embed="rId2"/>
          <a:stretch>
            <a:fillRect/>
          </a:stretch>
        </p:blipFill>
        <p:spPr>
          <a:xfrm>
            <a:off x="1218691" y="1387366"/>
            <a:ext cx="9754618" cy="5470634"/>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61612A4A-DA7E-47CF-A0B0-CBA75ADD7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53" y="1976718"/>
            <a:ext cx="11092094" cy="4881282"/>
          </a:xfrm>
          <a:prstGeom prst="rect">
            <a:avLst/>
          </a:prstGeom>
        </p:spPr>
      </p:pic>
    </p:spTree>
    <p:extLst>
      <p:ext uri="{BB962C8B-B14F-4D97-AF65-F5344CB8AC3E}">
        <p14:creationId xmlns:p14="http://schemas.microsoft.com/office/powerpoint/2010/main" val="96325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12937-77C1-4648-88BF-369E27FBE57B}"/>
              </a:ext>
            </a:extLst>
          </p:cNvPr>
          <p:cNvSpPr>
            <a:spLocks noGrp="1"/>
          </p:cNvSpPr>
          <p:nvPr>
            <p:ph type="title"/>
          </p:nvPr>
        </p:nvSpPr>
        <p:spPr/>
        <p:txBody>
          <a:bodyPr/>
          <a:lstStyle/>
          <a:p>
            <a:r>
              <a:rPr lang="en-US" dirty="0"/>
              <a:t>Google’s Strategy</a:t>
            </a:r>
          </a:p>
        </p:txBody>
      </p:sp>
      <p:sp>
        <p:nvSpPr>
          <p:cNvPr id="3" name="Content Placeholder 2">
            <a:extLst>
              <a:ext uri="{FF2B5EF4-FFF2-40B4-BE49-F238E27FC236}">
                <a16:creationId xmlns:a16="http://schemas.microsoft.com/office/drawing/2014/main" id="{E5E4919A-47A1-304B-B28B-66655B2DFA4D}"/>
              </a:ext>
            </a:extLst>
          </p:cNvPr>
          <p:cNvSpPr>
            <a:spLocks noGrp="1"/>
          </p:cNvSpPr>
          <p:nvPr>
            <p:ph idx="1"/>
          </p:nvPr>
        </p:nvSpPr>
        <p:spPr>
          <a:xfrm>
            <a:off x="838200" y="1825625"/>
            <a:ext cx="8795128" cy="4351338"/>
          </a:xfrm>
        </p:spPr>
        <p:txBody>
          <a:bodyPr/>
          <a:lstStyle/>
          <a:p>
            <a:r>
              <a:rPr lang="en-US" dirty="0"/>
              <a:t>Why I don’t get that meaning</a:t>
            </a:r>
          </a:p>
          <a:p>
            <a:pPr lvl="1"/>
            <a:r>
              <a:rPr lang="en-US" dirty="0"/>
              <a:t>The word plan is part of the definition</a:t>
            </a:r>
          </a:p>
          <a:p>
            <a:pPr lvl="1"/>
            <a:r>
              <a:rPr lang="en-US" dirty="0"/>
              <a:t>Too vague</a:t>
            </a:r>
          </a:p>
          <a:p>
            <a:pPr lvl="1"/>
            <a:r>
              <a:rPr lang="en-US" dirty="0"/>
              <a:t>Doesn’t have any authoritative words which bite</a:t>
            </a:r>
          </a:p>
          <a:p>
            <a:endParaRPr lang="en-US" dirty="0"/>
          </a:p>
        </p:txBody>
      </p:sp>
      <p:pic>
        <p:nvPicPr>
          <p:cNvPr id="5" name="Picture 4" descr="A screenshot of a cell phone&#10;&#10;Description automatically generated">
            <a:extLst>
              <a:ext uri="{FF2B5EF4-FFF2-40B4-BE49-F238E27FC236}">
                <a16:creationId xmlns:a16="http://schemas.microsoft.com/office/drawing/2014/main" id="{16C61B25-C449-4CC8-A16F-517163D8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0419" y="4225692"/>
            <a:ext cx="5442705" cy="2395163"/>
          </a:xfrm>
          <a:prstGeom prst="rect">
            <a:avLst/>
          </a:prstGeom>
        </p:spPr>
      </p:pic>
    </p:spTree>
    <p:extLst>
      <p:ext uri="{BB962C8B-B14F-4D97-AF65-F5344CB8AC3E}">
        <p14:creationId xmlns:p14="http://schemas.microsoft.com/office/powerpoint/2010/main" val="3001612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B25C28-CF6A-6A4E-8EEC-174DD098FD00}"/>
              </a:ext>
            </a:extLst>
          </p:cNvPr>
          <p:cNvPicPr>
            <a:picLocks noChangeAspect="1"/>
          </p:cNvPicPr>
          <p:nvPr/>
        </p:nvPicPr>
        <p:blipFill>
          <a:blip r:embed="rId3"/>
          <a:stretch>
            <a:fillRect/>
          </a:stretch>
        </p:blipFill>
        <p:spPr>
          <a:xfrm>
            <a:off x="2462283" y="0"/>
            <a:ext cx="8747000" cy="6750424"/>
          </a:xfrm>
          <a:prstGeom prst="rect">
            <a:avLst/>
          </a:prstGeom>
        </p:spPr>
      </p:pic>
      <p:sp>
        <p:nvSpPr>
          <p:cNvPr id="5" name="TextBox 4">
            <a:extLst>
              <a:ext uri="{FF2B5EF4-FFF2-40B4-BE49-F238E27FC236}">
                <a16:creationId xmlns:a16="http://schemas.microsoft.com/office/drawing/2014/main" id="{3BB0AF9C-1F68-0D47-B62B-76EB46565A86}"/>
              </a:ext>
            </a:extLst>
          </p:cNvPr>
          <p:cNvSpPr txBox="1"/>
          <p:nvPr/>
        </p:nvSpPr>
        <p:spPr>
          <a:xfrm>
            <a:off x="0" y="6642556"/>
            <a:ext cx="2566728" cy="215444"/>
          </a:xfrm>
          <a:prstGeom prst="rect">
            <a:avLst/>
          </a:prstGeom>
          <a:noFill/>
        </p:spPr>
        <p:txBody>
          <a:bodyPr wrap="none" rtlCol="0">
            <a:spAutoFit/>
          </a:bodyPr>
          <a:lstStyle/>
          <a:p>
            <a:r>
              <a:rPr lang="en-US" sz="800" dirty="0"/>
              <a:t>https://</a:t>
            </a:r>
            <a:r>
              <a:rPr lang="en-US" sz="800" dirty="0" err="1"/>
              <a:t>hbr.org</a:t>
            </a:r>
            <a:r>
              <a:rPr lang="en-US" sz="800" dirty="0"/>
              <a:t>/2007/09/demystifying-strategy-the-what</a:t>
            </a:r>
          </a:p>
        </p:txBody>
      </p:sp>
      <p:sp>
        <p:nvSpPr>
          <p:cNvPr id="6" name="Rectangle 5">
            <a:extLst>
              <a:ext uri="{FF2B5EF4-FFF2-40B4-BE49-F238E27FC236}">
                <a16:creationId xmlns:a16="http://schemas.microsoft.com/office/drawing/2014/main" id="{C7E8979F-09F0-B745-9E1C-C120A044A6D3}"/>
              </a:ext>
            </a:extLst>
          </p:cNvPr>
          <p:cNvSpPr/>
          <p:nvPr/>
        </p:nvSpPr>
        <p:spPr>
          <a:xfrm>
            <a:off x="4442973" y="3871826"/>
            <a:ext cx="6211614" cy="293238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197933E-3208-4E9F-A4CE-877FECE16802}"/>
              </a:ext>
            </a:extLst>
          </p:cNvPr>
          <p:cNvGrpSpPr/>
          <p:nvPr/>
        </p:nvGrpSpPr>
        <p:grpSpPr>
          <a:xfrm>
            <a:off x="1110770" y="859685"/>
            <a:ext cx="10393495" cy="5862918"/>
            <a:chOff x="4262717" y="3805518"/>
            <a:chExt cx="6562165" cy="3052482"/>
          </a:xfrm>
        </p:grpSpPr>
        <p:pic>
          <p:nvPicPr>
            <p:cNvPr id="9" name="Picture 8">
              <a:extLst>
                <a:ext uri="{FF2B5EF4-FFF2-40B4-BE49-F238E27FC236}">
                  <a16:creationId xmlns:a16="http://schemas.microsoft.com/office/drawing/2014/main" id="{280273BB-B7D2-4E33-8027-B171AC662308}"/>
                </a:ext>
              </a:extLst>
            </p:cNvPr>
            <p:cNvPicPr>
              <a:picLocks noChangeAspect="1"/>
            </p:cNvPicPr>
            <p:nvPr/>
          </p:nvPicPr>
          <p:blipFill rotWithShape="1">
            <a:blip r:embed="rId3"/>
            <a:srcRect l="20583" t="55490" r="4395"/>
            <a:stretch/>
          </p:blipFill>
          <p:spPr>
            <a:xfrm>
              <a:off x="4262717" y="3805518"/>
              <a:ext cx="6562165" cy="3052482"/>
            </a:xfrm>
            <a:prstGeom prst="rect">
              <a:avLst/>
            </a:prstGeom>
          </p:spPr>
        </p:pic>
        <p:sp>
          <p:nvSpPr>
            <p:cNvPr id="10" name="Rectangle 9">
              <a:extLst>
                <a:ext uri="{FF2B5EF4-FFF2-40B4-BE49-F238E27FC236}">
                  <a16:creationId xmlns:a16="http://schemas.microsoft.com/office/drawing/2014/main" id="{05C7F8FB-1B10-4252-BCB8-A6B594D0ABCD}"/>
                </a:ext>
              </a:extLst>
            </p:cNvPr>
            <p:cNvSpPr/>
            <p:nvPr/>
          </p:nvSpPr>
          <p:spPr>
            <a:xfrm>
              <a:off x="4445876" y="3925614"/>
              <a:ext cx="6211614" cy="293238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755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400" fill="hold"/>
                                        <p:tgtEl>
                                          <p:spTgt spid="8"/>
                                        </p:tgtEl>
                                        <p:attrNameLst>
                                          <p:attrName>ppt_w</p:attrName>
                                        </p:attrNameLst>
                                      </p:cBhvr>
                                      <p:tavLst>
                                        <p:tav tm="0">
                                          <p:val>
                                            <p:fltVal val="0"/>
                                          </p:val>
                                        </p:tav>
                                        <p:tav tm="100000">
                                          <p:val>
                                            <p:strVal val="#ppt_w"/>
                                          </p:val>
                                        </p:tav>
                                      </p:tavLst>
                                    </p:anim>
                                    <p:anim calcmode="lin" valueType="num">
                                      <p:cBhvr>
                                        <p:cTn id="8" dur="1400" fill="hold"/>
                                        <p:tgtEl>
                                          <p:spTgt spid="8"/>
                                        </p:tgtEl>
                                        <p:attrNameLst>
                                          <p:attrName>ppt_h</p:attrName>
                                        </p:attrNameLst>
                                      </p:cBhvr>
                                      <p:tavLst>
                                        <p:tav tm="0">
                                          <p:val>
                                            <p:fltVal val="0"/>
                                          </p:val>
                                        </p:tav>
                                        <p:tav tm="100000">
                                          <p:val>
                                            <p:strVal val="#ppt_h"/>
                                          </p:val>
                                        </p:tav>
                                      </p:tavLst>
                                    </p:anim>
                                    <p:animEffect transition="in" filter="fade">
                                      <p:cBhvr>
                                        <p:cTn id="9" dur="1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A804D-F0AF-CC43-9A63-485A2E3473CC}"/>
              </a:ext>
            </a:extLst>
          </p:cNvPr>
          <p:cNvPicPr>
            <a:picLocks noChangeAspect="1"/>
          </p:cNvPicPr>
          <p:nvPr/>
        </p:nvPicPr>
        <p:blipFill>
          <a:blip r:embed="rId3"/>
          <a:stretch>
            <a:fillRect/>
          </a:stretch>
        </p:blipFill>
        <p:spPr>
          <a:xfrm>
            <a:off x="2462283" y="274052"/>
            <a:ext cx="7267433" cy="6252883"/>
          </a:xfrm>
          <a:prstGeom prst="rect">
            <a:avLst/>
          </a:prstGeom>
        </p:spPr>
      </p:pic>
      <p:sp>
        <p:nvSpPr>
          <p:cNvPr id="5" name="TextBox 4">
            <a:extLst>
              <a:ext uri="{FF2B5EF4-FFF2-40B4-BE49-F238E27FC236}">
                <a16:creationId xmlns:a16="http://schemas.microsoft.com/office/drawing/2014/main" id="{510DF41C-F0E8-9A48-902A-3926E4EEBFB6}"/>
              </a:ext>
            </a:extLst>
          </p:cNvPr>
          <p:cNvSpPr txBox="1"/>
          <p:nvPr/>
        </p:nvSpPr>
        <p:spPr>
          <a:xfrm>
            <a:off x="126120" y="6526935"/>
            <a:ext cx="5532284" cy="246221"/>
          </a:xfrm>
          <a:prstGeom prst="rect">
            <a:avLst/>
          </a:prstGeom>
          <a:noFill/>
        </p:spPr>
        <p:txBody>
          <a:bodyPr wrap="none" rtlCol="0">
            <a:spAutoFit/>
          </a:bodyPr>
          <a:lstStyle/>
          <a:p>
            <a:r>
              <a:rPr lang="en-US" sz="1000" dirty="0"/>
              <a:t>https://</a:t>
            </a:r>
            <a:r>
              <a:rPr lang="en-US" sz="1000" dirty="0" err="1"/>
              <a:t>hbr.org</a:t>
            </a:r>
            <a:r>
              <a:rPr lang="en-US" sz="1000" dirty="0"/>
              <a:t>/2010/05/</a:t>
            </a:r>
            <a:r>
              <a:rPr lang="en-US" sz="1000" dirty="0" err="1"/>
              <a:t>the-five-questions-of-strategy?referral</a:t>
            </a:r>
            <a:r>
              <a:rPr lang="en-US" sz="1000" dirty="0"/>
              <a:t>=03759&amp;cm_vc=</a:t>
            </a:r>
            <a:r>
              <a:rPr lang="en-US" sz="1000" dirty="0" err="1"/>
              <a:t>rr_item_page.bottom</a:t>
            </a:r>
            <a:endParaRPr lang="en-US" sz="1000" dirty="0"/>
          </a:p>
        </p:txBody>
      </p:sp>
      <p:sp>
        <p:nvSpPr>
          <p:cNvPr id="6" name="Rectangle 5">
            <a:extLst>
              <a:ext uri="{FF2B5EF4-FFF2-40B4-BE49-F238E27FC236}">
                <a16:creationId xmlns:a16="http://schemas.microsoft.com/office/drawing/2014/main" id="{C9D1553E-70CC-2845-AE14-F88F83BE9836}"/>
              </a:ext>
            </a:extLst>
          </p:cNvPr>
          <p:cNvSpPr/>
          <p:nvPr/>
        </p:nvSpPr>
        <p:spPr>
          <a:xfrm>
            <a:off x="3560143" y="2112580"/>
            <a:ext cx="6211614" cy="293238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A2C0852-B7E6-489F-9E84-0199212EB28D}"/>
              </a:ext>
            </a:extLst>
          </p:cNvPr>
          <p:cNvGrpSpPr/>
          <p:nvPr/>
        </p:nvGrpSpPr>
        <p:grpSpPr>
          <a:xfrm>
            <a:off x="1613647" y="887506"/>
            <a:ext cx="9574305" cy="5639429"/>
            <a:chOff x="3321424" y="2112580"/>
            <a:chExt cx="6450333" cy="2932386"/>
          </a:xfrm>
        </p:grpSpPr>
        <p:pic>
          <p:nvPicPr>
            <p:cNvPr id="8" name="Picture 7">
              <a:extLst>
                <a:ext uri="{FF2B5EF4-FFF2-40B4-BE49-F238E27FC236}">
                  <a16:creationId xmlns:a16="http://schemas.microsoft.com/office/drawing/2014/main" id="{EA17023E-1358-418D-AB60-CBDF3FF7868E}"/>
                </a:ext>
              </a:extLst>
            </p:cNvPr>
            <p:cNvPicPr>
              <a:picLocks noChangeAspect="1"/>
            </p:cNvPicPr>
            <p:nvPr/>
          </p:nvPicPr>
          <p:blipFill rotWithShape="1">
            <a:blip r:embed="rId3"/>
            <a:srcRect l="11822" t="29403" b="23700"/>
            <a:stretch/>
          </p:blipFill>
          <p:spPr>
            <a:xfrm>
              <a:off x="3321424" y="2112580"/>
              <a:ext cx="6408292" cy="2932386"/>
            </a:xfrm>
            <a:prstGeom prst="rect">
              <a:avLst/>
            </a:prstGeom>
          </p:spPr>
        </p:pic>
        <p:sp>
          <p:nvSpPr>
            <p:cNvPr id="9" name="Rectangle 8">
              <a:extLst>
                <a:ext uri="{FF2B5EF4-FFF2-40B4-BE49-F238E27FC236}">
                  <a16:creationId xmlns:a16="http://schemas.microsoft.com/office/drawing/2014/main" id="{0AEF42E6-5703-493F-A342-99783805665E}"/>
                </a:ext>
              </a:extLst>
            </p:cNvPr>
            <p:cNvSpPr/>
            <p:nvPr/>
          </p:nvSpPr>
          <p:spPr>
            <a:xfrm>
              <a:off x="3560143" y="2112580"/>
              <a:ext cx="6211614" cy="293238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26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F9C6FC-BF8D-FE46-BD0B-81A78BDBD039}"/>
              </a:ext>
            </a:extLst>
          </p:cNvPr>
          <p:cNvPicPr>
            <a:picLocks noChangeAspect="1"/>
          </p:cNvPicPr>
          <p:nvPr/>
        </p:nvPicPr>
        <p:blipFill>
          <a:blip r:embed="rId2"/>
          <a:stretch>
            <a:fillRect/>
          </a:stretch>
        </p:blipFill>
        <p:spPr>
          <a:xfrm>
            <a:off x="847164" y="1305507"/>
            <a:ext cx="11213456" cy="5079527"/>
          </a:xfrm>
          <a:prstGeom prst="rect">
            <a:avLst/>
          </a:prstGeom>
        </p:spPr>
      </p:pic>
      <p:sp>
        <p:nvSpPr>
          <p:cNvPr id="10" name="TextBox 9">
            <a:extLst>
              <a:ext uri="{FF2B5EF4-FFF2-40B4-BE49-F238E27FC236}">
                <a16:creationId xmlns:a16="http://schemas.microsoft.com/office/drawing/2014/main" id="{74D54923-1CD1-7441-A276-944B73815F82}"/>
              </a:ext>
            </a:extLst>
          </p:cNvPr>
          <p:cNvSpPr txBox="1"/>
          <p:nvPr/>
        </p:nvSpPr>
        <p:spPr>
          <a:xfrm>
            <a:off x="630621" y="6385034"/>
            <a:ext cx="3358740" cy="369332"/>
          </a:xfrm>
          <a:prstGeom prst="rect">
            <a:avLst/>
          </a:prstGeom>
          <a:noFill/>
        </p:spPr>
        <p:txBody>
          <a:bodyPr wrap="none" rtlCol="0">
            <a:spAutoFit/>
          </a:bodyPr>
          <a:lstStyle/>
          <a:p>
            <a:r>
              <a:rPr lang="en-US" dirty="0"/>
              <a:t>Source ISO 55000 – Terms Section</a:t>
            </a:r>
          </a:p>
        </p:txBody>
      </p:sp>
      <p:sp>
        <p:nvSpPr>
          <p:cNvPr id="2" name="Title 1">
            <a:extLst>
              <a:ext uri="{FF2B5EF4-FFF2-40B4-BE49-F238E27FC236}">
                <a16:creationId xmlns:a16="http://schemas.microsoft.com/office/drawing/2014/main" id="{A6DB1823-C34B-405B-9EA0-0F0BAA86633C}"/>
              </a:ext>
            </a:extLst>
          </p:cNvPr>
          <p:cNvSpPr>
            <a:spLocks noGrp="1"/>
          </p:cNvSpPr>
          <p:nvPr>
            <p:ph type="title"/>
          </p:nvPr>
        </p:nvSpPr>
        <p:spPr/>
        <p:txBody>
          <a:bodyPr/>
          <a:lstStyle/>
          <a:p>
            <a:r>
              <a:rPr lang="en-US" dirty="0"/>
              <a:t>ISO 55000 – Terms Section</a:t>
            </a:r>
          </a:p>
        </p:txBody>
      </p:sp>
    </p:spTree>
    <p:extLst>
      <p:ext uri="{BB962C8B-B14F-4D97-AF65-F5344CB8AC3E}">
        <p14:creationId xmlns:p14="http://schemas.microsoft.com/office/powerpoint/2010/main" val="2720126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245D-2FEE-4001-91FC-6E9C20752520}"/>
              </a:ext>
            </a:extLst>
          </p:cNvPr>
          <p:cNvSpPr>
            <a:spLocks noGrp="1"/>
          </p:cNvSpPr>
          <p:nvPr>
            <p:ph type="title"/>
          </p:nvPr>
        </p:nvSpPr>
        <p:spPr>
          <a:xfrm>
            <a:off x="381000" y="333829"/>
            <a:ext cx="11430000" cy="820741"/>
          </a:xfrm>
        </p:spPr>
        <p:txBody>
          <a:bodyPr>
            <a:normAutofit/>
          </a:bodyPr>
          <a:lstStyle/>
          <a:p>
            <a:r>
              <a:rPr lang="en-US" dirty="0">
                <a:latin typeface="Calibri-Bold"/>
              </a:rPr>
              <a:t>When and how will this impact me next?</a:t>
            </a:r>
            <a:endParaRPr lang="en-US" sz="2400" dirty="0">
              <a:solidFill>
                <a:schemeClr val="bg1">
                  <a:lumMod val="50000"/>
                </a:schemeClr>
              </a:solidFill>
            </a:endParaRPr>
          </a:p>
        </p:txBody>
      </p:sp>
      <p:sp>
        <p:nvSpPr>
          <p:cNvPr id="6" name="Rectangle 5"/>
          <p:cNvSpPr/>
          <p:nvPr/>
        </p:nvSpPr>
        <p:spPr>
          <a:xfrm>
            <a:off x="690880" y="1455956"/>
            <a:ext cx="11269472" cy="452431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rPr>
              <a:t>Strategic Asset Management Plan (SAMP) Development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rPr>
              <a:t>In the next few months, we will be drafting the District’s first SAMP.</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rPr>
              <a:t>SME (all of you and your teams) input will be needed.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rPr>
              <a:t>Additional Items Throughout 2020</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rPr>
              <a:t>Lots of work to do in 2020 that will require your input!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rPr>
              <a:t>The core working team and/or Advisory Committee will be contacting you as needed for support.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rPr>
              <a:t>Asset Management Advocacy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rPr>
              <a:t>More communications will be coming when we have items to share.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A4A4A"/>
                </a:solidFill>
                <a:effectLst/>
                <a:uLnTx/>
                <a:uFillTx/>
                <a:latin typeface="Calibri" panose="020F0502020204030204" pitchFamily="34" charset="0"/>
                <a:ea typeface="+mn-ea"/>
                <a:cs typeface="+mn-cs"/>
              </a:rPr>
              <a:t>What information would you like / what would be helpful to you and your teams?</a:t>
            </a:r>
          </a:p>
        </p:txBody>
      </p:sp>
    </p:spTree>
    <p:extLst>
      <p:ext uri="{BB962C8B-B14F-4D97-AF65-F5344CB8AC3E}">
        <p14:creationId xmlns:p14="http://schemas.microsoft.com/office/powerpoint/2010/main" val="1748485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D54923-1CD1-7441-A276-944B73815F82}"/>
              </a:ext>
            </a:extLst>
          </p:cNvPr>
          <p:cNvSpPr txBox="1"/>
          <p:nvPr/>
        </p:nvSpPr>
        <p:spPr>
          <a:xfrm>
            <a:off x="630621" y="6385034"/>
            <a:ext cx="3358740" cy="369332"/>
          </a:xfrm>
          <a:prstGeom prst="rect">
            <a:avLst/>
          </a:prstGeom>
          <a:noFill/>
        </p:spPr>
        <p:txBody>
          <a:bodyPr wrap="none" rtlCol="0">
            <a:spAutoFit/>
          </a:bodyPr>
          <a:lstStyle/>
          <a:p>
            <a:r>
              <a:rPr lang="en-US" dirty="0"/>
              <a:t>Source ISO 55000 – Terms Section</a:t>
            </a:r>
          </a:p>
        </p:txBody>
      </p:sp>
      <p:sp>
        <p:nvSpPr>
          <p:cNvPr id="2" name="Title 1">
            <a:extLst>
              <a:ext uri="{FF2B5EF4-FFF2-40B4-BE49-F238E27FC236}">
                <a16:creationId xmlns:a16="http://schemas.microsoft.com/office/drawing/2014/main" id="{A6DB1823-C34B-405B-9EA0-0F0BAA86633C}"/>
              </a:ext>
            </a:extLst>
          </p:cNvPr>
          <p:cNvSpPr>
            <a:spLocks noGrp="1"/>
          </p:cNvSpPr>
          <p:nvPr>
            <p:ph type="title"/>
          </p:nvPr>
        </p:nvSpPr>
        <p:spPr/>
        <p:txBody>
          <a:bodyPr/>
          <a:lstStyle/>
          <a:p>
            <a:r>
              <a:rPr lang="en-US" dirty="0"/>
              <a:t>ISO 55000 – Terms Section</a:t>
            </a:r>
          </a:p>
        </p:txBody>
      </p:sp>
      <p:pic>
        <p:nvPicPr>
          <p:cNvPr id="5" name="Picture 4">
            <a:extLst>
              <a:ext uri="{FF2B5EF4-FFF2-40B4-BE49-F238E27FC236}">
                <a16:creationId xmlns:a16="http://schemas.microsoft.com/office/drawing/2014/main" id="{94D025CF-621A-4FC4-ABA2-EAF692BFE2D4}"/>
              </a:ext>
            </a:extLst>
          </p:cNvPr>
          <p:cNvPicPr>
            <a:picLocks noChangeAspect="1"/>
          </p:cNvPicPr>
          <p:nvPr/>
        </p:nvPicPr>
        <p:blipFill>
          <a:blip r:embed="rId2"/>
          <a:stretch>
            <a:fillRect/>
          </a:stretch>
        </p:blipFill>
        <p:spPr>
          <a:xfrm>
            <a:off x="838199" y="1230923"/>
            <a:ext cx="10723179" cy="5154111"/>
          </a:xfrm>
          <a:prstGeom prst="rect">
            <a:avLst/>
          </a:prstGeom>
        </p:spPr>
      </p:pic>
    </p:spTree>
    <p:extLst>
      <p:ext uri="{BB962C8B-B14F-4D97-AF65-F5344CB8AC3E}">
        <p14:creationId xmlns:p14="http://schemas.microsoft.com/office/powerpoint/2010/main" val="2847586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D54923-1CD1-7441-A276-944B73815F82}"/>
              </a:ext>
            </a:extLst>
          </p:cNvPr>
          <p:cNvSpPr txBox="1"/>
          <p:nvPr/>
        </p:nvSpPr>
        <p:spPr>
          <a:xfrm>
            <a:off x="630621" y="6385034"/>
            <a:ext cx="3358740" cy="369332"/>
          </a:xfrm>
          <a:prstGeom prst="rect">
            <a:avLst/>
          </a:prstGeom>
          <a:noFill/>
        </p:spPr>
        <p:txBody>
          <a:bodyPr wrap="none" rtlCol="0">
            <a:spAutoFit/>
          </a:bodyPr>
          <a:lstStyle/>
          <a:p>
            <a:r>
              <a:rPr lang="en-US" dirty="0"/>
              <a:t>Source ISO 55000 – Terms Section</a:t>
            </a:r>
          </a:p>
        </p:txBody>
      </p:sp>
      <p:sp>
        <p:nvSpPr>
          <p:cNvPr id="2" name="Title 1">
            <a:extLst>
              <a:ext uri="{FF2B5EF4-FFF2-40B4-BE49-F238E27FC236}">
                <a16:creationId xmlns:a16="http://schemas.microsoft.com/office/drawing/2014/main" id="{A6DB1823-C34B-405B-9EA0-0F0BAA86633C}"/>
              </a:ext>
            </a:extLst>
          </p:cNvPr>
          <p:cNvSpPr>
            <a:spLocks noGrp="1"/>
          </p:cNvSpPr>
          <p:nvPr>
            <p:ph type="title"/>
          </p:nvPr>
        </p:nvSpPr>
        <p:spPr/>
        <p:txBody>
          <a:bodyPr/>
          <a:lstStyle/>
          <a:p>
            <a:r>
              <a:rPr lang="en-US" dirty="0"/>
              <a:t>ISO 55001 – Requirements Section</a:t>
            </a:r>
          </a:p>
        </p:txBody>
      </p:sp>
      <p:grpSp>
        <p:nvGrpSpPr>
          <p:cNvPr id="7" name="Group 6">
            <a:extLst>
              <a:ext uri="{FF2B5EF4-FFF2-40B4-BE49-F238E27FC236}">
                <a16:creationId xmlns:a16="http://schemas.microsoft.com/office/drawing/2014/main" id="{6C29EDDF-25CE-4E4B-8984-28F2C6DCE7D1}"/>
              </a:ext>
            </a:extLst>
          </p:cNvPr>
          <p:cNvGrpSpPr/>
          <p:nvPr/>
        </p:nvGrpSpPr>
        <p:grpSpPr>
          <a:xfrm>
            <a:off x="267688" y="1534886"/>
            <a:ext cx="11924312" cy="5219480"/>
            <a:chOff x="130629" y="706040"/>
            <a:chExt cx="11924312" cy="5445920"/>
          </a:xfrm>
        </p:grpSpPr>
        <p:pic>
          <p:nvPicPr>
            <p:cNvPr id="4" name="Picture 3">
              <a:extLst>
                <a:ext uri="{FF2B5EF4-FFF2-40B4-BE49-F238E27FC236}">
                  <a16:creationId xmlns:a16="http://schemas.microsoft.com/office/drawing/2014/main" id="{7D54D397-28F3-4942-B9B8-8142D3F9606E}"/>
                </a:ext>
              </a:extLst>
            </p:cNvPr>
            <p:cNvPicPr>
              <a:picLocks noChangeAspect="1"/>
            </p:cNvPicPr>
            <p:nvPr/>
          </p:nvPicPr>
          <p:blipFill>
            <a:blip r:embed="rId2"/>
            <a:stretch>
              <a:fillRect/>
            </a:stretch>
          </p:blipFill>
          <p:spPr>
            <a:xfrm>
              <a:off x="137058" y="706040"/>
              <a:ext cx="11917883" cy="5445920"/>
            </a:xfrm>
            <a:prstGeom prst="rect">
              <a:avLst/>
            </a:prstGeom>
          </p:spPr>
        </p:pic>
        <p:sp>
          <p:nvSpPr>
            <p:cNvPr id="6" name="Rectangle 5">
              <a:extLst>
                <a:ext uri="{FF2B5EF4-FFF2-40B4-BE49-F238E27FC236}">
                  <a16:creationId xmlns:a16="http://schemas.microsoft.com/office/drawing/2014/main" id="{4A15A3B5-E8E4-3544-BB75-9389D5F32C7D}"/>
                </a:ext>
              </a:extLst>
            </p:cNvPr>
            <p:cNvSpPr/>
            <p:nvPr/>
          </p:nvSpPr>
          <p:spPr>
            <a:xfrm>
              <a:off x="130629" y="4882243"/>
              <a:ext cx="9388928" cy="5061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3641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D54923-1CD1-7441-A276-944B73815F82}"/>
              </a:ext>
            </a:extLst>
          </p:cNvPr>
          <p:cNvSpPr txBox="1"/>
          <p:nvPr/>
        </p:nvSpPr>
        <p:spPr>
          <a:xfrm>
            <a:off x="630621" y="6385034"/>
            <a:ext cx="3358740" cy="369332"/>
          </a:xfrm>
          <a:prstGeom prst="rect">
            <a:avLst/>
          </a:prstGeom>
          <a:noFill/>
        </p:spPr>
        <p:txBody>
          <a:bodyPr wrap="none" rtlCol="0">
            <a:spAutoFit/>
          </a:bodyPr>
          <a:lstStyle/>
          <a:p>
            <a:r>
              <a:rPr lang="en-US" dirty="0"/>
              <a:t>Source ISO 55000 – Terms Section</a:t>
            </a:r>
          </a:p>
        </p:txBody>
      </p:sp>
      <p:sp>
        <p:nvSpPr>
          <p:cNvPr id="2" name="Title 1">
            <a:extLst>
              <a:ext uri="{FF2B5EF4-FFF2-40B4-BE49-F238E27FC236}">
                <a16:creationId xmlns:a16="http://schemas.microsoft.com/office/drawing/2014/main" id="{A6DB1823-C34B-405B-9EA0-0F0BAA86633C}"/>
              </a:ext>
            </a:extLst>
          </p:cNvPr>
          <p:cNvSpPr>
            <a:spLocks noGrp="1"/>
          </p:cNvSpPr>
          <p:nvPr>
            <p:ph type="title"/>
          </p:nvPr>
        </p:nvSpPr>
        <p:spPr/>
        <p:txBody>
          <a:bodyPr/>
          <a:lstStyle/>
          <a:p>
            <a:r>
              <a:rPr lang="en-US" dirty="0"/>
              <a:t>ISO 55000 – Terms Section</a:t>
            </a:r>
          </a:p>
        </p:txBody>
      </p:sp>
      <p:pic>
        <p:nvPicPr>
          <p:cNvPr id="6" name="Picture 5">
            <a:extLst>
              <a:ext uri="{FF2B5EF4-FFF2-40B4-BE49-F238E27FC236}">
                <a16:creationId xmlns:a16="http://schemas.microsoft.com/office/drawing/2014/main" id="{16448FD6-9A1C-4726-B1C6-D10437C72477}"/>
              </a:ext>
            </a:extLst>
          </p:cNvPr>
          <p:cNvPicPr>
            <a:picLocks noChangeAspect="1"/>
          </p:cNvPicPr>
          <p:nvPr/>
        </p:nvPicPr>
        <p:blipFill>
          <a:blip r:embed="rId2"/>
          <a:stretch>
            <a:fillRect/>
          </a:stretch>
        </p:blipFill>
        <p:spPr>
          <a:xfrm>
            <a:off x="793734" y="1331583"/>
            <a:ext cx="10515600" cy="5161291"/>
          </a:xfrm>
          <a:prstGeom prst="rect">
            <a:avLst/>
          </a:prstGeom>
        </p:spPr>
      </p:pic>
    </p:spTree>
    <p:extLst>
      <p:ext uri="{BB962C8B-B14F-4D97-AF65-F5344CB8AC3E}">
        <p14:creationId xmlns:p14="http://schemas.microsoft.com/office/powerpoint/2010/main" val="2103111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CB60A-C721-A743-8FA7-60230534AF48}"/>
              </a:ext>
            </a:extLst>
          </p:cNvPr>
          <p:cNvSpPr>
            <a:spLocks noGrp="1"/>
          </p:cNvSpPr>
          <p:nvPr>
            <p:ph type="title"/>
          </p:nvPr>
        </p:nvSpPr>
        <p:spPr/>
        <p:txBody>
          <a:bodyPr/>
          <a:lstStyle/>
          <a:p>
            <a:r>
              <a:rPr lang="en-US" dirty="0"/>
              <a:t>The term “Plan”</a:t>
            </a:r>
          </a:p>
        </p:txBody>
      </p:sp>
      <p:sp>
        <p:nvSpPr>
          <p:cNvPr id="3" name="Content Placeholder 2">
            <a:extLst>
              <a:ext uri="{FF2B5EF4-FFF2-40B4-BE49-F238E27FC236}">
                <a16:creationId xmlns:a16="http://schemas.microsoft.com/office/drawing/2014/main" id="{5498DD27-0C05-DC4B-AA21-5B936CB923E0}"/>
              </a:ext>
            </a:extLst>
          </p:cNvPr>
          <p:cNvSpPr>
            <a:spLocks noGrp="1"/>
          </p:cNvSpPr>
          <p:nvPr>
            <p:ph idx="1"/>
          </p:nvPr>
        </p:nvSpPr>
        <p:spPr/>
        <p:txBody>
          <a:bodyPr>
            <a:normAutofit/>
          </a:bodyPr>
          <a:lstStyle/>
          <a:p>
            <a:r>
              <a:rPr lang="en-US" dirty="0"/>
              <a:t>In general conversation </a:t>
            </a:r>
            <a:br>
              <a:rPr lang="en-US" dirty="0"/>
            </a:br>
            <a:r>
              <a:rPr lang="en-US" dirty="0"/>
              <a:t>the term plan means:</a:t>
            </a:r>
          </a:p>
          <a:p>
            <a:pPr marL="0" indent="0">
              <a:buNone/>
            </a:pPr>
            <a:endParaRPr lang="en-US" dirty="0"/>
          </a:p>
        </p:txBody>
      </p:sp>
      <p:sp>
        <p:nvSpPr>
          <p:cNvPr id="5" name="TextBox 4">
            <a:extLst>
              <a:ext uri="{FF2B5EF4-FFF2-40B4-BE49-F238E27FC236}">
                <a16:creationId xmlns:a16="http://schemas.microsoft.com/office/drawing/2014/main" id="{B89C42BC-D3F4-FE4B-BDDE-6AF1CBD49E80}"/>
              </a:ext>
            </a:extLst>
          </p:cNvPr>
          <p:cNvSpPr txBox="1"/>
          <p:nvPr/>
        </p:nvSpPr>
        <p:spPr>
          <a:xfrm>
            <a:off x="1134036" y="2803476"/>
            <a:ext cx="3615385" cy="3139321"/>
          </a:xfrm>
          <a:prstGeom prst="rect">
            <a:avLst/>
          </a:prstGeom>
          <a:noFill/>
        </p:spPr>
        <p:txBody>
          <a:bodyPr wrap="square" rtlCol="0">
            <a:spAutoFit/>
          </a:bodyPr>
          <a:lstStyle/>
          <a:p>
            <a:r>
              <a:rPr lang="en-US" dirty="0"/>
              <a:t>In our context though it needs  deeper details:</a:t>
            </a:r>
            <a:br>
              <a:rPr lang="en-US" dirty="0"/>
            </a:br>
            <a:endParaRPr lang="en-US" dirty="0"/>
          </a:p>
          <a:p>
            <a:r>
              <a:rPr lang="en-US" b="1" i="1" dirty="0"/>
              <a:t>As a verb</a:t>
            </a:r>
            <a:r>
              <a:rPr lang="en-US" dirty="0"/>
              <a:t> plan means</a:t>
            </a:r>
          </a:p>
          <a:p>
            <a:r>
              <a:rPr lang="en-US" dirty="0"/>
              <a:t>Scope, Estimate, Measurement document, cost, identify risks, determine contingency, etc.</a:t>
            </a:r>
          </a:p>
          <a:p>
            <a:endParaRPr lang="en-US" dirty="0"/>
          </a:p>
          <a:p>
            <a:r>
              <a:rPr lang="en-US" b="1" i="1" dirty="0"/>
              <a:t>As a noun</a:t>
            </a:r>
            <a:r>
              <a:rPr lang="en-US" dirty="0"/>
              <a:t> it over arches a deliverable from above.</a:t>
            </a:r>
          </a:p>
          <a:p>
            <a:endParaRPr lang="en-US" dirty="0"/>
          </a:p>
        </p:txBody>
      </p:sp>
      <p:pic>
        <p:nvPicPr>
          <p:cNvPr id="7" name="Picture 6" descr="A screenshot of a cell phone&#10;&#10;Description automatically generated">
            <a:extLst>
              <a:ext uri="{FF2B5EF4-FFF2-40B4-BE49-F238E27FC236}">
                <a16:creationId xmlns:a16="http://schemas.microsoft.com/office/drawing/2014/main" id="{98D25016-E96A-42EF-95AF-F08343FE7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144345"/>
            <a:ext cx="6844553" cy="4949974"/>
          </a:xfrm>
          <a:prstGeom prst="rect">
            <a:avLst/>
          </a:prstGeom>
        </p:spPr>
      </p:pic>
    </p:spTree>
    <p:extLst>
      <p:ext uri="{BB962C8B-B14F-4D97-AF65-F5344CB8AC3E}">
        <p14:creationId xmlns:p14="http://schemas.microsoft.com/office/powerpoint/2010/main" val="3175460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D54923-1CD1-7441-A276-944B73815F82}"/>
              </a:ext>
            </a:extLst>
          </p:cNvPr>
          <p:cNvSpPr txBox="1"/>
          <p:nvPr/>
        </p:nvSpPr>
        <p:spPr>
          <a:xfrm>
            <a:off x="630621" y="6385034"/>
            <a:ext cx="3358740" cy="369332"/>
          </a:xfrm>
          <a:prstGeom prst="rect">
            <a:avLst/>
          </a:prstGeom>
          <a:noFill/>
        </p:spPr>
        <p:txBody>
          <a:bodyPr wrap="none" rtlCol="0">
            <a:spAutoFit/>
          </a:bodyPr>
          <a:lstStyle/>
          <a:p>
            <a:r>
              <a:rPr lang="en-US" dirty="0"/>
              <a:t>Source ISO 55000 – Terms Section</a:t>
            </a:r>
          </a:p>
        </p:txBody>
      </p:sp>
      <p:sp>
        <p:nvSpPr>
          <p:cNvPr id="2" name="Title 1">
            <a:extLst>
              <a:ext uri="{FF2B5EF4-FFF2-40B4-BE49-F238E27FC236}">
                <a16:creationId xmlns:a16="http://schemas.microsoft.com/office/drawing/2014/main" id="{A6DB1823-C34B-405B-9EA0-0F0BAA86633C}"/>
              </a:ext>
            </a:extLst>
          </p:cNvPr>
          <p:cNvSpPr>
            <a:spLocks noGrp="1"/>
          </p:cNvSpPr>
          <p:nvPr>
            <p:ph type="title"/>
          </p:nvPr>
        </p:nvSpPr>
        <p:spPr/>
        <p:txBody>
          <a:bodyPr/>
          <a:lstStyle/>
          <a:p>
            <a:r>
              <a:rPr lang="en-US" dirty="0"/>
              <a:t>ISO 55000 – Terms Section</a:t>
            </a:r>
          </a:p>
        </p:txBody>
      </p:sp>
      <p:pic>
        <p:nvPicPr>
          <p:cNvPr id="5" name="Picture 4">
            <a:extLst>
              <a:ext uri="{FF2B5EF4-FFF2-40B4-BE49-F238E27FC236}">
                <a16:creationId xmlns:a16="http://schemas.microsoft.com/office/drawing/2014/main" id="{D9DA9405-87D5-44AC-A43C-AB6FFA219E05}"/>
              </a:ext>
            </a:extLst>
          </p:cNvPr>
          <p:cNvPicPr>
            <a:picLocks noChangeAspect="1"/>
          </p:cNvPicPr>
          <p:nvPr/>
        </p:nvPicPr>
        <p:blipFill>
          <a:blip r:embed="rId2"/>
          <a:stretch>
            <a:fillRect/>
          </a:stretch>
        </p:blipFill>
        <p:spPr>
          <a:xfrm>
            <a:off x="838199" y="1277470"/>
            <a:ext cx="10726271" cy="5215405"/>
          </a:xfrm>
          <a:prstGeom prst="rect">
            <a:avLst/>
          </a:prstGeom>
        </p:spPr>
      </p:pic>
    </p:spTree>
    <p:extLst>
      <p:ext uri="{BB962C8B-B14F-4D97-AF65-F5344CB8AC3E}">
        <p14:creationId xmlns:p14="http://schemas.microsoft.com/office/powerpoint/2010/main" val="1418208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131D4-D876-AC49-B1CB-A8FACD762874}"/>
              </a:ext>
            </a:extLst>
          </p:cNvPr>
          <p:cNvSpPr>
            <a:spLocks noGrp="1"/>
          </p:cNvSpPr>
          <p:nvPr>
            <p:ph type="title"/>
          </p:nvPr>
        </p:nvSpPr>
        <p:spPr>
          <a:xfrm>
            <a:off x="838200" y="49806"/>
            <a:ext cx="10515600" cy="1325563"/>
          </a:xfrm>
        </p:spPr>
        <p:txBody>
          <a:bodyPr/>
          <a:lstStyle/>
          <a:p>
            <a:r>
              <a:rPr lang="en-US" dirty="0"/>
              <a:t>The term “Integration”</a:t>
            </a:r>
          </a:p>
        </p:txBody>
      </p:sp>
      <p:pic>
        <p:nvPicPr>
          <p:cNvPr id="6" name="Picture 5">
            <a:extLst>
              <a:ext uri="{FF2B5EF4-FFF2-40B4-BE49-F238E27FC236}">
                <a16:creationId xmlns:a16="http://schemas.microsoft.com/office/drawing/2014/main" id="{D1A50F8E-9F5A-B34D-B257-930F5988F830}"/>
              </a:ext>
            </a:extLst>
          </p:cNvPr>
          <p:cNvPicPr>
            <a:picLocks noChangeAspect="1"/>
          </p:cNvPicPr>
          <p:nvPr/>
        </p:nvPicPr>
        <p:blipFill>
          <a:blip r:embed="rId3"/>
          <a:stretch>
            <a:fillRect/>
          </a:stretch>
        </p:blipFill>
        <p:spPr>
          <a:xfrm>
            <a:off x="1340069" y="1324302"/>
            <a:ext cx="9412014" cy="5533697"/>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5540D54B-EF17-4FC2-97CE-9AA5B2BDE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068" y="1788459"/>
            <a:ext cx="9412014" cy="5019736"/>
          </a:xfrm>
          <a:prstGeom prst="rect">
            <a:avLst/>
          </a:prstGeom>
        </p:spPr>
      </p:pic>
    </p:spTree>
    <p:extLst>
      <p:ext uri="{BB962C8B-B14F-4D97-AF65-F5344CB8AC3E}">
        <p14:creationId xmlns:p14="http://schemas.microsoft.com/office/powerpoint/2010/main" val="113389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9C-C677-3C41-ABCD-E5E878D6307A}"/>
              </a:ext>
            </a:extLst>
          </p:cNvPr>
          <p:cNvSpPr>
            <a:spLocks noGrp="1"/>
          </p:cNvSpPr>
          <p:nvPr>
            <p:ph type="title"/>
          </p:nvPr>
        </p:nvSpPr>
        <p:spPr/>
        <p:txBody>
          <a:bodyPr/>
          <a:lstStyle/>
          <a:p>
            <a:r>
              <a:rPr lang="en-US" dirty="0"/>
              <a:t>Break: 2:00 – 2:10</a:t>
            </a:r>
          </a:p>
        </p:txBody>
      </p:sp>
      <p:sp>
        <p:nvSpPr>
          <p:cNvPr id="6" name="Content Placeholder 5">
            <a:extLst>
              <a:ext uri="{FF2B5EF4-FFF2-40B4-BE49-F238E27FC236}">
                <a16:creationId xmlns:a16="http://schemas.microsoft.com/office/drawing/2014/main" id="{66F70CF7-BFFE-5A4E-8681-664AC505E183}"/>
              </a:ext>
            </a:extLst>
          </p:cNvPr>
          <p:cNvSpPr>
            <a:spLocks noGrp="1"/>
          </p:cNvSpPr>
          <p:nvPr>
            <p:ph idx="1"/>
          </p:nvPr>
        </p:nvSpPr>
        <p:spPr>
          <a:xfrm>
            <a:off x="838200" y="1825625"/>
            <a:ext cx="10515600" cy="3530146"/>
          </a:xfrm>
        </p:spPr>
        <p:txBody>
          <a:bodyPr/>
          <a:lstStyle/>
          <a:p>
            <a:endParaRPr lang="en-US" dirty="0"/>
          </a:p>
        </p:txBody>
      </p:sp>
      <p:pic>
        <p:nvPicPr>
          <p:cNvPr id="7" name="Picture 6">
            <a:extLst>
              <a:ext uri="{FF2B5EF4-FFF2-40B4-BE49-F238E27FC236}">
                <a16:creationId xmlns:a16="http://schemas.microsoft.com/office/drawing/2014/main" id="{686CD9E7-B9D0-1F4D-93EC-72A228413E0C}"/>
              </a:ext>
            </a:extLst>
          </p:cNvPr>
          <p:cNvPicPr>
            <a:picLocks noChangeAspect="1"/>
          </p:cNvPicPr>
          <p:nvPr/>
        </p:nvPicPr>
        <p:blipFill>
          <a:blip r:embed="rId2"/>
          <a:stretch>
            <a:fillRect/>
          </a:stretch>
        </p:blipFill>
        <p:spPr>
          <a:xfrm>
            <a:off x="4751614" y="1690687"/>
            <a:ext cx="6602186" cy="4486275"/>
          </a:xfrm>
          <a:prstGeom prst="rect">
            <a:avLst/>
          </a:prstGeom>
        </p:spPr>
      </p:pic>
    </p:spTree>
    <p:extLst>
      <p:ext uri="{BB962C8B-B14F-4D97-AF65-F5344CB8AC3E}">
        <p14:creationId xmlns:p14="http://schemas.microsoft.com/office/powerpoint/2010/main" val="4103220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F88AB-83DA-FA4A-BE68-44C430423000}"/>
              </a:ext>
            </a:extLst>
          </p:cNvPr>
          <p:cNvSpPr>
            <a:spLocks noGrp="1"/>
          </p:cNvSpPr>
          <p:nvPr>
            <p:ph type="title"/>
          </p:nvPr>
        </p:nvSpPr>
        <p:spPr/>
        <p:txBody>
          <a:bodyPr/>
          <a:lstStyle/>
          <a:p>
            <a:r>
              <a:rPr lang="en-US" dirty="0"/>
              <a:t>Integration of Management Systems</a:t>
            </a:r>
          </a:p>
        </p:txBody>
      </p:sp>
      <p:sp>
        <p:nvSpPr>
          <p:cNvPr id="3" name="Content Placeholder 2">
            <a:extLst>
              <a:ext uri="{FF2B5EF4-FFF2-40B4-BE49-F238E27FC236}">
                <a16:creationId xmlns:a16="http://schemas.microsoft.com/office/drawing/2014/main" id="{C66E02F4-4B0A-8242-B9B1-7E2D17479D0F}"/>
              </a:ext>
            </a:extLst>
          </p:cNvPr>
          <p:cNvSpPr>
            <a:spLocks noGrp="1"/>
          </p:cNvSpPr>
          <p:nvPr>
            <p:ph idx="1"/>
          </p:nvPr>
        </p:nvSpPr>
        <p:spPr/>
        <p:txBody>
          <a:bodyPr/>
          <a:lstStyle/>
          <a:p>
            <a:r>
              <a:rPr lang="en-US" dirty="0"/>
              <a:t>What is a Management System at OPPD</a:t>
            </a:r>
          </a:p>
          <a:p>
            <a:r>
              <a:rPr lang="en-US" dirty="0"/>
              <a:t>What is Integration of management systems</a:t>
            </a:r>
          </a:p>
          <a:p>
            <a:r>
              <a:rPr lang="en-US" dirty="0"/>
              <a:t>Scope</a:t>
            </a:r>
          </a:p>
        </p:txBody>
      </p:sp>
    </p:spTree>
    <p:extLst>
      <p:ext uri="{BB962C8B-B14F-4D97-AF65-F5344CB8AC3E}">
        <p14:creationId xmlns:p14="http://schemas.microsoft.com/office/powerpoint/2010/main" val="22763206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3061A-6929-2E44-A2E7-D685D2085496}"/>
              </a:ext>
            </a:extLst>
          </p:cNvPr>
          <p:cNvSpPr>
            <a:spLocks noGrp="1"/>
          </p:cNvSpPr>
          <p:nvPr>
            <p:ph type="title"/>
          </p:nvPr>
        </p:nvSpPr>
        <p:spPr>
          <a:xfrm>
            <a:off x="838200" y="365125"/>
            <a:ext cx="11353800" cy="1325563"/>
          </a:xfrm>
        </p:spPr>
        <p:txBody>
          <a:bodyPr>
            <a:normAutofit/>
          </a:bodyPr>
          <a:lstStyle/>
          <a:p>
            <a:r>
              <a:rPr lang="en-US" dirty="0"/>
              <a:t>What is a Management System - </a:t>
            </a:r>
            <a:r>
              <a:rPr lang="en-US" sz="4000" dirty="0"/>
              <a:t>Wikipedia</a:t>
            </a:r>
            <a:endParaRPr lang="en-US" dirty="0"/>
          </a:p>
        </p:txBody>
      </p:sp>
      <p:pic>
        <p:nvPicPr>
          <p:cNvPr id="4" name="Content Placeholder 3">
            <a:extLst>
              <a:ext uri="{FF2B5EF4-FFF2-40B4-BE49-F238E27FC236}">
                <a16:creationId xmlns:a16="http://schemas.microsoft.com/office/drawing/2014/main" id="{DE9230F2-F149-3B45-90EC-1866E7C062C1}"/>
              </a:ext>
            </a:extLst>
          </p:cNvPr>
          <p:cNvPicPr>
            <a:picLocks noGrp="1" noChangeAspect="1"/>
          </p:cNvPicPr>
          <p:nvPr>
            <p:ph idx="1"/>
          </p:nvPr>
        </p:nvPicPr>
        <p:blipFill>
          <a:blip r:embed="rId2"/>
          <a:stretch>
            <a:fillRect/>
          </a:stretch>
        </p:blipFill>
        <p:spPr>
          <a:xfrm>
            <a:off x="252248" y="1434662"/>
            <a:ext cx="11556124" cy="5171089"/>
          </a:xfrm>
          <a:prstGeom prst="rect">
            <a:avLst/>
          </a:prstGeom>
        </p:spPr>
      </p:pic>
    </p:spTree>
    <p:extLst>
      <p:ext uri="{BB962C8B-B14F-4D97-AF65-F5344CB8AC3E}">
        <p14:creationId xmlns:p14="http://schemas.microsoft.com/office/powerpoint/2010/main" val="35227147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2831-1B71-6742-B67A-F9F9776822F2}"/>
              </a:ext>
            </a:extLst>
          </p:cNvPr>
          <p:cNvSpPr>
            <a:spLocks noGrp="1"/>
          </p:cNvSpPr>
          <p:nvPr>
            <p:ph type="title"/>
          </p:nvPr>
        </p:nvSpPr>
        <p:spPr/>
        <p:txBody>
          <a:bodyPr/>
          <a:lstStyle/>
          <a:p>
            <a:r>
              <a:rPr lang="en-US" dirty="0"/>
              <a:t>What is an existing Management System at OPPD? 	</a:t>
            </a:r>
          </a:p>
        </p:txBody>
      </p:sp>
      <p:sp>
        <p:nvSpPr>
          <p:cNvPr id="3" name="Content Placeholder 2">
            <a:extLst>
              <a:ext uri="{FF2B5EF4-FFF2-40B4-BE49-F238E27FC236}">
                <a16:creationId xmlns:a16="http://schemas.microsoft.com/office/drawing/2014/main" id="{744177AA-6B53-5E4B-A367-C16FF0FB56C7}"/>
              </a:ext>
            </a:extLst>
          </p:cNvPr>
          <p:cNvSpPr>
            <a:spLocks noGrp="1"/>
          </p:cNvSpPr>
          <p:nvPr>
            <p:ph idx="1"/>
          </p:nvPr>
        </p:nvSpPr>
        <p:spPr/>
        <p:txBody>
          <a:bodyPr>
            <a:noAutofit/>
          </a:bodyPr>
          <a:lstStyle/>
          <a:p>
            <a:r>
              <a:rPr lang="en-US" sz="3600" dirty="0"/>
              <a:t>Discussion:</a:t>
            </a:r>
          </a:p>
          <a:p>
            <a:pPr lvl="1">
              <a:buFont typeface="Arial" panose="020B0604020202020204" pitchFamily="34" charset="0"/>
              <a:buChar char="-"/>
            </a:pPr>
            <a:r>
              <a:rPr lang="en-US" sz="3200" dirty="0"/>
              <a:t>Put the statement “Management System” into </a:t>
            </a:r>
            <a:br>
              <a:rPr lang="en-US" sz="3200" dirty="0"/>
            </a:br>
            <a:r>
              <a:rPr lang="en-US" sz="3200" dirty="0"/>
              <a:t>OPPD Context</a:t>
            </a:r>
          </a:p>
          <a:p>
            <a:endParaRPr lang="en-US" sz="3600" dirty="0"/>
          </a:p>
        </p:txBody>
      </p:sp>
    </p:spTree>
    <p:extLst>
      <p:ext uri="{BB962C8B-B14F-4D97-AF65-F5344CB8AC3E}">
        <p14:creationId xmlns:p14="http://schemas.microsoft.com/office/powerpoint/2010/main" val="2589645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8562-2BB5-4D51-A2AF-49CD5B50B661}"/>
              </a:ext>
            </a:extLst>
          </p:cNvPr>
          <p:cNvSpPr>
            <a:spLocks noGrp="1"/>
          </p:cNvSpPr>
          <p:nvPr>
            <p:ph type="ctrTitle"/>
          </p:nvPr>
        </p:nvSpPr>
        <p:spPr>
          <a:xfrm>
            <a:off x="1156625" y="1122363"/>
            <a:ext cx="9876731" cy="2387600"/>
          </a:xfrm>
        </p:spPr>
        <p:txBody>
          <a:bodyPr/>
          <a:lstStyle/>
          <a:p>
            <a:r>
              <a:rPr lang="en-US" dirty="0"/>
              <a:t>Asset Management Overview</a:t>
            </a:r>
          </a:p>
        </p:txBody>
      </p:sp>
      <p:sp>
        <p:nvSpPr>
          <p:cNvPr id="3" name="Subtitle 2">
            <a:extLst>
              <a:ext uri="{FF2B5EF4-FFF2-40B4-BE49-F238E27FC236}">
                <a16:creationId xmlns:a16="http://schemas.microsoft.com/office/drawing/2014/main" id="{B4C42A20-6218-4DEE-BEEA-8803738D8FBE}"/>
              </a:ext>
            </a:extLst>
          </p:cNvPr>
          <p:cNvSpPr>
            <a:spLocks noGrp="1"/>
          </p:cNvSpPr>
          <p:nvPr>
            <p:ph type="subTitle" idx="1"/>
          </p:nvPr>
        </p:nvSpPr>
        <p:spPr/>
        <p:txBody>
          <a:bodyPr/>
          <a:lstStyle/>
          <a:p>
            <a:r>
              <a:rPr lang="en-US" dirty="0"/>
              <a:t>Omaha Public Power District</a:t>
            </a:r>
          </a:p>
        </p:txBody>
      </p:sp>
      <p:pic>
        <p:nvPicPr>
          <p:cNvPr id="4" name="Picture 3">
            <a:extLst>
              <a:ext uri="{FF2B5EF4-FFF2-40B4-BE49-F238E27FC236}">
                <a16:creationId xmlns:a16="http://schemas.microsoft.com/office/drawing/2014/main" id="{57AE63C3-EDE0-4FBE-BEDC-F417AF351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8418" y="5911770"/>
            <a:ext cx="2162823" cy="765639"/>
          </a:xfrm>
          <a:prstGeom prst="rect">
            <a:avLst/>
          </a:prstGeom>
        </p:spPr>
      </p:pic>
      <p:pic>
        <p:nvPicPr>
          <p:cNvPr id="6" name="Picture 5">
            <a:extLst>
              <a:ext uri="{FF2B5EF4-FFF2-40B4-BE49-F238E27FC236}">
                <a16:creationId xmlns:a16="http://schemas.microsoft.com/office/drawing/2014/main" id="{E0333046-E6D3-45FE-A858-EED166CFA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26" y="5735637"/>
            <a:ext cx="2014839" cy="765639"/>
          </a:xfrm>
          <a:prstGeom prst="rect">
            <a:avLst/>
          </a:prstGeom>
        </p:spPr>
      </p:pic>
    </p:spTree>
    <p:extLst>
      <p:ext uri="{BB962C8B-B14F-4D97-AF65-F5344CB8AC3E}">
        <p14:creationId xmlns:p14="http://schemas.microsoft.com/office/powerpoint/2010/main" val="4207821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25F29-A18B-414E-B900-3B53A773B296}"/>
              </a:ext>
            </a:extLst>
          </p:cNvPr>
          <p:cNvPicPr>
            <a:picLocks noChangeAspect="1"/>
          </p:cNvPicPr>
          <p:nvPr/>
        </p:nvPicPr>
        <p:blipFill>
          <a:blip r:embed="rId3"/>
          <a:stretch>
            <a:fillRect/>
          </a:stretch>
        </p:blipFill>
        <p:spPr>
          <a:xfrm>
            <a:off x="561755" y="1281931"/>
            <a:ext cx="10721288" cy="5103103"/>
          </a:xfrm>
          <a:prstGeom prst="rect">
            <a:avLst/>
          </a:prstGeom>
        </p:spPr>
      </p:pic>
      <p:sp>
        <p:nvSpPr>
          <p:cNvPr id="5" name="TextBox 4">
            <a:extLst>
              <a:ext uri="{FF2B5EF4-FFF2-40B4-BE49-F238E27FC236}">
                <a16:creationId xmlns:a16="http://schemas.microsoft.com/office/drawing/2014/main" id="{25DB7CC1-71E2-6E4C-BF15-24C00523F8D7}"/>
              </a:ext>
            </a:extLst>
          </p:cNvPr>
          <p:cNvSpPr txBox="1"/>
          <p:nvPr/>
        </p:nvSpPr>
        <p:spPr>
          <a:xfrm>
            <a:off x="1371600" y="6385034"/>
            <a:ext cx="4559197" cy="369332"/>
          </a:xfrm>
          <a:prstGeom prst="rect">
            <a:avLst/>
          </a:prstGeom>
          <a:noFill/>
        </p:spPr>
        <p:txBody>
          <a:bodyPr wrap="none" rtlCol="0">
            <a:spAutoFit/>
          </a:bodyPr>
          <a:lstStyle/>
          <a:p>
            <a:r>
              <a:rPr lang="en-US" dirty="0"/>
              <a:t>Source ISO 55002 Introduction Section Page vii</a:t>
            </a:r>
          </a:p>
        </p:txBody>
      </p:sp>
      <p:sp>
        <p:nvSpPr>
          <p:cNvPr id="2" name="Title 1">
            <a:extLst>
              <a:ext uri="{FF2B5EF4-FFF2-40B4-BE49-F238E27FC236}">
                <a16:creationId xmlns:a16="http://schemas.microsoft.com/office/drawing/2014/main" id="{12FA295F-A23F-4C97-B524-5F347C1BD459}"/>
              </a:ext>
            </a:extLst>
          </p:cNvPr>
          <p:cNvSpPr>
            <a:spLocks noGrp="1"/>
          </p:cNvSpPr>
          <p:nvPr>
            <p:ph type="title"/>
          </p:nvPr>
        </p:nvSpPr>
        <p:spPr/>
        <p:txBody>
          <a:bodyPr/>
          <a:lstStyle/>
          <a:p>
            <a:r>
              <a:rPr lang="en-US" dirty="0"/>
              <a:t>ISO Management System Definition</a:t>
            </a:r>
          </a:p>
        </p:txBody>
      </p:sp>
    </p:spTree>
    <p:extLst>
      <p:ext uri="{BB962C8B-B14F-4D97-AF65-F5344CB8AC3E}">
        <p14:creationId xmlns:p14="http://schemas.microsoft.com/office/powerpoint/2010/main" val="1169993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899919-8D1E-2A48-A98F-075FF2195FED}"/>
              </a:ext>
            </a:extLst>
          </p:cNvPr>
          <p:cNvPicPr>
            <a:picLocks noChangeAspect="1"/>
          </p:cNvPicPr>
          <p:nvPr/>
        </p:nvPicPr>
        <p:blipFill>
          <a:blip r:embed="rId2"/>
          <a:stretch>
            <a:fillRect/>
          </a:stretch>
        </p:blipFill>
        <p:spPr>
          <a:xfrm>
            <a:off x="161186" y="1346200"/>
            <a:ext cx="11345014" cy="4367564"/>
          </a:xfrm>
          <a:prstGeom prst="rect">
            <a:avLst/>
          </a:prstGeom>
        </p:spPr>
      </p:pic>
      <p:sp>
        <p:nvSpPr>
          <p:cNvPr id="5" name="TextBox 4">
            <a:extLst>
              <a:ext uri="{FF2B5EF4-FFF2-40B4-BE49-F238E27FC236}">
                <a16:creationId xmlns:a16="http://schemas.microsoft.com/office/drawing/2014/main" id="{1AF22823-BD63-6842-84DD-44EAEC1D11A1}"/>
              </a:ext>
            </a:extLst>
          </p:cNvPr>
          <p:cNvSpPr txBox="1"/>
          <p:nvPr/>
        </p:nvSpPr>
        <p:spPr>
          <a:xfrm>
            <a:off x="882869" y="6117021"/>
            <a:ext cx="3582519" cy="369332"/>
          </a:xfrm>
          <a:prstGeom prst="rect">
            <a:avLst/>
          </a:prstGeom>
          <a:noFill/>
        </p:spPr>
        <p:txBody>
          <a:bodyPr wrap="none" rtlCol="0">
            <a:spAutoFit/>
          </a:bodyPr>
          <a:lstStyle/>
          <a:p>
            <a:r>
              <a:rPr lang="en-US" dirty="0"/>
              <a:t>Source ISO 55000 section 2.6 page 9</a:t>
            </a:r>
          </a:p>
        </p:txBody>
      </p:sp>
      <p:sp>
        <p:nvSpPr>
          <p:cNvPr id="3" name="Title 2">
            <a:extLst>
              <a:ext uri="{FF2B5EF4-FFF2-40B4-BE49-F238E27FC236}">
                <a16:creationId xmlns:a16="http://schemas.microsoft.com/office/drawing/2014/main" id="{146A97B8-6E79-4CD6-AEA0-E4A80D4391E9}"/>
              </a:ext>
            </a:extLst>
          </p:cNvPr>
          <p:cNvSpPr>
            <a:spLocks noGrp="1"/>
          </p:cNvSpPr>
          <p:nvPr>
            <p:ph type="title"/>
          </p:nvPr>
        </p:nvSpPr>
        <p:spPr/>
        <p:txBody>
          <a:bodyPr/>
          <a:lstStyle/>
          <a:p>
            <a:r>
              <a:rPr lang="en-US" dirty="0">
                <a:solidFill>
                  <a:prstClr val="black"/>
                </a:solidFill>
              </a:rPr>
              <a:t>Integration of Management Systems</a:t>
            </a:r>
            <a:endParaRPr lang="en-US" dirty="0"/>
          </a:p>
        </p:txBody>
      </p:sp>
    </p:spTree>
    <p:extLst>
      <p:ext uri="{BB962C8B-B14F-4D97-AF65-F5344CB8AC3E}">
        <p14:creationId xmlns:p14="http://schemas.microsoft.com/office/powerpoint/2010/main" val="32785903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3788F-240E-0741-AA02-54378769F8F9}"/>
              </a:ext>
            </a:extLst>
          </p:cNvPr>
          <p:cNvSpPr>
            <a:spLocks noGrp="1"/>
          </p:cNvSpPr>
          <p:nvPr>
            <p:ph type="title"/>
          </p:nvPr>
        </p:nvSpPr>
        <p:spPr/>
        <p:txBody>
          <a:bodyPr/>
          <a:lstStyle/>
          <a:p>
            <a:r>
              <a:rPr lang="en-US" dirty="0"/>
              <a:t>Integration “Scope”</a:t>
            </a:r>
          </a:p>
        </p:txBody>
      </p:sp>
      <p:pic>
        <p:nvPicPr>
          <p:cNvPr id="4" name="Content Placeholder 3">
            <a:extLst>
              <a:ext uri="{FF2B5EF4-FFF2-40B4-BE49-F238E27FC236}">
                <a16:creationId xmlns:a16="http://schemas.microsoft.com/office/drawing/2014/main" id="{43BD32AB-625D-F447-807C-BBF131837261}"/>
              </a:ext>
            </a:extLst>
          </p:cNvPr>
          <p:cNvPicPr>
            <a:picLocks noGrp="1" noChangeAspect="1"/>
          </p:cNvPicPr>
          <p:nvPr>
            <p:ph idx="1"/>
          </p:nvPr>
        </p:nvPicPr>
        <p:blipFill>
          <a:blip r:embed="rId2"/>
          <a:stretch>
            <a:fillRect/>
          </a:stretch>
        </p:blipFill>
        <p:spPr>
          <a:xfrm>
            <a:off x="678051" y="1764811"/>
            <a:ext cx="11116844" cy="3778416"/>
          </a:xfrm>
          <a:prstGeom prst="rect">
            <a:avLst/>
          </a:prstGeom>
        </p:spPr>
      </p:pic>
      <p:sp>
        <p:nvSpPr>
          <p:cNvPr id="5" name="TextBox 4">
            <a:extLst>
              <a:ext uri="{FF2B5EF4-FFF2-40B4-BE49-F238E27FC236}">
                <a16:creationId xmlns:a16="http://schemas.microsoft.com/office/drawing/2014/main" id="{9B6FC9C6-453F-FC47-9832-CB058C86CA97}"/>
              </a:ext>
            </a:extLst>
          </p:cNvPr>
          <p:cNvSpPr txBox="1"/>
          <p:nvPr/>
        </p:nvSpPr>
        <p:spPr>
          <a:xfrm>
            <a:off x="838200" y="6488668"/>
            <a:ext cx="8933536" cy="369332"/>
          </a:xfrm>
          <a:prstGeom prst="rect">
            <a:avLst/>
          </a:prstGeom>
          <a:noFill/>
        </p:spPr>
        <p:txBody>
          <a:bodyPr wrap="none" rtlCol="0">
            <a:spAutoFit/>
          </a:bodyPr>
          <a:lstStyle/>
          <a:p>
            <a:r>
              <a:rPr lang="en-US" dirty="0"/>
              <a:t>Source ISO 55001 section 4.3 Determining the Scope of the asset management system page 1</a:t>
            </a:r>
          </a:p>
        </p:txBody>
      </p:sp>
    </p:spTree>
    <p:extLst>
      <p:ext uri="{BB962C8B-B14F-4D97-AF65-F5344CB8AC3E}">
        <p14:creationId xmlns:p14="http://schemas.microsoft.com/office/powerpoint/2010/main" val="2569820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9C-C677-3C41-ABCD-E5E878D6307A}"/>
              </a:ext>
            </a:extLst>
          </p:cNvPr>
          <p:cNvSpPr>
            <a:spLocks noGrp="1"/>
          </p:cNvSpPr>
          <p:nvPr>
            <p:ph type="title"/>
          </p:nvPr>
        </p:nvSpPr>
        <p:spPr/>
        <p:txBody>
          <a:bodyPr/>
          <a:lstStyle/>
          <a:p>
            <a:r>
              <a:rPr lang="en-US" dirty="0"/>
              <a:t>Break: 2:50 – 3:00</a:t>
            </a:r>
          </a:p>
        </p:txBody>
      </p:sp>
      <p:pic>
        <p:nvPicPr>
          <p:cNvPr id="4" name="Content Placeholder 3">
            <a:extLst>
              <a:ext uri="{FF2B5EF4-FFF2-40B4-BE49-F238E27FC236}">
                <a16:creationId xmlns:a16="http://schemas.microsoft.com/office/drawing/2014/main" id="{5AB614A8-C188-1744-93CF-28376AA041E0}"/>
              </a:ext>
            </a:extLst>
          </p:cNvPr>
          <p:cNvPicPr>
            <a:picLocks noGrp="1" noChangeAspect="1"/>
          </p:cNvPicPr>
          <p:nvPr>
            <p:ph idx="1"/>
          </p:nvPr>
        </p:nvPicPr>
        <p:blipFill>
          <a:blip r:embed="rId2"/>
          <a:stretch>
            <a:fillRect/>
          </a:stretch>
        </p:blipFill>
        <p:spPr>
          <a:xfrm>
            <a:off x="838200" y="1690688"/>
            <a:ext cx="10515600" cy="4497461"/>
          </a:xfrm>
          <a:prstGeom prst="rect">
            <a:avLst/>
          </a:prstGeom>
        </p:spPr>
      </p:pic>
    </p:spTree>
    <p:extLst>
      <p:ext uri="{BB962C8B-B14F-4D97-AF65-F5344CB8AC3E}">
        <p14:creationId xmlns:p14="http://schemas.microsoft.com/office/powerpoint/2010/main" val="21167692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p:cNvPicPr>
          <p:nvPr/>
        </p:nvPicPr>
        <p:blipFill>
          <a:blip r:embed="rId3"/>
          <a:srcRect/>
          <a:stretch>
            <a:fillRect/>
          </a:stretch>
        </p:blipFill>
        <p:spPr bwMode="auto">
          <a:xfrm>
            <a:off x="2115606" y="544919"/>
            <a:ext cx="5072063" cy="5795699"/>
          </a:xfrm>
          <a:prstGeom prst="rect">
            <a:avLst/>
          </a:prstGeom>
          <a:noFill/>
          <a:ln w="9525">
            <a:noFill/>
            <a:miter lim="800000"/>
            <a:headEnd/>
            <a:tailEnd/>
          </a:ln>
        </p:spPr>
      </p:pic>
      <p:sp>
        <p:nvSpPr>
          <p:cNvPr id="21506" name="TextBox 2"/>
          <p:cNvSpPr txBox="1">
            <a:spLocks noChangeArrowheads="1"/>
          </p:cNvSpPr>
          <p:nvPr/>
        </p:nvSpPr>
        <p:spPr bwMode="auto">
          <a:xfrm>
            <a:off x="78266" y="928441"/>
            <a:ext cx="3556000" cy="4093428"/>
          </a:xfrm>
          <a:prstGeom prst="rect">
            <a:avLst/>
          </a:prstGeom>
          <a:noFill/>
          <a:ln w="9525">
            <a:noFill/>
            <a:miter lim="800000"/>
            <a:headEnd/>
            <a:tailEnd/>
          </a:ln>
        </p:spPr>
        <p:txBody>
          <a:bodyPr>
            <a:spAutoFit/>
          </a:bodyPr>
          <a:lstStyle/>
          <a:p>
            <a:endParaRPr lang="en-US" sz="2000" dirty="0"/>
          </a:p>
          <a:p>
            <a:r>
              <a:rPr lang="en-US" sz="2000" dirty="0"/>
              <a:t>Paradigms (beliefs) form the Vision</a:t>
            </a:r>
          </a:p>
          <a:p>
            <a:endParaRPr lang="en-US" sz="2000" dirty="0"/>
          </a:p>
          <a:p>
            <a:r>
              <a:rPr lang="en-US" sz="2000" dirty="0"/>
              <a:t>Vision shapes the Policies (Structures)</a:t>
            </a:r>
          </a:p>
          <a:p>
            <a:endParaRPr lang="en-US" sz="2000" dirty="0"/>
          </a:p>
          <a:p>
            <a:endParaRPr lang="en-US" sz="2000" dirty="0"/>
          </a:p>
          <a:p>
            <a:endParaRPr lang="en-US" sz="2000" dirty="0"/>
          </a:p>
          <a:p>
            <a:r>
              <a:rPr lang="en-US" sz="2000" dirty="0"/>
              <a:t>Structures drive behaviors </a:t>
            </a:r>
            <a:r>
              <a:rPr lang="en-US" sz="2000" spc="-50" dirty="0"/>
              <a:t>(processes/standards/procedure)</a:t>
            </a:r>
          </a:p>
          <a:p>
            <a:endParaRPr lang="en-US" sz="2000" dirty="0"/>
          </a:p>
          <a:p>
            <a:r>
              <a:rPr lang="en-US" sz="2000" dirty="0"/>
              <a:t>Behavior yield results.  </a:t>
            </a:r>
          </a:p>
        </p:txBody>
      </p:sp>
      <p:sp>
        <p:nvSpPr>
          <p:cNvPr id="21507" name="Rectangle 4"/>
          <p:cNvSpPr>
            <a:spLocks noChangeArrowheads="1"/>
          </p:cNvSpPr>
          <p:nvPr/>
        </p:nvSpPr>
        <p:spPr bwMode="auto">
          <a:xfrm>
            <a:off x="8484954" y="1227067"/>
            <a:ext cx="3683000" cy="5016758"/>
          </a:xfrm>
          <a:prstGeom prst="rect">
            <a:avLst/>
          </a:prstGeom>
          <a:noFill/>
          <a:ln w="9525">
            <a:noFill/>
            <a:miter lim="800000"/>
            <a:headEnd/>
            <a:tailEnd/>
          </a:ln>
        </p:spPr>
        <p:txBody>
          <a:bodyPr>
            <a:spAutoFit/>
          </a:bodyPr>
          <a:lstStyle/>
          <a:p>
            <a:r>
              <a:rPr lang="en-US" sz="2000" dirty="0"/>
              <a:t>The collection of behaviors in an organization forms the culture. </a:t>
            </a:r>
          </a:p>
          <a:p>
            <a:r>
              <a:rPr lang="en-US" sz="2000" dirty="0"/>
              <a:t> </a:t>
            </a:r>
          </a:p>
          <a:p>
            <a:r>
              <a:rPr lang="en-US" sz="2000" dirty="0"/>
              <a:t>If the desire is a different culture the behaviors must change.</a:t>
            </a:r>
          </a:p>
          <a:p>
            <a:endParaRPr lang="en-US" sz="2000" dirty="0"/>
          </a:p>
          <a:p>
            <a:endParaRPr lang="en-US" sz="2000" dirty="0"/>
          </a:p>
          <a:p>
            <a:r>
              <a:rPr lang="en-US" sz="2000" dirty="0"/>
              <a:t>If different behaviors are required, the structures (policies, processes, standards, procedures) must reflect the need.</a:t>
            </a:r>
          </a:p>
          <a:p>
            <a:endParaRPr lang="en-US" sz="2000" dirty="0"/>
          </a:p>
          <a:p>
            <a:r>
              <a:rPr lang="en-US" sz="2000" dirty="0"/>
              <a:t>However, most likely current vision and paradigms must be challenged first!</a:t>
            </a:r>
          </a:p>
        </p:txBody>
      </p:sp>
      <p:sp>
        <p:nvSpPr>
          <p:cNvPr id="2" name="Right Arrow 1">
            <a:extLst>
              <a:ext uri="{FF2B5EF4-FFF2-40B4-BE49-F238E27FC236}">
                <a16:creationId xmlns:a16="http://schemas.microsoft.com/office/drawing/2014/main" id="{B9B6C231-B3FA-4D49-B5AF-1213FAE3EE91}"/>
              </a:ext>
            </a:extLst>
          </p:cNvPr>
          <p:cNvSpPr/>
          <p:nvPr/>
        </p:nvSpPr>
        <p:spPr>
          <a:xfrm>
            <a:off x="6096000" y="2264229"/>
            <a:ext cx="2109678" cy="6313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630E7C5D-5476-814D-BF9E-4A2851F4072A}"/>
              </a:ext>
            </a:extLst>
          </p:cNvPr>
          <p:cNvSpPr/>
          <p:nvPr/>
        </p:nvSpPr>
        <p:spPr>
          <a:xfrm>
            <a:off x="6285192" y="4552957"/>
            <a:ext cx="2109678" cy="6313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479474C9-8630-4E4A-87D0-79D7193DA197}"/>
              </a:ext>
            </a:extLst>
          </p:cNvPr>
          <p:cNvCxnSpPr>
            <a:cxnSpLocks/>
          </p:cNvCxnSpPr>
          <p:nvPr/>
        </p:nvCxnSpPr>
        <p:spPr>
          <a:xfrm flipV="1">
            <a:off x="386781" y="3177738"/>
            <a:ext cx="11402448" cy="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3DC2E1-8FE3-4746-A0D5-983E3A2E8592}"/>
              </a:ext>
            </a:extLst>
          </p:cNvPr>
          <p:cNvSpPr txBox="1"/>
          <p:nvPr/>
        </p:nvSpPr>
        <p:spPr>
          <a:xfrm>
            <a:off x="5271668" y="2779563"/>
            <a:ext cx="2568139" cy="338554"/>
          </a:xfrm>
          <a:prstGeom prst="rect">
            <a:avLst/>
          </a:prstGeom>
          <a:noFill/>
        </p:spPr>
        <p:txBody>
          <a:bodyPr wrap="none" rtlCol="0">
            <a:spAutoFit/>
          </a:bodyPr>
          <a:lstStyle/>
          <a:p>
            <a:r>
              <a:rPr lang="en-US" sz="1600" b="1" dirty="0"/>
              <a:t>Corporate Business Strategy</a:t>
            </a:r>
          </a:p>
        </p:txBody>
      </p:sp>
      <p:sp>
        <p:nvSpPr>
          <p:cNvPr id="10" name="TextBox 9">
            <a:extLst>
              <a:ext uri="{FF2B5EF4-FFF2-40B4-BE49-F238E27FC236}">
                <a16:creationId xmlns:a16="http://schemas.microsoft.com/office/drawing/2014/main" id="{AD8B3FA8-BAD2-A34B-941F-8B8983391AB6}"/>
              </a:ext>
            </a:extLst>
          </p:cNvPr>
          <p:cNvSpPr txBox="1"/>
          <p:nvPr/>
        </p:nvSpPr>
        <p:spPr>
          <a:xfrm>
            <a:off x="5680447" y="4252203"/>
            <a:ext cx="2579552" cy="338554"/>
          </a:xfrm>
          <a:prstGeom prst="rect">
            <a:avLst/>
          </a:prstGeom>
          <a:noFill/>
        </p:spPr>
        <p:txBody>
          <a:bodyPr wrap="none" rtlCol="0">
            <a:spAutoFit/>
          </a:bodyPr>
          <a:lstStyle/>
          <a:p>
            <a:r>
              <a:rPr lang="en-US" sz="1600" b="1" dirty="0"/>
              <a:t>Asset Management Strategy</a:t>
            </a:r>
          </a:p>
        </p:txBody>
      </p:sp>
      <p:sp>
        <p:nvSpPr>
          <p:cNvPr id="11" name="TextBox 10">
            <a:extLst>
              <a:ext uri="{FF2B5EF4-FFF2-40B4-BE49-F238E27FC236}">
                <a16:creationId xmlns:a16="http://schemas.microsoft.com/office/drawing/2014/main" id="{2CA8E08F-7AE4-704F-A20F-18583482045E}"/>
              </a:ext>
            </a:extLst>
          </p:cNvPr>
          <p:cNvSpPr txBox="1"/>
          <p:nvPr/>
        </p:nvSpPr>
        <p:spPr>
          <a:xfrm>
            <a:off x="6216879" y="5097541"/>
            <a:ext cx="2383858" cy="338554"/>
          </a:xfrm>
          <a:prstGeom prst="rect">
            <a:avLst/>
          </a:prstGeom>
          <a:noFill/>
        </p:spPr>
        <p:txBody>
          <a:bodyPr wrap="none" rtlCol="0">
            <a:spAutoFit/>
          </a:bodyPr>
          <a:lstStyle/>
          <a:p>
            <a:r>
              <a:rPr lang="en-US" sz="1600" b="1" dirty="0"/>
              <a:t>Asset Management Scope</a:t>
            </a:r>
          </a:p>
        </p:txBody>
      </p:sp>
      <p:pic>
        <p:nvPicPr>
          <p:cNvPr id="12" name="Picture 11" descr="A close up of a logo&#10;&#10;Description automatically generated">
            <a:extLst>
              <a:ext uri="{FF2B5EF4-FFF2-40B4-BE49-F238E27FC236}">
                <a16:creationId xmlns:a16="http://schemas.microsoft.com/office/drawing/2014/main" id="{50DAB1A2-3F72-4D5A-9F48-3291D2BC7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2958" y="4403130"/>
            <a:ext cx="717441" cy="645697"/>
          </a:xfrm>
          <a:prstGeom prst="rect">
            <a:avLst/>
          </a:prstGeom>
        </p:spPr>
      </p:pic>
    </p:spTree>
    <p:extLst>
      <p:ext uri="{BB962C8B-B14F-4D97-AF65-F5344CB8AC3E}">
        <p14:creationId xmlns:p14="http://schemas.microsoft.com/office/powerpoint/2010/main" val="757513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177" y="1410962"/>
            <a:ext cx="12063297" cy="5188474"/>
            <a:chOff x="96527" y="-1"/>
            <a:chExt cx="9047473" cy="4327807"/>
          </a:xfrm>
        </p:grpSpPr>
        <p:sp>
          <p:nvSpPr>
            <p:cNvPr id="15362" name="AutoShape 66"/>
            <p:cNvSpPr>
              <a:spLocks noChangeArrowheads="1"/>
            </p:cNvSpPr>
            <p:nvPr/>
          </p:nvSpPr>
          <p:spPr bwMode="auto">
            <a:xfrm rot="16200000">
              <a:off x="2703711" y="1773747"/>
              <a:ext cx="3803055" cy="255559"/>
            </a:xfrm>
            <a:prstGeom prst="homePlate">
              <a:avLst>
                <a:gd name="adj" fmla="val 98822"/>
              </a:avLst>
            </a:prstGeom>
            <a:solidFill>
              <a:srgbClr val="DDDDDD"/>
            </a:solidFill>
            <a:ln w="9525">
              <a:noFill/>
              <a:miter lim="800000"/>
              <a:headEnd/>
              <a:tailEnd/>
            </a:ln>
          </p:spPr>
          <p:txBody>
            <a:bodyPr lIns="108852" tIns="54425" rIns="108852" bIns="54425" anchor="ctr">
              <a:spAutoFit/>
            </a:bodyPr>
            <a:lstStyle/>
            <a:p>
              <a:endParaRPr lang="en-CA" sz="1500"/>
            </a:p>
          </p:txBody>
        </p:sp>
        <p:sp>
          <p:nvSpPr>
            <p:cNvPr id="15363" name="Text Box 4"/>
            <p:cNvSpPr txBox="1">
              <a:spLocks noChangeArrowheads="1"/>
            </p:cNvSpPr>
            <p:nvPr/>
          </p:nvSpPr>
          <p:spPr bwMode="auto">
            <a:xfrm>
              <a:off x="1762125" y="3898305"/>
              <a:ext cx="5667375" cy="429501"/>
            </a:xfrm>
            <a:prstGeom prst="rect">
              <a:avLst/>
            </a:prstGeom>
            <a:solidFill>
              <a:schemeClr val="bg1"/>
            </a:solidFill>
            <a:ln w="9525">
              <a:noFill/>
              <a:miter lim="800000"/>
              <a:headEnd/>
              <a:tailEnd/>
            </a:ln>
          </p:spPr>
          <p:txBody>
            <a:bodyPr lIns="108852" tIns="54425" rIns="108852" bIns="54425">
              <a:spAutoFit/>
            </a:bodyPr>
            <a:lstStyle/>
            <a:p>
              <a:pPr algn="ctr" eaLnBrk="0" hangingPunct="0">
                <a:lnSpc>
                  <a:spcPct val="80000"/>
                </a:lnSpc>
              </a:pPr>
              <a:r>
                <a:rPr lang="en-CA" sz="3667"/>
                <a:t>Beliefs </a:t>
              </a:r>
              <a:r>
                <a:rPr lang="en-CA" sz="3333"/>
                <a:t>(</a:t>
              </a:r>
              <a:r>
                <a:rPr lang="en-CA" sz="3667"/>
                <a:t>Paradigms</a:t>
              </a:r>
              <a:r>
                <a:rPr lang="en-CA" sz="3333"/>
                <a:t>)</a:t>
              </a:r>
              <a:endParaRPr lang="en-US" sz="3333"/>
            </a:p>
          </p:txBody>
        </p:sp>
        <p:sp>
          <p:nvSpPr>
            <p:cNvPr id="15364" name="Text Box 5"/>
            <p:cNvSpPr txBox="1">
              <a:spLocks noChangeArrowheads="1"/>
            </p:cNvSpPr>
            <p:nvPr/>
          </p:nvSpPr>
          <p:spPr bwMode="auto">
            <a:xfrm>
              <a:off x="3621485" y="2777133"/>
              <a:ext cx="1903016" cy="397906"/>
            </a:xfrm>
            <a:prstGeom prst="rect">
              <a:avLst/>
            </a:prstGeom>
            <a:solidFill>
              <a:schemeClr val="bg1"/>
            </a:solidFill>
            <a:ln w="9525">
              <a:noFill/>
              <a:miter lim="800000"/>
              <a:headEnd/>
              <a:tailEnd/>
            </a:ln>
          </p:spPr>
          <p:txBody>
            <a:bodyPr lIns="108852" tIns="54425" rIns="108852" bIns="54425">
              <a:spAutoFit/>
            </a:bodyPr>
            <a:lstStyle/>
            <a:p>
              <a:pPr algn="ctr" eaLnBrk="0" hangingPunct="0">
                <a:lnSpc>
                  <a:spcPct val="80000"/>
                </a:lnSpc>
              </a:pPr>
              <a:r>
                <a:rPr lang="en-CA" sz="3333"/>
                <a:t>Structures</a:t>
              </a:r>
              <a:endParaRPr lang="en-US" sz="3000"/>
            </a:p>
          </p:txBody>
        </p:sp>
        <p:sp>
          <p:nvSpPr>
            <p:cNvPr id="15365" name="Text Box 6"/>
            <p:cNvSpPr txBox="1">
              <a:spLocks noChangeArrowheads="1"/>
            </p:cNvSpPr>
            <p:nvPr/>
          </p:nvSpPr>
          <p:spPr bwMode="auto">
            <a:xfrm>
              <a:off x="3430985" y="1749227"/>
              <a:ext cx="2331641" cy="397906"/>
            </a:xfrm>
            <a:prstGeom prst="rect">
              <a:avLst/>
            </a:prstGeom>
            <a:solidFill>
              <a:schemeClr val="bg1"/>
            </a:solidFill>
            <a:ln w="9525">
              <a:noFill/>
              <a:miter lim="800000"/>
              <a:headEnd/>
              <a:tailEnd/>
            </a:ln>
          </p:spPr>
          <p:txBody>
            <a:bodyPr lIns="108852" tIns="54425" rIns="108852" bIns="54425">
              <a:spAutoFit/>
            </a:bodyPr>
            <a:lstStyle/>
            <a:p>
              <a:pPr algn="ctr" eaLnBrk="0" hangingPunct="0">
                <a:lnSpc>
                  <a:spcPct val="80000"/>
                </a:lnSpc>
              </a:pPr>
              <a:r>
                <a:rPr lang="en-CA" sz="3333" dirty="0"/>
                <a:t>Behaviours</a:t>
              </a:r>
              <a:endParaRPr lang="en-US" sz="3000" dirty="0"/>
            </a:p>
          </p:txBody>
        </p:sp>
        <p:sp>
          <p:nvSpPr>
            <p:cNvPr id="15366" name="Text Box 7"/>
            <p:cNvSpPr txBox="1">
              <a:spLocks noChangeArrowheads="1"/>
            </p:cNvSpPr>
            <p:nvPr/>
          </p:nvSpPr>
          <p:spPr bwMode="auto">
            <a:xfrm>
              <a:off x="3714750" y="885031"/>
              <a:ext cx="1762125" cy="397906"/>
            </a:xfrm>
            <a:prstGeom prst="rect">
              <a:avLst/>
            </a:prstGeom>
            <a:solidFill>
              <a:schemeClr val="bg1"/>
            </a:solidFill>
            <a:ln w="9525">
              <a:noFill/>
              <a:miter lim="800000"/>
              <a:headEnd/>
              <a:tailEnd/>
            </a:ln>
          </p:spPr>
          <p:txBody>
            <a:bodyPr lIns="108852" tIns="54425" rIns="108852" bIns="54425">
              <a:spAutoFit/>
            </a:bodyPr>
            <a:lstStyle/>
            <a:p>
              <a:pPr algn="ctr" eaLnBrk="0" hangingPunct="0">
                <a:lnSpc>
                  <a:spcPct val="80000"/>
                </a:lnSpc>
              </a:pPr>
              <a:r>
                <a:rPr lang="en-CA" sz="3333" dirty="0"/>
                <a:t>Results</a:t>
              </a:r>
              <a:endParaRPr lang="en-US" sz="2000" dirty="0"/>
            </a:p>
          </p:txBody>
        </p:sp>
        <p:grpSp>
          <p:nvGrpSpPr>
            <p:cNvPr id="15367" name="Group 68"/>
            <p:cNvGrpSpPr>
              <a:grpSpLocks/>
            </p:cNvGrpSpPr>
            <p:nvPr/>
          </p:nvGrpSpPr>
          <p:grpSpPr bwMode="auto">
            <a:xfrm>
              <a:off x="1381125" y="2288977"/>
              <a:ext cx="6477000" cy="109141"/>
              <a:chOff x="1839" y="2295"/>
              <a:chExt cx="1812" cy="91"/>
            </a:xfrm>
          </p:grpSpPr>
          <p:sp>
            <p:nvSpPr>
              <p:cNvPr id="15376" name="Arc 24"/>
              <p:cNvSpPr>
                <a:spLocks/>
              </p:cNvSpPr>
              <p:nvPr/>
            </p:nvSpPr>
            <p:spPr bwMode="auto">
              <a:xfrm flipV="1">
                <a:off x="1839" y="2295"/>
                <a:ext cx="453" cy="91"/>
              </a:xfrm>
              <a:custGeom>
                <a:avLst/>
                <a:gdLst>
                  <a:gd name="T0" fmla="*/ 0 w 42879"/>
                  <a:gd name="T1" fmla="*/ 75 h 21600"/>
                  <a:gd name="T2" fmla="*/ 453 w 42879"/>
                  <a:gd name="T3" fmla="*/ 91 h 21600"/>
                  <a:gd name="T4" fmla="*/ 225 w 42879"/>
                  <a:gd name="T5" fmla="*/ 91 h 21600"/>
                  <a:gd name="T6" fmla="*/ 0 60000 65536"/>
                  <a:gd name="T7" fmla="*/ 0 60000 65536"/>
                  <a:gd name="T8" fmla="*/ 0 60000 65536"/>
                  <a:gd name="T9" fmla="*/ 0 w 42879"/>
                  <a:gd name="T10" fmla="*/ 0 h 21600"/>
                  <a:gd name="T11" fmla="*/ 42879 w 42879"/>
                  <a:gd name="T12" fmla="*/ 21600 h 21600"/>
                </a:gdLst>
                <a:ahLst/>
                <a:cxnLst>
                  <a:cxn ang="T6">
                    <a:pos x="T0" y="T1"/>
                  </a:cxn>
                  <a:cxn ang="T7">
                    <a:pos x="T2" y="T3"/>
                  </a:cxn>
                  <a:cxn ang="T8">
                    <a:pos x="T4" y="T5"/>
                  </a:cxn>
                </a:cxnLst>
                <a:rect l="T9" t="T10" r="T11" b="T12"/>
                <a:pathLst>
                  <a:path w="42879" h="21600" fill="none" extrusionOk="0">
                    <a:moveTo>
                      <a:pt x="-1" y="17891"/>
                    </a:moveTo>
                    <a:cubicBezTo>
                      <a:pt x="1801" y="7549"/>
                      <a:pt x="10780" y="-1"/>
                      <a:pt x="21279" y="-1"/>
                    </a:cubicBezTo>
                    <a:cubicBezTo>
                      <a:pt x="33208" y="-1"/>
                      <a:pt x="42879" y="9670"/>
                      <a:pt x="42879" y="21600"/>
                    </a:cubicBezTo>
                  </a:path>
                  <a:path w="42879" h="21600" stroke="0" extrusionOk="0">
                    <a:moveTo>
                      <a:pt x="-1" y="17891"/>
                    </a:moveTo>
                    <a:cubicBezTo>
                      <a:pt x="1801" y="7549"/>
                      <a:pt x="10780" y="-1"/>
                      <a:pt x="21279" y="-1"/>
                    </a:cubicBezTo>
                    <a:cubicBezTo>
                      <a:pt x="33208" y="-1"/>
                      <a:pt x="42879" y="9670"/>
                      <a:pt x="42879" y="21600"/>
                    </a:cubicBezTo>
                    <a:lnTo>
                      <a:pt x="21279" y="21600"/>
                    </a:lnTo>
                    <a:close/>
                  </a:path>
                </a:pathLst>
              </a:custGeom>
              <a:noFill/>
              <a:ln w="120650" cap="flat" cmpd="sng" algn="ctr">
                <a:solidFill>
                  <a:schemeClr val="hlink"/>
                </a:solidFill>
                <a:prstDash val="solid"/>
                <a:round/>
                <a:headEnd type="none" w="med" len="med"/>
                <a:tailEnd type="none" w="med" len="med"/>
              </a:ln>
            </p:spPr>
            <p:txBody>
              <a:bodyPr wrap="none" anchor="ctr"/>
              <a:lstStyle/>
              <a:p>
                <a:endParaRPr lang="en-US" sz="1500"/>
              </a:p>
            </p:txBody>
          </p:sp>
          <p:sp>
            <p:nvSpPr>
              <p:cNvPr id="15377" name="Arc 26"/>
              <p:cNvSpPr>
                <a:spLocks/>
              </p:cNvSpPr>
              <p:nvPr/>
            </p:nvSpPr>
            <p:spPr bwMode="auto">
              <a:xfrm flipV="1">
                <a:off x="2292" y="2295"/>
                <a:ext cx="453" cy="91"/>
              </a:xfrm>
              <a:custGeom>
                <a:avLst/>
                <a:gdLst>
                  <a:gd name="T0" fmla="*/ 0 w 42879"/>
                  <a:gd name="T1" fmla="*/ 75 h 21600"/>
                  <a:gd name="T2" fmla="*/ 453 w 42879"/>
                  <a:gd name="T3" fmla="*/ 91 h 21600"/>
                  <a:gd name="T4" fmla="*/ 225 w 42879"/>
                  <a:gd name="T5" fmla="*/ 91 h 21600"/>
                  <a:gd name="T6" fmla="*/ 0 60000 65536"/>
                  <a:gd name="T7" fmla="*/ 0 60000 65536"/>
                  <a:gd name="T8" fmla="*/ 0 60000 65536"/>
                  <a:gd name="T9" fmla="*/ 0 w 42879"/>
                  <a:gd name="T10" fmla="*/ 0 h 21600"/>
                  <a:gd name="T11" fmla="*/ 42879 w 42879"/>
                  <a:gd name="T12" fmla="*/ 21600 h 21600"/>
                </a:gdLst>
                <a:ahLst/>
                <a:cxnLst>
                  <a:cxn ang="T6">
                    <a:pos x="T0" y="T1"/>
                  </a:cxn>
                  <a:cxn ang="T7">
                    <a:pos x="T2" y="T3"/>
                  </a:cxn>
                  <a:cxn ang="T8">
                    <a:pos x="T4" y="T5"/>
                  </a:cxn>
                </a:cxnLst>
                <a:rect l="T9" t="T10" r="T11" b="T12"/>
                <a:pathLst>
                  <a:path w="42879" h="21600" fill="none" extrusionOk="0">
                    <a:moveTo>
                      <a:pt x="-1" y="17891"/>
                    </a:moveTo>
                    <a:cubicBezTo>
                      <a:pt x="1801" y="7549"/>
                      <a:pt x="10780" y="-1"/>
                      <a:pt x="21279" y="-1"/>
                    </a:cubicBezTo>
                    <a:cubicBezTo>
                      <a:pt x="33208" y="-1"/>
                      <a:pt x="42879" y="9670"/>
                      <a:pt x="42879" y="21600"/>
                    </a:cubicBezTo>
                  </a:path>
                  <a:path w="42879" h="21600" stroke="0" extrusionOk="0">
                    <a:moveTo>
                      <a:pt x="-1" y="17891"/>
                    </a:moveTo>
                    <a:cubicBezTo>
                      <a:pt x="1801" y="7549"/>
                      <a:pt x="10780" y="-1"/>
                      <a:pt x="21279" y="-1"/>
                    </a:cubicBezTo>
                    <a:cubicBezTo>
                      <a:pt x="33208" y="-1"/>
                      <a:pt x="42879" y="9670"/>
                      <a:pt x="42879" y="21600"/>
                    </a:cubicBezTo>
                    <a:lnTo>
                      <a:pt x="21279" y="21600"/>
                    </a:lnTo>
                    <a:close/>
                  </a:path>
                </a:pathLst>
              </a:custGeom>
              <a:noFill/>
              <a:ln w="120650" cap="flat" cmpd="sng" algn="ctr">
                <a:solidFill>
                  <a:schemeClr val="hlink"/>
                </a:solidFill>
                <a:prstDash val="solid"/>
                <a:round/>
                <a:headEnd type="none" w="med" len="med"/>
                <a:tailEnd type="none" w="med" len="med"/>
              </a:ln>
            </p:spPr>
            <p:txBody>
              <a:bodyPr wrap="none" anchor="ctr"/>
              <a:lstStyle/>
              <a:p>
                <a:endParaRPr lang="en-US" sz="1500"/>
              </a:p>
            </p:txBody>
          </p:sp>
          <p:sp>
            <p:nvSpPr>
              <p:cNvPr id="15378" name="Arc 27"/>
              <p:cNvSpPr>
                <a:spLocks/>
              </p:cNvSpPr>
              <p:nvPr/>
            </p:nvSpPr>
            <p:spPr bwMode="auto">
              <a:xfrm flipV="1">
                <a:off x="2745" y="2295"/>
                <a:ext cx="453" cy="91"/>
              </a:xfrm>
              <a:custGeom>
                <a:avLst/>
                <a:gdLst>
                  <a:gd name="T0" fmla="*/ 0 w 42879"/>
                  <a:gd name="T1" fmla="*/ 75 h 21600"/>
                  <a:gd name="T2" fmla="*/ 453 w 42879"/>
                  <a:gd name="T3" fmla="*/ 91 h 21600"/>
                  <a:gd name="T4" fmla="*/ 225 w 42879"/>
                  <a:gd name="T5" fmla="*/ 91 h 21600"/>
                  <a:gd name="T6" fmla="*/ 0 60000 65536"/>
                  <a:gd name="T7" fmla="*/ 0 60000 65536"/>
                  <a:gd name="T8" fmla="*/ 0 60000 65536"/>
                  <a:gd name="T9" fmla="*/ 0 w 42879"/>
                  <a:gd name="T10" fmla="*/ 0 h 21600"/>
                  <a:gd name="T11" fmla="*/ 42879 w 42879"/>
                  <a:gd name="T12" fmla="*/ 21600 h 21600"/>
                </a:gdLst>
                <a:ahLst/>
                <a:cxnLst>
                  <a:cxn ang="T6">
                    <a:pos x="T0" y="T1"/>
                  </a:cxn>
                  <a:cxn ang="T7">
                    <a:pos x="T2" y="T3"/>
                  </a:cxn>
                  <a:cxn ang="T8">
                    <a:pos x="T4" y="T5"/>
                  </a:cxn>
                </a:cxnLst>
                <a:rect l="T9" t="T10" r="T11" b="T12"/>
                <a:pathLst>
                  <a:path w="42879" h="21600" fill="none" extrusionOk="0">
                    <a:moveTo>
                      <a:pt x="-1" y="17891"/>
                    </a:moveTo>
                    <a:cubicBezTo>
                      <a:pt x="1801" y="7549"/>
                      <a:pt x="10780" y="-1"/>
                      <a:pt x="21279" y="-1"/>
                    </a:cubicBezTo>
                    <a:cubicBezTo>
                      <a:pt x="33208" y="-1"/>
                      <a:pt x="42879" y="9670"/>
                      <a:pt x="42879" y="21600"/>
                    </a:cubicBezTo>
                  </a:path>
                  <a:path w="42879" h="21600" stroke="0" extrusionOk="0">
                    <a:moveTo>
                      <a:pt x="-1" y="17891"/>
                    </a:moveTo>
                    <a:cubicBezTo>
                      <a:pt x="1801" y="7549"/>
                      <a:pt x="10780" y="-1"/>
                      <a:pt x="21279" y="-1"/>
                    </a:cubicBezTo>
                    <a:cubicBezTo>
                      <a:pt x="33208" y="-1"/>
                      <a:pt x="42879" y="9670"/>
                      <a:pt x="42879" y="21600"/>
                    </a:cubicBezTo>
                    <a:lnTo>
                      <a:pt x="21279" y="21600"/>
                    </a:lnTo>
                    <a:close/>
                  </a:path>
                </a:pathLst>
              </a:custGeom>
              <a:noFill/>
              <a:ln w="120650" cap="flat" cmpd="sng" algn="ctr">
                <a:solidFill>
                  <a:schemeClr val="hlink"/>
                </a:solidFill>
                <a:prstDash val="solid"/>
                <a:round/>
                <a:headEnd type="none" w="med" len="med"/>
                <a:tailEnd type="none" w="med" len="med"/>
              </a:ln>
            </p:spPr>
            <p:txBody>
              <a:bodyPr wrap="none" anchor="ctr"/>
              <a:lstStyle/>
              <a:p>
                <a:endParaRPr lang="en-US" sz="1500"/>
              </a:p>
            </p:txBody>
          </p:sp>
          <p:sp>
            <p:nvSpPr>
              <p:cNvPr id="15379" name="Arc 28"/>
              <p:cNvSpPr>
                <a:spLocks/>
              </p:cNvSpPr>
              <p:nvPr/>
            </p:nvSpPr>
            <p:spPr bwMode="auto">
              <a:xfrm flipV="1">
                <a:off x="3198" y="2295"/>
                <a:ext cx="453" cy="91"/>
              </a:xfrm>
              <a:custGeom>
                <a:avLst/>
                <a:gdLst>
                  <a:gd name="T0" fmla="*/ 0 w 42879"/>
                  <a:gd name="T1" fmla="*/ 75 h 21600"/>
                  <a:gd name="T2" fmla="*/ 453 w 42879"/>
                  <a:gd name="T3" fmla="*/ 91 h 21600"/>
                  <a:gd name="T4" fmla="*/ 225 w 42879"/>
                  <a:gd name="T5" fmla="*/ 91 h 21600"/>
                  <a:gd name="T6" fmla="*/ 0 60000 65536"/>
                  <a:gd name="T7" fmla="*/ 0 60000 65536"/>
                  <a:gd name="T8" fmla="*/ 0 60000 65536"/>
                  <a:gd name="T9" fmla="*/ 0 w 42879"/>
                  <a:gd name="T10" fmla="*/ 0 h 21600"/>
                  <a:gd name="T11" fmla="*/ 42879 w 42879"/>
                  <a:gd name="T12" fmla="*/ 21600 h 21600"/>
                </a:gdLst>
                <a:ahLst/>
                <a:cxnLst>
                  <a:cxn ang="T6">
                    <a:pos x="T0" y="T1"/>
                  </a:cxn>
                  <a:cxn ang="T7">
                    <a:pos x="T2" y="T3"/>
                  </a:cxn>
                  <a:cxn ang="T8">
                    <a:pos x="T4" y="T5"/>
                  </a:cxn>
                </a:cxnLst>
                <a:rect l="T9" t="T10" r="T11" b="T12"/>
                <a:pathLst>
                  <a:path w="42879" h="21600" fill="none" extrusionOk="0">
                    <a:moveTo>
                      <a:pt x="-1" y="17891"/>
                    </a:moveTo>
                    <a:cubicBezTo>
                      <a:pt x="1801" y="7549"/>
                      <a:pt x="10780" y="-1"/>
                      <a:pt x="21279" y="-1"/>
                    </a:cubicBezTo>
                    <a:cubicBezTo>
                      <a:pt x="33208" y="-1"/>
                      <a:pt x="42879" y="9670"/>
                      <a:pt x="42879" y="21600"/>
                    </a:cubicBezTo>
                  </a:path>
                  <a:path w="42879" h="21600" stroke="0" extrusionOk="0">
                    <a:moveTo>
                      <a:pt x="-1" y="17891"/>
                    </a:moveTo>
                    <a:cubicBezTo>
                      <a:pt x="1801" y="7549"/>
                      <a:pt x="10780" y="-1"/>
                      <a:pt x="21279" y="-1"/>
                    </a:cubicBezTo>
                    <a:cubicBezTo>
                      <a:pt x="33208" y="-1"/>
                      <a:pt x="42879" y="9670"/>
                      <a:pt x="42879" y="21600"/>
                    </a:cubicBezTo>
                    <a:lnTo>
                      <a:pt x="21279" y="21600"/>
                    </a:lnTo>
                    <a:close/>
                  </a:path>
                </a:pathLst>
              </a:custGeom>
              <a:noFill/>
              <a:ln w="120650" cap="flat" cmpd="sng" algn="ctr">
                <a:solidFill>
                  <a:schemeClr val="hlink"/>
                </a:solidFill>
                <a:prstDash val="solid"/>
                <a:round/>
                <a:headEnd type="none" w="med" len="med"/>
                <a:tailEnd type="none" w="med" len="med"/>
              </a:ln>
            </p:spPr>
            <p:txBody>
              <a:bodyPr wrap="none" anchor="ctr"/>
              <a:lstStyle/>
              <a:p>
                <a:endParaRPr lang="en-US" sz="1500"/>
              </a:p>
            </p:txBody>
          </p:sp>
        </p:grpSp>
        <p:sp>
          <p:nvSpPr>
            <p:cNvPr id="15368" name="Text Box 69"/>
            <p:cNvSpPr txBox="1">
              <a:spLocks noChangeArrowheads="1"/>
            </p:cNvSpPr>
            <p:nvPr/>
          </p:nvSpPr>
          <p:spPr bwMode="auto">
            <a:xfrm>
              <a:off x="6482953" y="2659063"/>
              <a:ext cx="2661047" cy="581129"/>
            </a:xfrm>
            <a:prstGeom prst="rect">
              <a:avLst/>
            </a:prstGeom>
            <a:solidFill>
              <a:schemeClr val="bg1"/>
            </a:solidFill>
            <a:ln w="9525">
              <a:noFill/>
              <a:miter lim="800000"/>
              <a:headEnd/>
              <a:tailEnd/>
            </a:ln>
          </p:spPr>
          <p:txBody>
            <a:bodyPr lIns="108852" tIns="54425" rIns="108852" bIns="54425">
              <a:spAutoFit/>
            </a:bodyPr>
            <a:lstStyle/>
            <a:p>
              <a:pPr eaLnBrk="0" hangingPunct="0">
                <a:lnSpc>
                  <a:spcPct val="80000"/>
                </a:lnSpc>
              </a:pPr>
              <a:r>
                <a:rPr lang="en-CA" sz="2667" b="1" u="sng" dirty="0"/>
                <a:t>Systems</a:t>
              </a:r>
              <a:r>
                <a:rPr lang="en-CA" sz="2667" b="1" dirty="0"/>
                <a:t>, Process, Technology</a:t>
              </a:r>
              <a:endParaRPr lang="en-US" sz="2000" b="1" dirty="0"/>
            </a:p>
          </p:txBody>
        </p:sp>
        <p:sp>
          <p:nvSpPr>
            <p:cNvPr id="15369" name="Text Box 70"/>
            <p:cNvSpPr txBox="1">
              <a:spLocks noChangeArrowheads="1"/>
            </p:cNvSpPr>
            <p:nvPr/>
          </p:nvSpPr>
          <p:spPr bwMode="auto">
            <a:xfrm>
              <a:off x="96527" y="2659062"/>
              <a:ext cx="2762250" cy="581129"/>
            </a:xfrm>
            <a:prstGeom prst="rect">
              <a:avLst/>
            </a:prstGeom>
            <a:solidFill>
              <a:schemeClr val="bg1"/>
            </a:solidFill>
            <a:ln w="9525">
              <a:noFill/>
              <a:miter lim="800000"/>
              <a:headEnd/>
              <a:tailEnd/>
            </a:ln>
          </p:spPr>
          <p:txBody>
            <a:bodyPr lIns="108852" tIns="54425" rIns="108852" bIns="54425">
              <a:spAutoFit/>
            </a:bodyPr>
            <a:lstStyle/>
            <a:p>
              <a:pPr eaLnBrk="0" hangingPunct="0">
                <a:lnSpc>
                  <a:spcPct val="80000"/>
                </a:lnSpc>
              </a:pPr>
              <a:r>
                <a:rPr lang="en-CA" sz="2667" b="1" u="sng" dirty="0"/>
                <a:t>People</a:t>
              </a:r>
              <a:r>
                <a:rPr lang="en-CA" sz="2667" b="1" dirty="0"/>
                <a:t>, Organization, </a:t>
              </a:r>
            </a:p>
            <a:p>
              <a:pPr eaLnBrk="0" hangingPunct="0">
                <a:lnSpc>
                  <a:spcPct val="80000"/>
                </a:lnSpc>
              </a:pPr>
              <a:r>
                <a:rPr lang="en-CA" sz="2667" b="1" dirty="0"/>
                <a:t>Individual</a:t>
              </a:r>
              <a:endParaRPr lang="en-US" sz="2000" b="1" dirty="0"/>
            </a:p>
          </p:txBody>
        </p:sp>
        <p:sp>
          <p:nvSpPr>
            <p:cNvPr id="15370" name="Text Box 71"/>
            <p:cNvSpPr txBox="1">
              <a:spLocks noChangeArrowheads="1"/>
            </p:cNvSpPr>
            <p:nvPr/>
          </p:nvSpPr>
          <p:spPr bwMode="auto">
            <a:xfrm>
              <a:off x="6580187" y="1476375"/>
              <a:ext cx="2230438" cy="397906"/>
            </a:xfrm>
            <a:prstGeom prst="rect">
              <a:avLst/>
            </a:prstGeom>
            <a:solidFill>
              <a:schemeClr val="bg1"/>
            </a:solidFill>
            <a:ln w="9525">
              <a:noFill/>
              <a:miter lim="800000"/>
              <a:headEnd/>
              <a:tailEnd/>
            </a:ln>
          </p:spPr>
          <p:txBody>
            <a:bodyPr lIns="108852" tIns="54425" rIns="108852" bIns="54425">
              <a:spAutoFit/>
            </a:bodyPr>
            <a:lstStyle/>
            <a:p>
              <a:pPr algn="ctr" eaLnBrk="0" hangingPunct="0">
                <a:lnSpc>
                  <a:spcPct val="80000"/>
                </a:lnSpc>
              </a:pPr>
              <a:r>
                <a:rPr lang="en-CA" sz="3333" b="1" i="1"/>
                <a:t>“Culture”</a:t>
              </a:r>
              <a:endParaRPr lang="en-US" sz="2667" b="1" i="1"/>
            </a:p>
          </p:txBody>
        </p:sp>
        <p:cxnSp>
          <p:nvCxnSpPr>
            <p:cNvPr id="15371" name="AutoShape 72"/>
            <p:cNvCxnSpPr>
              <a:cxnSpLocks noChangeShapeType="1"/>
              <a:stCxn id="15365" idx="3"/>
              <a:endCxn id="15370" idx="1"/>
            </p:cNvCxnSpPr>
            <p:nvPr/>
          </p:nvCxnSpPr>
          <p:spPr bwMode="auto">
            <a:xfrm flipV="1">
              <a:off x="5762626" y="1675329"/>
              <a:ext cx="817561" cy="272851"/>
            </a:xfrm>
            <a:prstGeom prst="straightConnector1">
              <a:avLst/>
            </a:prstGeom>
            <a:noFill/>
            <a:ln w="19050">
              <a:solidFill>
                <a:schemeClr val="tx1"/>
              </a:solidFill>
              <a:round/>
              <a:headEnd/>
              <a:tailEnd type="triangle" w="med" len="med"/>
            </a:ln>
          </p:spPr>
        </p:cxnSp>
        <p:cxnSp>
          <p:nvCxnSpPr>
            <p:cNvPr id="15372" name="AutoShape 73"/>
            <p:cNvCxnSpPr>
              <a:cxnSpLocks noChangeShapeType="1"/>
            </p:cNvCxnSpPr>
            <p:nvPr/>
          </p:nvCxnSpPr>
          <p:spPr bwMode="auto">
            <a:xfrm rot="10800000">
              <a:off x="2476500" y="3048000"/>
              <a:ext cx="1238250" cy="0"/>
            </a:xfrm>
            <a:prstGeom prst="bentConnector3">
              <a:avLst>
                <a:gd name="adj1" fmla="val 50000"/>
              </a:avLst>
            </a:prstGeom>
            <a:noFill/>
            <a:ln w="19050">
              <a:solidFill>
                <a:schemeClr val="tx1"/>
              </a:solidFill>
              <a:miter lim="800000"/>
              <a:headEnd/>
              <a:tailEnd/>
            </a:ln>
          </p:spPr>
        </p:cxnSp>
        <p:cxnSp>
          <p:nvCxnSpPr>
            <p:cNvPr id="15373" name="AutoShape 74"/>
            <p:cNvCxnSpPr>
              <a:cxnSpLocks noChangeShapeType="1"/>
            </p:cNvCxnSpPr>
            <p:nvPr/>
          </p:nvCxnSpPr>
          <p:spPr bwMode="auto">
            <a:xfrm>
              <a:off x="5375672" y="3047008"/>
              <a:ext cx="1148953" cy="992"/>
            </a:xfrm>
            <a:prstGeom prst="bentConnector3">
              <a:avLst>
                <a:gd name="adj1" fmla="val 50000"/>
              </a:avLst>
            </a:prstGeom>
            <a:noFill/>
            <a:ln w="19050">
              <a:solidFill>
                <a:schemeClr val="tx1"/>
              </a:solidFill>
              <a:miter lim="800000"/>
              <a:headEnd/>
              <a:tailEnd/>
            </a:ln>
          </p:spPr>
        </p:cxnSp>
      </p:grpSp>
      <p:sp>
        <p:nvSpPr>
          <p:cNvPr id="15374" name="Text Box 80"/>
          <p:cNvSpPr txBox="1">
            <a:spLocks noChangeArrowheads="1"/>
          </p:cNvSpPr>
          <p:nvPr/>
        </p:nvSpPr>
        <p:spPr bwMode="auto">
          <a:xfrm>
            <a:off x="10131840" y="6418026"/>
            <a:ext cx="1685681" cy="327986"/>
          </a:xfrm>
          <a:prstGeom prst="rect">
            <a:avLst/>
          </a:prstGeom>
          <a:noFill/>
          <a:ln w="9525">
            <a:noFill/>
            <a:miter lim="800000"/>
            <a:headEnd/>
            <a:tailEnd/>
          </a:ln>
        </p:spPr>
        <p:txBody>
          <a:bodyPr wrap="none" lIns="108852" tIns="54425" rIns="108852" bIns="54425">
            <a:spAutoFit/>
          </a:bodyPr>
          <a:lstStyle/>
          <a:p>
            <a:r>
              <a:rPr lang="en-US" sz="1417" b="1" dirty="0">
                <a:cs typeface="Arial" charset="0"/>
              </a:rPr>
              <a:t>© Project Plato Inc.</a:t>
            </a:r>
          </a:p>
        </p:txBody>
      </p:sp>
      <p:sp>
        <p:nvSpPr>
          <p:cNvPr id="15375" name="Title 1"/>
          <p:cNvSpPr>
            <a:spLocks noGrp="1"/>
          </p:cNvSpPr>
          <p:nvPr>
            <p:ph type="title"/>
          </p:nvPr>
        </p:nvSpPr>
        <p:spPr bwMode="auto">
          <a:noFill/>
          <a:ln>
            <a:miter lim="800000"/>
            <a:headEnd/>
            <a:tailEnd/>
          </a:ln>
        </p:spPr>
        <p:txBody>
          <a:bodyPr vert="horz" wrap="square" numCol="1" compatLnSpc="1">
            <a:prstTxWarp prst="textNoShape">
              <a:avLst/>
            </a:prstTxWarp>
            <a:normAutofit/>
          </a:bodyPr>
          <a:lstStyle/>
          <a:p>
            <a:r>
              <a:rPr lang="en-US" dirty="0">
                <a:latin typeface="Arial" charset="0"/>
                <a:ea typeface="ＭＳ Ｐゴシック" pitchFamily="34" charset="-128"/>
                <a:cs typeface="Arial" charset="0"/>
              </a:rPr>
              <a:t>Inspiring a Change in Behavior	</a:t>
            </a:r>
          </a:p>
        </p:txBody>
      </p:sp>
    </p:spTree>
    <p:extLst>
      <p:ext uri="{BB962C8B-B14F-4D97-AF65-F5344CB8AC3E}">
        <p14:creationId xmlns:p14="http://schemas.microsoft.com/office/powerpoint/2010/main" val="62919982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3"/>
          <p:cNvSpPr txBox="1">
            <a:spLocks noChangeArrowheads="1"/>
          </p:cNvSpPr>
          <p:nvPr/>
        </p:nvSpPr>
        <p:spPr bwMode="auto">
          <a:xfrm rot="-842247">
            <a:off x="956057" y="1928956"/>
            <a:ext cx="6503025" cy="1725740"/>
          </a:xfrm>
          <a:prstGeom prst="rect">
            <a:avLst/>
          </a:prstGeom>
          <a:noFill/>
          <a:ln w="9525">
            <a:noFill/>
            <a:miter lim="800000"/>
            <a:headEnd/>
            <a:tailEnd/>
          </a:ln>
        </p:spPr>
        <p:txBody>
          <a:bodyPr wrap="none" lIns="108852" tIns="54425" rIns="108852" bIns="54425">
            <a:spAutoFit/>
          </a:bodyPr>
          <a:lstStyle/>
          <a:p>
            <a:r>
              <a:rPr lang="en-US" sz="10500" dirty="0"/>
              <a:t>Perspective</a:t>
            </a:r>
          </a:p>
        </p:txBody>
      </p:sp>
      <p:grpSp>
        <p:nvGrpSpPr>
          <p:cNvPr id="2" name="Group 36"/>
          <p:cNvGrpSpPr>
            <a:grpSpLocks/>
          </p:cNvGrpSpPr>
          <p:nvPr/>
        </p:nvGrpSpPr>
        <p:grpSpPr bwMode="auto">
          <a:xfrm>
            <a:off x="338074" y="698862"/>
            <a:ext cx="4949032" cy="2179719"/>
            <a:chOff x="162497" y="286618"/>
            <a:chExt cx="3712172" cy="2179542"/>
          </a:xfrm>
        </p:grpSpPr>
        <p:grpSp>
          <p:nvGrpSpPr>
            <p:cNvPr id="17432" name="Group 31"/>
            <p:cNvGrpSpPr>
              <a:grpSpLocks/>
            </p:cNvGrpSpPr>
            <p:nvPr/>
          </p:nvGrpSpPr>
          <p:grpSpPr bwMode="auto">
            <a:xfrm>
              <a:off x="162497" y="1334574"/>
              <a:ext cx="936625" cy="1131586"/>
              <a:chOff x="162497" y="1334574"/>
              <a:chExt cx="936625" cy="1131586"/>
            </a:xfrm>
          </p:grpSpPr>
          <p:pic>
            <p:nvPicPr>
              <p:cNvPr id="17434" name="Picture 36" descr="MC900434888[1]"/>
              <p:cNvPicPr>
                <a:picLocks noChangeAspect="1" noChangeArrowheads="1"/>
              </p:cNvPicPr>
              <p:nvPr/>
            </p:nvPicPr>
            <p:blipFill>
              <a:blip r:embed="rId3"/>
              <a:srcRect/>
              <a:stretch>
                <a:fillRect/>
              </a:stretch>
            </p:blipFill>
            <p:spPr bwMode="auto">
              <a:xfrm>
                <a:off x="162497" y="1334574"/>
                <a:ext cx="936625" cy="936625"/>
              </a:xfrm>
              <a:prstGeom prst="rect">
                <a:avLst/>
              </a:prstGeom>
              <a:noFill/>
              <a:ln w="9525">
                <a:noFill/>
                <a:miter lim="800000"/>
                <a:headEnd/>
                <a:tailEnd/>
              </a:ln>
            </p:spPr>
          </p:pic>
          <p:sp>
            <p:nvSpPr>
              <p:cNvPr id="17435" name="Rectangle 20"/>
              <p:cNvSpPr>
                <a:spLocks noChangeArrowheads="1"/>
              </p:cNvSpPr>
              <p:nvPr/>
            </p:nvSpPr>
            <p:spPr bwMode="auto">
              <a:xfrm>
                <a:off x="587879" y="2117310"/>
                <a:ext cx="405346" cy="348850"/>
              </a:xfrm>
              <a:prstGeom prst="rect">
                <a:avLst/>
              </a:prstGeom>
              <a:noFill/>
              <a:ln w="9525">
                <a:noFill/>
                <a:miter lim="800000"/>
                <a:headEnd/>
                <a:tailEnd/>
              </a:ln>
            </p:spPr>
            <p:txBody>
              <a:bodyPr wrap="none">
                <a:spAutoFit/>
              </a:bodyPr>
              <a:lstStyle/>
              <a:p>
                <a:pPr eaLnBrk="0" hangingPunct="0">
                  <a:spcBef>
                    <a:spcPct val="50000"/>
                  </a:spcBef>
                </a:pPr>
                <a:r>
                  <a:rPr lang="en-CA" sz="1667"/>
                  <a:t>CEO</a:t>
                </a:r>
                <a:endParaRPr lang="en-US" sz="1667"/>
              </a:p>
            </p:txBody>
          </p:sp>
        </p:grpSp>
        <p:sp>
          <p:nvSpPr>
            <p:cNvPr id="24" name="Oval Callout 23"/>
            <p:cNvSpPr/>
            <p:nvPr/>
          </p:nvSpPr>
          <p:spPr>
            <a:xfrm>
              <a:off x="461178" y="286618"/>
              <a:ext cx="3413491" cy="1359849"/>
            </a:xfrm>
            <a:prstGeom prst="wedgeEllipseCallout">
              <a:avLst>
                <a:gd name="adj1" fmla="val -34797"/>
                <a:gd name="adj2" fmla="val 48664"/>
              </a:avLst>
            </a:prstGeom>
            <a:gradFill flip="none" rotWithShape="1">
              <a:gsLst>
                <a:gs pos="72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Are we running on budget?  I need to know where we are in our spend.</a:t>
              </a:r>
            </a:p>
          </p:txBody>
        </p:sp>
      </p:grpSp>
      <p:grpSp>
        <p:nvGrpSpPr>
          <p:cNvPr id="7" name="Group 37"/>
          <p:cNvGrpSpPr>
            <a:grpSpLocks/>
          </p:cNvGrpSpPr>
          <p:nvPr/>
        </p:nvGrpSpPr>
        <p:grpSpPr bwMode="auto">
          <a:xfrm>
            <a:off x="7087595" y="649914"/>
            <a:ext cx="4759854" cy="1666382"/>
            <a:chOff x="5225144" y="238393"/>
            <a:chExt cx="3569981" cy="1666031"/>
          </a:xfrm>
        </p:grpSpPr>
        <p:grpSp>
          <p:nvGrpSpPr>
            <p:cNvPr id="17428" name="Group 32"/>
            <p:cNvGrpSpPr>
              <a:grpSpLocks/>
            </p:cNvGrpSpPr>
            <p:nvPr/>
          </p:nvGrpSpPr>
          <p:grpSpPr bwMode="auto">
            <a:xfrm>
              <a:off x="7912475" y="663644"/>
              <a:ext cx="882650" cy="1240780"/>
              <a:chOff x="7912475" y="663644"/>
              <a:chExt cx="882650" cy="1240780"/>
            </a:xfrm>
          </p:grpSpPr>
          <p:pic>
            <p:nvPicPr>
              <p:cNvPr id="17430" name="Picture 4" descr="MC900432622[1]"/>
              <p:cNvPicPr>
                <a:picLocks noChangeAspect="1" noChangeArrowheads="1"/>
              </p:cNvPicPr>
              <p:nvPr/>
            </p:nvPicPr>
            <p:blipFill>
              <a:blip r:embed="rId4"/>
              <a:srcRect/>
              <a:stretch>
                <a:fillRect/>
              </a:stretch>
            </p:blipFill>
            <p:spPr bwMode="auto">
              <a:xfrm>
                <a:off x="7912475" y="663644"/>
                <a:ext cx="882650" cy="935037"/>
              </a:xfrm>
              <a:prstGeom prst="rect">
                <a:avLst/>
              </a:prstGeom>
              <a:noFill/>
              <a:ln w="9525">
                <a:noFill/>
                <a:miter lim="800000"/>
                <a:headEnd/>
                <a:tailEnd/>
              </a:ln>
            </p:spPr>
          </p:pic>
          <p:sp>
            <p:nvSpPr>
              <p:cNvPr id="17431" name="Rectangle 21"/>
              <p:cNvSpPr>
                <a:spLocks noChangeArrowheads="1"/>
              </p:cNvSpPr>
              <p:nvPr/>
            </p:nvSpPr>
            <p:spPr bwMode="auto">
              <a:xfrm>
                <a:off x="7912475" y="1555620"/>
                <a:ext cx="722669" cy="348804"/>
              </a:xfrm>
              <a:prstGeom prst="rect">
                <a:avLst/>
              </a:prstGeom>
              <a:noFill/>
              <a:ln w="9525">
                <a:noFill/>
                <a:miter lim="800000"/>
                <a:headEnd/>
                <a:tailEnd/>
              </a:ln>
            </p:spPr>
            <p:txBody>
              <a:bodyPr wrap="none">
                <a:spAutoFit/>
              </a:bodyPr>
              <a:lstStyle/>
              <a:p>
                <a:pPr eaLnBrk="0" hangingPunct="0">
                  <a:spcBef>
                    <a:spcPct val="50000"/>
                  </a:spcBef>
                </a:pPr>
                <a:r>
                  <a:rPr lang="en-CA" sz="1667"/>
                  <a:t>Manager</a:t>
                </a:r>
                <a:endParaRPr lang="en-US" sz="1667"/>
              </a:p>
            </p:txBody>
          </p:sp>
        </p:grpSp>
        <p:sp>
          <p:nvSpPr>
            <p:cNvPr id="27" name="Oval Callout 26"/>
            <p:cNvSpPr/>
            <p:nvPr/>
          </p:nvSpPr>
          <p:spPr>
            <a:xfrm>
              <a:off x="5225144" y="238393"/>
              <a:ext cx="2686912" cy="1317346"/>
            </a:xfrm>
            <a:prstGeom prst="wedgeEllipseCallout">
              <a:avLst>
                <a:gd name="adj1" fmla="val 58023"/>
                <a:gd name="adj2" fmla="val 9359"/>
              </a:avLst>
            </a:prstGeom>
            <a:gradFill flip="none" rotWithShape="1">
              <a:gsLst>
                <a:gs pos="75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Why are we so far behind schedule, again?</a:t>
              </a:r>
            </a:p>
          </p:txBody>
        </p:sp>
      </p:grpSp>
      <p:grpSp>
        <p:nvGrpSpPr>
          <p:cNvPr id="9" name="Group 39"/>
          <p:cNvGrpSpPr>
            <a:grpSpLocks/>
          </p:cNvGrpSpPr>
          <p:nvPr/>
        </p:nvGrpSpPr>
        <p:grpSpPr bwMode="auto">
          <a:xfrm>
            <a:off x="5775262" y="4142413"/>
            <a:ext cx="6220355" cy="2444365"/>
            <a:chOff x="3969860" y="4189512"/>
            <a:chExt cx="4665102" cy="2444636"/>
          </a:xfrm>
        </p:grpSpPr>
        <p:grpSp>
          <p:nvGrpSpPr>
            <p:cNvPr id="17424" name="Group 34"/>
            <p:cNvGrpSpPr>
              <a:grpSpLocks/>
            </p:cNvGrpSpPr>
            <p:nvPr/>
          </p:nvGrpSpPr>
          <p:grpSpPr bwMode="auto">
            <a:xfrm>
              <a:off x="7670125" y="5504082"/>
              <a:ext cx="964837" cy="1130066"/>
              <a:chOff x="7670125" y="5504082"/>
              <a:chExt cx="964837" cy="1130066"/>
            </a:xfrm>
          </p:grpSpPr>
          <p:pic>
            <p:nvPicPr>
              <p:cNvPr id="17426" name="Picture 18" descr="MC900433959[1]"/>
              <p:cNvPicPr>
                <a:picLocks noChangeAspect="1" noChangeArrowheads="1"/>
              </p:cNvPicPr>
              <p:nvPr/>
            </p:nvPicPr>
            <p:blipFill>
              <a:blip r:embed="rId5"/>
              <a:srcRect/>
              <a:stretch>
                <a:fillRect/>
              </a:stretch>
            </p:blipFill>
            <p:spPr bwMode="auto">
              <a:xfrm>
                <a:off x="7699924" y="5504082"/>
                <a:ext cx="935038" cy="935037"/>
              </a:xfrm>
              <a:prstGeom prst="rect">
                <a:avLst/>
              </a:prstGeom>
              <a:noFill/>
              <a:ln w="9525">
                <a:noFill/>
                <a:miter lim="800000"/>
                <a:headEnd/>
                <a:tailEnd/>
              </a:ln>
            </p:spPr>
          </p:pic>
          <p:sp>
            <p:nvSpPr>
              <p:cNvPr id="17427" name="Rectangle 19"/>
              <p:cNvSpPr>
                <a:spLocks noChangeArrowheads="1"/>
              </p:cNvSpPr>
              <p:nvPr/>
            </p:nvSpPr>
            <p:spPr bwMode="auto">
              <a:xfrm>
                <a:off x="7670125" y="6285231"/>
                <a:ext cx="727241" cy="348917"/>
              </a:xfrm>
              <a:prstGeom prst="rect">
                <a:avLst/>
              </a:prstGeom>
              <a:noFill/>
              <a:ln w="9525">
                <a:noFill/>
                <a:miter lim="800000"/>
                <a:headEnd/>
                <a:tailEnd/>
              </a:ln>
            </p:spPr>
            <p:txBody>
              <a:bodyPr wrap="none">
                <a:spAutoFit/>
              </a:bodyPr>
              <a:lstStyle/>
              <a:p>
                <a:pPr eaLnBrk="0" hangingPunct="0">
                  <a:spcBef>
                    <a:spcPct val="50000"/>
                  </a:spcBef>
                </a:pPr>
                <a:r>
                  <a:rPr lang="en-CA" sz="1667"/>
                  <a:t>Operator</a:t>
                </a:r>
                <a:endParaRPr lang="en-US" sz="1667"/>
              </a:p>
            </p:txBody>
          </p:sp>
        </p:grpSp>
        <p:sp>
          <p:nvSpPr>
            <p:cNvPr id="28" name="Oval Callout 27"/>
            <p:cNvSpPr/>
            <p:nvPr/>
          </p:nvSpPr>
          <p:spPr>
            <a:xfrm>
              <a:off x="3969860" y="4189512"/>
              <a:ext cx="3603499" cy="2280960"/>
            </a:xfrm>
            <a:prstGeom prst="wedgeEllipseCallout">
              <a:avLst>
                <a:gd name="adj1" fmla="val 58023"/>
                <a:gd name="adj2" fmla="val 9359"/>
              </a:avLst>
            </a:prstGeom>
            <a:gradFill flip="none" rotWithShape="1">
              <a:gsLst>
                <a:gs pos="75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I don’t care what you need to do or what data you choose to capture … just keep the equipment running so I can do my job!!!</a:t>
              </a:r>
            </a:p>
          </p:txBody>
        </p:sp>
      </p:grpSp>
      <p:grpSp>
        <p:nvGrpSpPr>
          <p:cNvPr id="11" name="Group 38"/>
          <p:cNvGrpSpPr>
            <a:grpSpLocks/>
          </p:cNvGrpSpPr>
          <p:nvPr/>
        </p:nvGrpSpPr>
        <p:grpSpPr bwMode="auto">
          <a:xfrm>
            <a:off x="7087596" y="2558885"/>
            <a:ext cx="4785483" cy="1978709"/>
            <a:chOff x="5225144" y="2146561"/>
            <a:chExt cx="3588369" cy="1978990"/>
          </a:xfrm>
        </p:grpSpPr>
        <p:grpSp>
          <p:nvGrpSpPr>
            <p:cNvPr id="17420" name="Group 33"/>
            <p:cNvGrpSpPr>
              <a:grpSpLocks/>
            </p:cNvGrpSpPr>
            <p:nvPr/>
          </p:nvGrpSpPr>
          <p:grpSpPr bwMode="auto">
            <a:xfrm>
              <a:off x="7486886" y="2997062"/>
              <a:ext cx="1326627" cy="1128489"/>
              <a:chOff x="7486886" y="2997062"/>
              <a:chExt cx="1326627" cy="1128489"/>
            </a:xfrm>
          </p:grpSpPr>
          <p:pic>
            <p:nvPicPr>
              <p:cNvPr id="17422" name="Picture 25" descr="MC900434894[1]"/>
              <p:cNvPicPr>
                <a:picLocks noChangeAspect="1" noChangeArrowheads="1"/>
              </p:cNvPicPr>
              <p:nvPr/>
            </p:nvPicPr>
            <p:blipFill>
              <a:blip r:embed="rId6"/>
              <a:srcRect/>
              <a:stretch>
                <a:fillRect/>
              </a:stretch>
            </p:blipFill>
            <p:spPr bwMode="auto">
              <a:xfrm>
                <a:off x="7912475" y="2997062"/>
                <a:ext cx="787400" cy="933450"/>
              </a:xfrm>
              <a:prstGeom prst="rect">
                <a:avLst/>
              </a:prstGeom>
              <a:noFill/>
              <a:ln w="9525">
                <a:noFill/>
                <a:miter lim="800000"/>
                <a:headEnd/>
                <a:tailEnd/>
              </a:ln>
            </p:spPr>
          </p:pic>
          <p:sp>
            <p:nvSpPr>
              <p:cNvPr id="17423" name="Rectangle 18"/>
              <p:cNvSpPr>
                <a:spLocks noChangeArrowheads="1"/>
              </p:cNvSpPr>
              <p:nvPr/>
            </p:nvSpPr>
            <p:spPr bwMode="auto">
              <a:xfrm>
                <a:off x="7486886" y="3776623"/>
                <a:ext cx="1326627" cy="348928"/>
              </a:xfrm>
              <a:prstGeom prst="rect">
                <a:avLst/>
              </a:prstGeom>
              <a:noFill/>
              <a:ln w="9525">
                <a:noFill/>
                <a:miter lim="800000"/>
                <a:headEnd/>
                <a:tailEnd/>
              </a:ln>
            </p:spPr>
            <p:txBody>
              <a:bodyPr wrap="none">
                <a:spAutoFit/>
              </a:bodyPr>
              <a:lstStyle/>
              <a:p>
                <a:pPr eaLnBrk="0" hangingPunct="0">
                  <a:spcBef>
                    <a:spcPct val="50000"/>
                  </a:spcBef>
                </a:pPr>
                <a:r>
                  <a:rPr lang="en-CA" sz="1667"/>
                  <a:t>Maintenance Tech</a:t>
                </a:r>
                <a:endParaRPr lang="en-US" sz="1667"/>
              </a:p>
            </p:txBody>
          </p:sp>
        </p:grpSp>
        <p:sp>
          <p:nvSpPr>
            <p:cNvPr id="29" name="Oval Callout 28"/>
            <p:cNvSpPr/>
            <p:nvPr/>
          </p:nvSpPr>
          <p:spPr>
            <a:xfrm>
              <a:off x="5225144" y="2146561"/>
              <a:ext cx="2687279" cy="1317812"/>
            </a:xfrm>
            <a:prstGeom prst="wedgeEllipseCallout">
              <a:avLst>
                <a:gd name="adj1" fmla="val 53835"/>
                <a:gd name="adj2" fmla="val 32546"/>
              </a:avLst>
            </a:prstGeom>
            <a:gradFill flip="none" rotWithShape="1">
              <a:gsLst>
                <a:gs pos="75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Why do I need to capture THAT part number?</a:t>
              </a:r>
            </a:p>
          </p:txBody>
        </p:sp>
      </p:grpSp>
      <p:grpSp>
        <p:nvGrpSpPr>
          <p:cNvPr id="13" name="Group 40"/>
          <p:cNvGrpSpPr>
            <a:grpSpLocks/>
          </p:cNvGrpSpPr>
          <p:nvPr/>
        </p:nvGrpSpPr>
        <p:grpSpPr bwMode="auto">
          <a:xfrm>
            <a:off x="241629" y="3875923"/>
            <a:ext cx="5162021" cy="2317344"/>
            <a:chOff x="380425" y="3665361"/>
            <a:chExt cx="3871146" cy="2317447"/>
          </a:xfrm>
        </p:grpSpPr>
        <p:grpSp>
          <p:nvGrpSpPr>
            <p:cNvPr id="17416" name="Group 35"/>
            <p:cNvGrpSpPr>
              <a:grpSpLocks/>
            </p:cNvGrpSpPr>
            <p:nvPr/>
          </p:nvGrpSpPr>
          <p:grpSpPr bwMode="auto">
            <a:xfrm>
              <a:off x="380425" y="4795325"/>
              <a:ext cx="1288836" cy="1187483"/>
              <a:chOff x="380425" y="4795325"/>
              <a:chExt cx="1288836" cy="1187483"/>
            </a:xfrm>
          </p:grpSpPr>
          <p:pic>
            <p:nvPicPr>
              <p:cNvPr id="17418" name="Picture 42" descr="MC900433943[1]"/>
              <p:cNvPicPr>
                <a:picLocks noChangeAspect="1" noChangeArrowheads="1"/>
              </p:cNvPicPr>
              <p:nvPr/>
            </p:nvPicPr>
            <p:blipFill>
              <a:blip r:embed="rId7"/>
              <a:srcRect/>
              <a:stretch>
                <a:fillRect/>
              </a:stretch>
            </p:blipFill>
            <p:spPr bwMode="auto">
              <a:xfrm>
                <a:off x="621460" y="4795325"/>
                <a:ext cx="935038" cy="935038"/>
              </a:xfrm>
              <a:prstGeom prst="rect">
                <a:avLst/>
              </a:prstGeom>
              <a:noFill/>
              <a:ln w="9525">
                <a:noFill/>
                <a:miter lim="800000"/>
                <a:headEnd/>
                <a:tailEnd/>
              </a:ln>
            </p:spPr>
          </p:pic>
          <p:sp>
            <p:nvSpPr>
              <p:cNvPr id="17419" name="Rectangle 22"/>
              <p:cNvSpPr>
                <a:spLocks noChangeArrowheads="1"/>
              </p:cNvSpPr>
              <p:nvPr/>
            </p:nvSpPr>
            <p:spPr bwMode="auto">
              <a:xfrm>
                <a:off x="380425" y="5633914"/>
                <a:ext cx="1288836" cy="348894"/>
              </a:xfrm>
              <a:prstGeom prst="rect">
                <a:avLst/>
              </a:prstGeom>
              <a:noFill/>
              <a:ln w="9525">
                <a:noFill/>
                <a:miter lim="800000"/>
                <a:headEnd/>
                <a:tailEnd/>
              </a:ln>
            </p:spPr>
            <p:txBody>
              <a:bodyPr wrap="none">
                <a:spAutoFit/>
              </a:bodyPr>
              <a:lstStyle/>
              <a:p>
                <a:pPr eaLnBrk="0" hangingPunct="0">
                  <a:spcBef>
                    <a:spcPct val="50000"/>
                  </a:spcBef>
                </a:pPr>
                <a:r>
                  <a:rPr lang="en-CA" sz="1667" dirty="0"/>
                  <a:t>Reporting Analyst</a:t>
                </a:r>
                <a:endParaRPr lang="en-US" sz="1667" dirty="0"/>
              </a:p>
            </p:txBody>
          </p:sp>
        </p:grpSp>
        <p:sp>
          <p:nvSpPr>
            <p:cNvPr id="30" name="Oval Callout 29"/>
            <p:cNvSpPr/>
            <p:nvPr/>
          </p:nvSpPr>
          <p:spPr>
            <a:xfrm>
              <a:off x="837779" y="3665361"/>
              <a:ext cx="3413792" cy="1360019"/>
            </a:xfrm>
            <a:prstGeom prst="wedgeEllipseCallout">
              <a:avLst>
                <a:gd name="adj1" fmla="val -37317"/>
                <a:gd name="adj2" fmla="val 51864"/>
              </a:avLst>
            </a:prstGeom>
            <a:gradFill flip="none" rotWithShape="1">
              <a:gsLst>
                <a:gs pos="76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I just ran a report on this department  and only one third of the records contain data</a:t>
              </a:r>
              <a:r>
                <a:rPr lang="en-US" sz="1500" dirty="0"/>
                <a:t>.</a:t>
              </a:r>
            </a:p>
          </p:txBody>
        </p:sp>
      </p:grpSp>
    </p:spTree>
    <p:extLst>
      <p:ext uri="{BB962C8B-B14F-4D97-AF65-F5344CB8AC3E}">
        <p14:creationId xmlns:p14="http://schemas.microsoft.com/office/powerpoint/2010/main" val="314250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accel="50000" decel="5000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bwMode="auto">
          <a:ln>
            <a:miter lim="800000"/>
            <a:headEnd/>
            <a:tailEnd/>
          </a:ln>
        </p:spPr>
        <p:txBody>
          <a:bodyPr vert="horz" wrap="square" numCol="1" compatLnSpc="1">
            <a:prstTxWarp prst="textNoShape">
              <a:avLst/>
            </a:prstTxWarp>
            <a:noAutofit/>
          </a:bodyPr>
          <a:lstStyle/>
          <a:p>
            <a:r>
              <a:rPr lang="en-US" sz="4800" dirty="0">
                <a:ea typeface="ＭＳ Ｐゴシック" pitchFamily="34" charset="-128"/>
                <a:cs typeface="Arial" charset="0"/>
              </a:rPr>
              <a:t>Perspective Requires A Common Thread</a:t>
            </a:r>
          </a:p>
        </p:txBody>
      </p:sp>
      <p:sp>
        <p:nvSpPr>
          <p:cNvPr id="19458" name="Content Placeholder 2"/>
          <p:cNvSpPr>
            <a:spLocks noGrp="1"/>
          </p:cNvSpPr>
          <p:nvPr>
            <p:ph idx="1"/>
          </p:nvPr>
        </p:nvSpPr>
        <p:spPr/>
        <p:txBody>
          <a:bodyPr>
            <a:noAutofit/>
          </a:bodyPr>
          <a:lstStyle/>
          <a:p>
            <a:pPr defTabSz="1087410"/>
            <a:r>
              <a:rPr lang="en-US" sz="3200" dirty="0">
                <a:ea typeface="ＭＳ Ｐゴシック" pitchFamily="34" charset="-128"/>
                <a:cs typeface="Arial" charset="0"/>
              </a:rPr>
              <a:t>The common thread needed to unite the disparate perspectives of these different roles is a universal VISION</a:t>
            </a:r>
          </a:p>
          <a:p>
            <a:pPr defTabSz="1087410"/>
            <a:endParaRPr lang="en-US" sz="3200" dirty="0">
              <a:ea typeface="ＭＳ Ｐゴシック" pitchFamily="34" charset="-128"/>
              <a:cs typeface="Arial" charset="0"/>
            </a:endParaRPr>
          </a:p>
          <a:p>
            <a:pPr defTabSz="1087410"/>
            <a:r>
              <a:rPr lang="en-US" sz="3200" dirty="0">
                <a:ea typeface="ＭＳ Ｐゴシック" pitchFamily="34" charset="-128"/>
                <a:cs typeface="Arial" charset="0"/>
              </a:rPr>
              <a:t>For example, the vision may be “</a:t>
            </a:r>
            <a:r>
              <a:rPr lang="en-CA" dirty="0"/>
              <a:t>Leading the way we </a:t>
            </a:r>
            <a:r>
              <a:rPr lang="en-CA" b="1" dirty="0"/>
              <a:t>power</a:t>
            </a:r>
            <a:r>
              <a:rPr lang="en-CA" dirty="0"/>
              <a:t> the future</a:t>
            </a:r>
            <a:r>
              <a:rPr lang="en-US" sz="3200" dirty="0">
                <a:ea typeface="ＭＳ Ｐゴシック" pitchFamily="34" charset="-128"/>
                <a:cs typeface="Arial" charset="0"/>
              </a:rPr>
              <a:t>.”</a:t>
            </a:r>
          </a:p>
          <a:p>
            <a:pPr defTabSz="1087410"/>
            <a:endParaRPr lang="en-US" sz="3200" dirty="0">
              <a:ea typeface="ＭＳ Ｐゴシック" pitchFamily="34" charset="-128"/>
              <a:cs typeface="Arial" charset="0"/>
            </a:endParaRPr>
          </a:p>
          <a:p>
            <a:pPr defTabSz="1087410"/>
            <a:r>
              <a:rPr lang="en-US" sz="3200" dirty="0">
                <a:ea typeface="ＭＳ Ｐゴシック" pitchFamily="34" charset="-128"/>
                <a:cs typeface="Arial" charset="0"/>
              </a:rPr>
              <a:t>But in my experience vision alone is not enough…</a:t>
            </a:r>
          </a:p>
          <a:p>
            <a:pPr marL="0" indent="0" defTabSz="1087410">
              <a:buNone/>
            </a:pPr>
            <a:endParaRPr lang="en-US" sz="3200" dirty="0">
              <a:ea typeface="ＭＳ Ｐゴシック" pitchFamily="34" charset="-128"/>
              <a:cs typeface="Arial" charset="0"/>
            </a:endParaRPr>
          </a:p>
          <a:p>
            <a:pPr marL="0" indent="0" defTabSz="1087410">
              <a:buNone/>
            </a:pPr>
            <a:endParaRPr lang="en-US" sz="3200" dirty="0">
              <a:ea typeface="ＭＳ Ｐゴシック" pitchFamily="34" charset="-128"/>
              <a:cs typeface="Arial" charset="0"/>
            </a:endParaRPr>
          </a:p>
        </p:txBody>
      </p:sp>
    </p:spTree>
    <p:extLst>
      <p:ext uri="{BB962C8B-B14F-4D97-AF65-F5344CB8AC3E}">
        <p14:creationId xmlns:p14="http://schemas.microsoft.com/office/powerpoint/2010/main" val="19868797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bwMode="auto">
          <a:ln>
            <a:miter lim="800000"/>
            <a:headEnd/>
            <a:tailEnd/>
          </a:ln>
        </p:spPr>
        <p:txBody>
          <a:bodyPr vert="horz" wrap="square" numCol="1" compatLnSpc="1">
            <a:prstTxWarp prst="textNoShape">
              <a:avLst/>
            </a:prstTxWarp>
            <a:normAutofit/>
          </a:bodyPr>
          <a:lstStyle/>
          <a:p>
            <a:r>
              <a:rPr lang="en-US" dirty="0">
                <a:ea typeface="ＭＳ Ｐゴシック" pitchFamily="34" charset="-128"/>
                <a:cs typeface="Arial" charset="0"/>
              </a:rPr>
              <a:t>What is a Vision?</a:t>
            </a:r>
          </a:p>
        </p:txBody>
      </p:sp>
      <p:grpSp>
        <p:nvGrpSpPr>
          <p:cNvPr id="23556" name="Group 31"/>
          <p:cNvGrpSpPr>
            <a:grpSpLocks/>
          </p:cNvGrpSpPr>
          <p:nvPr/>
        </p:nvGrpSpPr>
        <p:grpSpPr bwMode="auto">
          <a:xfrm>
            <a:off x="394229" y="3901007"/>
            <a:ext cx="1307001" cy="1206008"/>
            <a:chOff x="426057" y="1502322"/>
            <a:chExt cx="980053" cy="1205754"/>
          </a:xfrm>
        </p:grpSpPr>
        <p:pic>
          <p:nvPicPr>
            <p:cNvPr id="23568" name="Picture 36" descr="MC900434888[1]"/>
            <p:cNvPicPr>
              <a:picLocks noChangeAspect="1" noChangeArrowheads="1"/>
            </p:cNvPicPr>
            <p:nvPr/>
          </p:nvPicPr>
          <p:blipFill>
            <a:blip r:embed="rId3"/>
            <a:srcRect/>
            <a:stretch>
              <a:fillRect/>
            </a:stretch>
          </p:blipFill>
          <p:spPr bwMode="auto">
            <a:xfrm>
              <a:off x="426057" y="1502322"/>
              <a:ext cx="936625" cy="936625"/>
            </a:xfrm>
            <a:prstGeom prst="rect">
              <a:avLst/>
            </a:prstGeom>
            <a:noFill/>
            <a:ln w="9525">
              <a:noFill/>
              <a:miter lim="800000"/>
              <a:headEnd/>
              <a:tailEnd/>
            </a:ln>
          </p:spPr>
        </p:pic>
        <p:sp>
          <p:nvSpPr>
            <p:cNvPr id="23569" name="Rectangle 9"/>
            <p:cNvSpPr>
              <a:spLocks noChangeArrowheads="1"/>
            </p:cNvSpPr>
            <p:nvPr/>
          </p:nvSpPr>
          <p:spPr bwMode="auto">
            <a:xfrm>
              <a:off x="1000889" y="2359271"/>
              <a:ext cx="405221" cy="348805"/>
            </a:xfrm>
            <a:prstGeom prst="rect">
              <a:avLst/>
            </a:prstGeom>
            <a:noFill/>
            <a:ln w="9525">
              <a:noFill/>
              <a:miter lim="800000"/>
              <a:headEnd/>
              <a:tailEnd/>
            </a:ln>
          </p:spPr>
          <p:txBody>
            <a:bodyPr wrap="none">
              <a:spAutoFit/>
            </a:bodyPr>
            <a:lstStyle/>
            <a:p>
              <a:pPr eaLnBrk="0" hangingPunct="0">
                <a:spcBef>
                  <a:spcPct val="50000"/>
                </a:spcBef>
              </a:pPr>
              <a:r>
                <a:rPr lang="en-CA" sz="1667"/>
                <a:t>CEO</a:t>
              </a:r>
              <a:endParaRPr lang="en-US" sz="1667"/>
            </a:p>
          </p:txBody>
        </p:sp>
      </p:grpSp>
      <p:sp>
        <p:nvSpPr>
          <p:cNvPr id="8" name="Oval Callout 7"/>
          <p:cNvSpPr/>
          <p:nvPr/>
        </p:nvSpPr>
        <p:spPr>
          <a:xfrm>
            <a:off x="440533" y="2451766"/>
            <a:ext cx="4552156" cy="1361281"/>
          </a:xfrm>
          <a:prstGeom prst="wedgeEllipseCallout">
            <a:avLst>
              <a:gd name="adj1" fmla="val -27427"/>
              <a:gd name="adj2" fmla="val 56591"/>
            </a:avLst>
          </a:prstGeom>
          <a:gradFill flip="none" rotWithShape="1">
            <a:gsLst>
              <a:gs pos="60000">
                <a:schemeClr val="accent1">
                  <a:tint val="100000"/>
                  <a:shade val="100000"/>
                  <a:satMod val="130000"/>
                  <a:alpha val="50000"/>
                </a:schemeClr>
              </a:gs>
              <a:gs pos="95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8852" tIns="54425" rIns="108852" bIns="54425" anchor="ctr"/>
          <a:lstStyle/>
          <a:p>
            <a:pPr algn="ctr">
              <a:defRPr/>
            </a:pPr>
            <a:r>
              <a:rPr lang="en-US" b="1" dirty="0"/>
              <a:t>We need agreement that we’re going to work collaboratively to improve this area.</a:t>
            </a:r>
          </a:p>
        </p:txBody>
      </p:sp>
      <p:sp>
        <p:nvSpPr>
          <p:cNvPr id="12" name="Oval Callout 11"/>
          <p:cNvSpPr/>
          <p:nvPr/>
        </p:nvSpPr>
        <p:spPr>
          <a:xfrm>
            <a:off x="7136028" y="2458053"/>
            <a:ext cx="3582459" cy="1317625"/>
          </a:xfrm>
          <a:prstGeom prst="wedgeEllipseCallout">
            <a:avLst>
              <a:gd name="adj1" fmla="val 58023"/>
              <a:gd name="adj2" fmla="val 9359"/>
            </a:avLst>
          </a:prstGeom>
          <a:gradFill flip="none" rotWithShape="1">
            <a:gsLst>
              <a:gs pos="60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8852" tIns="54425" rIns="108852" bIns="54425" anchor="ctr"/>
          <a:lstStyle/>
          <a:p>
            <a:pPr algn="ctr">
              <a:defRPr/>
            </a:pPr>
            <a:r>
              <a:rPr lang="en-US" b="1" dirty="0"/>
              <a:t>We need to write it down, so we have certainty and clarity around it.</a:t>
            </a:r>
          </a:p>
        </p:txBody>
      </p:sp>
      <p:grpSp>
        <p:nvGrpSpPr>
          <p:cNvPr id="23559" name="Group 14"/>
          <p:cNvGrpSpPr>
            <a:grpSpLocks/>
          </p:cNvGrpSpPr>
          <p:nvPr/>
        </p:nvGrpSpPr>
        <p:grpSpPr bwMode="auto">
          <a:xfrm>
            <a:off x="10286368" y="3664972"/>
            <a:ext cx="1340115" cy="1396433"/>
            <a:chOff x="7810498" y="5421313"/>
            <a:chExt cx="1004788" cy="1395829"/>
          </a:xfrm>
        </p:grpSpPr>
        <p:pic>
          <p:nvPicPr>
            <p:cNvPr id="23566" name="Picture 12" descr="MC900432622[1]"/>
            <p:cNvPicPr>
              <a:picLocks noChangeAspect="1" noChangeArrowheads="1"/>
            </p:cNvPicPr>
            <p:nvPr/>
          </p:nvPicPr>
          <p:blipFill>
            <a:blip r:embed="rId4"/>
            <a:srcRect/>
            <a:stretch>
              <a:fillRect/>
            </a:stretch>
          </p:blipFill>
          <p:spPr bwMode="auto">
            <a:xfrm>
              <a:off x="7932636" y="5421313"/>
              <a:ext cx="882650" cy="935037"/>
            </a:xfrm>
            <a:prstGeom prst="rect">
              <a:avLst/>
            </a:prstGeom>
            <a:noFill/>
            <a:ln w="9525">
              <a:noFill/>
              <a:miter lim="800000"/>
              <a:headEnd/>
              <a:tailEnd/>
            </a:ln>
          </p:spPr>
        </p:pic>
        <p:sp>
          <p:nvSpPr>
            <p:cNvPr id="23567" name="Rectangle 13"/>
            <p:cNvSpPr>
              <a:spLocks noChangeArrowheads="1"/>
            </p:cNvSpPr>
            <p:nvPr/>
          </p:nvSpPr>
          <p:spPr bwMode="auto">
            <a:xfrm>
              <a:off x="7810498" y="6468415"/>
              <a:ext cx="722436" cy="348727"/>
            </a:xfrm>
            <a:prstGeom prst="rect">
              <a:avLst/>
            </a:prstGeom>
            <a:noFill/>
            <a:ln w="9525">
              <a:noFill/>
              <a:miter lim="800000"/>
              <a:headEnd/>
              <a:tailEnd/>
            </a:ln>
          </p:spPr>
          <p:txBody>
            <a:bodyPr wrap="none">
              <a:spAutoFit/>
            </a:bodyPr>
            <a:lstStyle/>
            <a:p>
              <a:pPr eaLnBrk="0" hangingPunct="0">
                <a:spcBef>
                  <a:spcPct val="50000"/>
                </a:spcBef>
              </a:pPr>
              <a:r>
                <a:rPr lang="en-CA" sz="1667"/>
                <a:t>Manager</a:t>
              </a:r>
              <a:endParaRPr lang="en-US" sz="1667"/>
            </a:p>
          </p:txBody>
        </p:sp>
      </p:grpSp>
      <p:sp>
        <p:nvSpPr>
          <p:cNvPr id="17" name="Isosceles Triangle 16"/>
          <p:cNvSpPr>
            <a:spLocks noChangeArrowheads="1"/>
          </p:cNvSpPr>
          <p:nvPr/>
        </p:nvSpPr>
        <p:spPr bwMode="auto">
          <a:xfrm rot="10800000">
            <a:off x="4737366" y="1810223"/>
            <a:ext cx="2643188" cy="1803135"/>
          </a:xfrm>
          <a:prstGeom prst="triangle">
            <a:avLst>
              <a:gd name="adj" fmla="val 49954"/>
            </a:avLst>
          </a:prstGeom>
          <a:solidFill>
            <a:srgbClr val="002060"/>
          </a:solidFill>
          <a:ln w="9525">
            <a:solidFill>
              <a:schemeClr val="tx1"/>
            </a:solidFill>
            <a:miter lim="800000"/>
            <a:headEnd/>
            <a:tailEnd/>
          </a:ln>
          <a:effectLst>
            <a:outerShdw blurRad="40000" dist="23000" dir="5400000" rotWithShape="0">
              <a:srgbClr val="000000">
                <a:alpha val="34999"/>
              </a:srgbClr>
            </a:outerShdw>
          </a:effectLst>
        </p:spPr>
        <p:txBody>
          <a:bodyPr lIns="108852" tIns="54425" rIns="108852" bIns="54425" anchor="ct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ctr">
              <a:defRPr/>
            </a:pPr>
            <a:endParaRPr lang="en-US" sz="1500" dirty="0">
              <a:solidFill>
                <a:schemeClr val="lt1"/>
              </a:solidFill>
              <a:latin typeface="+mn-lt"/>
              <a:ea typeface="+mn-ea"/>
              <a:cs typeface="+mn-cs"/>
            </a:endParaRPr>
          </a:p>
        </p:txBody>
      </p:sp>
      <p:sp>
        <p:nvSpPr>
          <p:cNvPr id="23561" name="Text Box 9"/>
          <p:cNvSpPr txBox="1">
            <a:spLocks noChangeArrowheads="1"/>
          </p:cNvSpPr>
          <p:nvPr/>
        </p:nvSpPr>
        <p:spPr bwMode="auto">
          <a:xfrm>
            <a:off x="4702970" y="2560907"/>
            <a:ext cx="2787385" cy="468922"/>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2333" b="1">
                <a:solidFill>
                  <a:schemeClr val="bg1"/>
                </a:solidFill>
              </a:rPr>
              <a:t>Vision</a:t>
            </a:r>
            <a:endParaRPr lang="en-US" sz="1417" b="1">
              <a:solidFill>
                <a:schemeClr val="bg1"/>
              </a:solidFill>
            </a:endParaRPr>
          </a:p>
        </p:txBody>
      </p:sp>
      <p:grpSp>
        <p:nvGrpSpPr>
          <p:cNvPr id="7" name="Group 15"/>
          <p:cNvGrpSpPr>
            <a:grpSpLocks/>
          </p:cNvGrpSpPr>
          <p:nvPr/>
        </p:nvGrpSpPr>
        <p:grpSpPr bwMode="auto">
          <a:xfrm>
            <a:off x="1160827" y="5250188"/>
            <a:ext cx="10316104" cy="574145"/>
            <a:chOff x="949794" y="6076726"/>
            <a:chExt cx="7737006" cy="574099"/>
          </a:xfrm>
        </p:grpSpPr>
        <p:sp>
          <p:nvSpPr>
            <p:cNvPr id="19" name="Explosion 2 18"/>
            <p:cNvSpPr/>
            <p:nvPr/>
          </p:nvSpPr>
          <p:spPr>
            <a:xfrm>
              <a:off x="1065879" y="6076726"/>
              <a:ext cx="1107271" cy="500022"/>
            </a:xfrm>
            <a:prstGeom prst="irregularSeal2">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dirty="0"/>
            </a:p>
          </p:txBody>
        </p:sp>
        <p:cxnSp>
          <p:nvCxnSpPr>
            <p:cNvPr id="20" name="Straight Arrow Connector 19"/>
            <p:cNvCxnSpPr/>
            <p:nvPr/>
          </p:nvCxnSpPr>
          <p:spPr>
            <a:xfrm>
              <a:off x="949794" y="6649503"/>
              <a:ext cx="7737006" cy="1322"/>
            </a:xfrm>
            <a:prstGeom prst="straightConnector1">
              <a:avLst/>
            </a:prstGeom>
            <a:ln w="889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565" name="TextBox 20"/>
            <p:cNvSpPr txBox="1">
              <a:spLocks noChangeArrowheads="1"/>
            </p:cNvSpPr>
            <p:nvPr/>
          </p:nvSpPr>
          <p:spPr bwMode="auto">
            <a:xfrm>
              <a:off x="1289186" y="6149188"/>
              <a:ext cx="495564" cy="323139"/>
            </a:xfrm>
            <a:prstGeom prst="rect">
              <a:avLst/>
            </a:prstGeom>
            <a:noFill/>
            <a:ln w="9525">
              <a:noFill/>
              <a:miter lim="800000"/>
              <a:headEnd/>
              <a:tailEnd/>
            </a:ln>
          </p:spPr>
          <p:txBody>
            <a:bodyPr wrap="none">
              <a:spAutoFit/>
            </a:bodyPr>
            <a:lstStyle/>
            <a:p>
              <a:pPr algn="dist"/>
              <a:r>
                <a:rPr lang="en-US" sz="1500"/>
                <a:t>Vision</a:t>
              </a:r>
            </a:p>
          </p:txBody>
        </p:sp>
      </p:grpSp>
    </p:spTree>
    <p:extLst>
      <p:ext uri="{BB962C8B-B14F-4D97-AF65-F5344CB8AC3E}">
        <p14:creationId xmlns:p14="http://schemas.microsoft.com/office/powerpoint/2010/main" val="401931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p:cNvGrpSpPr>
          <p:nvPr/>
        </p:nvGrpSpPr>
        <p:grpSpPr bwMode="auto">
          <a:xfrm>
            <a:off x="330813" y="394726"/>
            <a:ext cx="4681801" cy="2323567"/>
            <a:chOff x="363580" y="286618"/>
            <a:chExt cx="3511089" cy="2323461"/>
          </a:xfrm>
        </p:grpSpPr>
        <p:grpSp>
          <p:nvGrpSpPr>
            <p:cNvPr id="25624" name="Group 31"/>
            <p:cNvGrpSpPr>
              <a:grpSpLocks/>
            </p:cNvGrpSpPr>
            <p:nvPr/>
          </p:nvGrpSpPr>
          <p:grpSpPr bwMode="auto">
            <a:xfrm>
              <a:off x="363580" y="1427250"/>
              <a:ext cx="936625" cy="1182829"/>
              <a:chOff x="363580" y="1427250"/>
              <a:chExt cx="936625" cy="1182829"/>
            </a:xfrm>
          </p:grpSpPr>
          <p:pic>
            <p:nvPicPr>
              <p:cNvPr id="25626" name="Picture 36" descr="MC900434888[1]"/>
              <p:cNvPicPr>
                <a:picLocks noChangeAspect="1" noChangeArrowheads="1"/>
              </p:cNvPicPr>
              <p:nvPr/>
            </p:nvPicPr>
            <p:blipFill>
              <a:blip r:embed="rId3"/>
              <a:srcRect/>
              <a:stretch>
                <a:fillRect/>
              </a:stretch>
            </p:blipFill>
            <p:spPr bwMode="auto">
              <a:xfrm>
                <a:off x="363580" y="1427250"/>
                <a:ext cx="936625" cy="936625"/>
              </a:xfrm>
              <a:prstGeom prst="rect">
                <a:avLst/>
              </a:prstGeom>
              <a:noFill/>
              <a:ln w="9525">
                <a:noFill/>
                <a:miter lim="800000"/>
                <a:headEnd/>
                <a:tailEnd/>
              </a:ln>
            </p:spPr>
          </p:pic>
          <p:sp>
            <p:nvSpPr>
              <p:cNvPr id="25627" name="Rectangle 8"/>
              <p:cNvSpPr>
                <a:spLocks noChangeArrowheads="1"/>
              </p:cNvSpPr>
              <p:nvPr/>
            </p:nvSpPr>
            <p:spPr bwMode="auto">
              <a:xfrm>
                <a:off x="788962" y="2209987"/>
                <a:ext cx="458841" cy="400092"/>
              </a:xfrm>
              <a:prstGeom prst="rect">
                <a:avLst/>
              </a:prstGeom>
              <a:noFill/>
              <a:ln w="9525">
                <a:noFill/>
                <a:miter lim="800000"/>
                <a:headEnd/>
                <a:tailEnd/>
              </a:ln>
            </p:spPr>
            <p:txBody>
              <a:bodyPr wrap="none">
                <a:spAutoFit/>
              </a:bodyPr>
              <a:lstStyle/>
              <a:p>
                <a:pPr eaLnBrk="0" hangingPunct="0">
                  <a:spcBef>
                    <a:spcPct val="50000"/>
                  </a:spcBef>
                </a:pPr>
                <a:r>
                  <a:rPr lang="en-CA" sz="2000" b="1"/>
                  <a:t>CEO</a:t>
                </a:r>
                <a:endParaRPr lang="en-US" sz="2000" b="1"/>
              </a:p>
            </p:txBody>
          </p:sp>
        </p:grpSp>
        <p:sp>
          <p:nvSpPr>
            <p:cNvPr id="7" name="Oval Callout 6"/>
            <p:cNvSpPr/>
            <p:nvPr/>
          </p:nvSpPr>
          <p:spPr>
            <a:xfrm>
              <a:off x="460807" y="286618"/>
              <a:ext cx="3413862" cy="1359896"/>
            </a:xfrm>
            <a:prstGeom prst="wedgeEllipseCallout">
              <a:avLst>
                <a:gd name="adj1" fmla="val -27427"/>
                <a:gd name="adj2" fmla="val 56591"/>
              </a:avLst>
            </a:prstGeom>
            <a:gradFill flip="none" rotWithShape="1">
              <a:gsLst>
                <a:gs pos="67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Everything must be running along smoothly now that we have a common vision.</a:t>
              </a:r>
            </a:p>
          </p:txBody>
        </p:sp>
      </p:grpSp>
      <p:grpSp>
        <p:nvGrpSpPr>
          <p:cNvPr id="6" name="Group 9"/>
          <p:cNvGrpSpPr>
            <a:grpSpLocks/>
          </p:cNvGrpSpPr>
          <p:nvPr/>
        </p:nvGrpSpPr>
        <p:grpSpPr bwMode="auto">
          <a:xfrm>
            <a:off x="5808928" y="2857500"/>
            <a:ext cx="6356615" cy="1999889"/>
            <a:chOff x="4204566" y="2592835"/>
            <a:chExt cx="4766873" cy="2000248"/>
          </a:xfrm>
        </p:grpSpPr>
        <p:grpSp>
          <p:nvGrpSpPr>
            <p:cNvPr id="25620" name="Group 32"/>
            <p:cNvGrpSpPr>
              <a:grpSpLocks/>
            </p:cNvGrpSpPr>
            <p:nvPr/>
          </p:nvGrpSpPr>
          <p:grpSpPr bwMode="auto">
            <a:xfrm>
              <a:off x="8088789" y="3352167"/>
              <a:ext cx="882650" cy="1240916"/>
              <a:chOff x="8088789" y="3352167"/>
              <a:chExt cx="882650" cy="1240916"/>
            </a:xfrm>
          </p:grpSpPr>
          <p:pic>
            <p:nvPicPr>
              <p:cNvPr id="25622" name="Picture 12" descr="MC900432622[1]"/>
              <p:cNvPicPr>
                <a:picLocks noChangeAspect="1" noChangeArrowheads="1"/>
              </p:cNvPicPr>
              <p:nvPr/>
            </p:nvPicPr>
            <p:blipFill>
              <a:blip r:embed="rId4"/>
              <a:srcRect/>
              <a:stretch>
                <a:fillRect/>
              </a:stretch>
            </p:blipFill>
            <p:spPr bwMode="auto">
              <a:xfrm>
                <a:off x="8088789" y="3352167"/>
                <a:ext cx="882650" cy="935037"/>
              </a:xfrm>
              <a:prstGeom prst="rect">
                <a:avLst/>
              </a:prstGeom>
              <a:noFill/>
              <a:ln w="9525">
                <a:noFill/>
                <a:miter lim="800000"/>
                <a:headEnd/>
                <a:tailEnd/>
              </a:ln>
            </p:spPr>
          </p:pic>
          <p:sp>
            <p:nvSpPr>
              <p:cNvPr id="25623" name="Rectangle 13"/>
              <p:cNvSpPr>
                <a:spLocks noChangeArrowheads="1"/>
              </p:cNvSpPr>
              <p:nvPr/>
            </p:nvSpPr>
            <p:spPr bwMode="auto">
              <a:xfrm>
                <a:off x="8088789" y="4244142"/>
                <a:ext cx="722561" cy="348941"/>
              </a:xfrm>
              <a:prstGeom prst="rect">
                <a:avLst/>
              </a:prstGeom>
              <a:noFill/>
              <a:ln w="9525">
                <a:noFill/>
                <a:miter lim="800000"/>
                <a:headEnd/>
                <a:tailEnd/>
              </a:ln>
            </p:spPr>
            <p:txBody>
              <a:bodyPr wrap="none">
                <a:spAutoFit/>
              </a:bodyPr>
              <a:lstStyle/>
              <a:p>
                <a:pPr eaLnBrk="0" hangingPunct="0">
                  <a:spcBef>
                    <a:spcPct val="50000"/>
                  </a:spcBef>
                </a:pPr>
                <a:r>
                  <a:rPr lang="en-CA" sz="1667"/>
                  <a:t>Manager</a:t>
                </a:r>
                <a:endParaRPr lang="en-US" sz="1667"/>
              </a:p>
            </p:txBody>
          </p:sp>
        </p:grpSp>
        <p:sp>
          <p:nvSpPr>
            <p:cNvPr id="12" name="Oval Callout 11"/>
            <p:cNvSpPr/>
            <p:nvPr/>
          </p:nvSpPr>
          <p:spPr>
            <a:xfrm>
              <a:off x="4204566" y="2592835"/>
              <a:ext cx="3883935" cy="1651297"/>
            </a:xfrm>
            <a:prstGeom prst="wedgeEllipseCallout">
              <a:avLst>
                <a:gd name="adj1" fmla="val 55126"/>
                <a:gd name="adj2" fmla="val 18120"/>
              </a:avLst>
            </a:prstGeom>
            <a:gradFill flip="none" rotWithShape="1">
              <a:gsLst>
                <a:gs pos="63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What’s with all the spreadsheets the reporting analyst is sending me?  I don’t have time to read all this.  I have a business to run.</a:t>
              </a:r>
            </a:p>
          </p:txBody>
        </p:sp>
      </p:grpSp>
      <p:grpSp>
        <p:nvGrpSpPr>
          <p:cNvPr id="11" name="Group 14"/>
          <p:cNvGrpSpPr>
            <a:grpSpLocks/>
          </p:cNvGrpSpPr>
          <p:nvPr/>
        </p:nvGrpSpPr>
        <p:grpSpPr bwMode="auto">
          <a:xfrm>
            <a:off x="4852848" y="4777842"/>
            <a:ext cx="5177897" cy="1518400"/>
            <a:chOff x="4751193" y="5115308"/>
            <a:chExt cx="3883769" cy="1518920"/>
          </a:xfrm>
        </p:grpSpPr>
        <p:grpSp>
          <p:nvGrpSpPr>
            <p:cNvPr id="25616" name="Group 34"/>
            <p:cNvGrpSpPr>
              <a:grpSpLocks/>
            </p:cNvGrpSpPr>
            <p:nvPr/>
          </p:nvGrpSpPr>
          <p:grpSpPr bwMode="auto">
            <a:xfrm>
              <a:off x="7670125" y="5504082"/>
              <a:ext cx="964837" cy="1130146"/>
              <a:chOff x="7670125" y="5504082"/>
              <a:chExt cx="964837" cy="1130146"/>
            </a:xfrm>
          </p:grpSpPr>
          <p:pic>
            <p:nvPicPr>
              <p:cNvPr id="25618" name="Picture 18" descr="MC900433959[1]"/>
              <p:cNvPicPr>
                <a:picLocks noChangeAspect="1" noChangeArrowheads="1"/>
              </p:cNvPicPr>
              <p:nvPr/>
            </p:nvPicPr>
            <p:blipFill>
              <a:blip r:embed="rId5"/>
              <a:srcRect/>
              <a:stretch>
                <a:fillRect/>
              </a:stretch>
            </p:blipFill>
            <p:spPr bwMode="auto">
              <a:xfrm>
                <a:off x="7699924" y="5504082"/>
                <a:ext cx="935038" cy="935037"/>
              </a:xfrm>
              <a:prstGeom prst="rect">
                <a:avLst/>
              </a:prstGeom>
              <a:noFill/>
              <a:ln w="9525">
                <a:noFill/>
                <a:miter lim="800000"/>
                <a:headEnd/>
                <a:tailEnd/>
              </a:ln>
            </p:spPr>
          </p:pic>
          <p:sp>
            <p:nvSpPr>
              <p:cNvPr id="25619" name="Rectangle 18"/>
              <p:cNvSpPr>
                <a:spLocks noChangeArrowheads="1"/>
              </p:cNvSpPr>
              <p:nvPr/>
            </p:nvSpPr>
            <p:spPr bwMode="auto">
              <a:xfrm>
                <a:off x="7670125" y="6285230"/>
                <a:ext cx="727332" cy="348998"/>
              </a:xfrm>
              <a:prstGeom prst="rect">
                <a:avLst/>
              </a:prstGeom>
              <a:noFill/>
              <a:ln w="9525">
                <a:noFill/>
                <a:miter lim="800000"/>
                <a:headEnd/>
                <a:tailEnd/>
              </a:ln>
            </p:spPr>
            <p:txBody>
              <a:bodyPr wrap="none">
                <a:spAutoFit/>
              </a:bodyPr>
              <a:lstStyle/>
              <a:p>
                <a:pPr eaLnBrk="0" hangingPunct="0">
                  <a:spcBef>
                    <a:spcPct val="50000"/>
                  </a:spcBef>
                </a:pPr>
                <a:r>
                  <a:rPr lang="en-CA" sz="1667"/>
                  <a:t>Operator</a:t>
                </a:r>
                <a:endParaRPr lang="en-US" sz="1667"/>
              </a:p>
            </p:txBody>
          </p:sp>
        </p:grpSp>
        <p:sp>
          <p:nvSpPr>
            <p:cNvPr id="17" name="Oval Callout 16"/>
            <p:cNvSpPr/>
            <p:nvPr/>
          </p:nvSpPr>
          <p:spPr>
            <a:xfrm>
              <a:off x="4751193" y="5115308"/>
              <a:ext cx="2919277" cy="1169858"/>
            </a:xfrm>
            <a:prstGeom prst="wedgeEllipseCallout">
              <a:avLst>
                <a:gd name="adj1" fmla="val 58023"/>
                <a:gd name="adj2" fmla="val 9359"/>
              </a:avLst>
            </a:prstGeom>
            <a:gradFill flip="none" rotWithShape="1">
              <a:gsLst>
                <a:gs pos="59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Is my machine fixed yet?  What’s the hold up?</a:t>
              </a:r>
            </a:p>
          </p:txBody>
        </p:sp>
      </p:grpSp>
      <p:grpSp>
        <p:nvGrpSpPr>
          <p:cNvPr id="16" name="Group 19"/>
          <p:cNvGrpSpPr>
            <a:grpSpLocks/>
          </p:cNvGrpSpPr>
          <p:nvPr/>
        </p:nvGrpSpPr>
        <p:grpSpPr bwMode="auto">
          <a:xfrm>
            <a:off x="39952" y="3616856"/>
            <a:ext cx="4958373" cy="2726204"/>
            <a:chOff x="-122379" y="3743549"/>
            <a:chExt cx="3718874" cy="2726945"/>
          </a:xfrm>
        </p:grpSpPr>
        <p:grpSp>
          <p:nvGrpSpPr>
            <p:cNvPr id="25612" name="Group 33"/>
            <p:cNvGrpSpPr>
              <a:grpSpLocks/>
            </p:cNvGrpSpPr>
            <p:nvPr/>
          </p:nvGrpSpPr>
          <p:grpSpPr bwMode="auto">
            <a:xfrm>
              <a:off x="1894357" y="5341960"/>
              <a:ext cx="1638577" cy="1128534"/>
              <a:chOff x="1894357" y="5341960"/>
              <a:chExt cx="1638577" cy="1128534"/>
            </a:xfrm>
          </p:grpSpPr>
          <p:pic>
            <p:nvPicPr>
              <p:cNvPr id="25614" name="Picture 25" descr="MC900434894[1]"/>
              <p:cNvPicPr>
                <a:picLocks noChangeAspect="1" noChangeArrowheads="1"/>
              </p:cNvPicPr>
              <p:nvPr/>
            </p:nvPicPr>
            <p:blipFill>
              <a:blip r:embed="rId6"/>
              <a:srcRect/>
              <a:stretch>
                <a:fillRect/>
              </a:stretch>
            </p:blipFill>
            <p:spPr bwMode="auto">
              <a:xfrm>
                <a:off x="2319947" y="5341960"/>
                <a:ext cx="787400" cy="933450"/>
              </a:xfrm>
              <a:prstGeom prst="rect">
                <a:avLst/>
              </a:prstGeom>
              <a:noFill/>
              <a:ln w="9525">
                <a:noFill/>
                <a:miter lim="800000"/>
                <a:headEnd/>
                <a:tailEnd/>
              </a:ln>
            </p:spPr>
          </p:pic>
          <p:sp>
            <p:nvSpPr>
              <p:cNvPr id="25615" name="Rectangle 23"/>
              <p:cNvSpPr>
                <a:spLocks noChangeArrowheads="1"/>
              </p:cNvSpPr>
              <p:nvPr/>
            </p:nvSpPr>
            <p:spPr bwMode="auto">
              <a:xfrm>
                <a:off x="1894357" y="6121521"/>
                <a:ext cx="1638577" cy="348973"/>
              </a:xfrm>
              <a:prstGeom prst="rect">
                <a:avLst/>
              </a:prstGeom>
              <a:noFill/>
              <a:ln w="9525">
                <a:noFill/>
                <a:miter lim="800000"/>
                <a:headEnd/>
                <a:tailEnd/>
              </a:ln>
            </p:spPr>
            <p:txBody>
              <a:bodyPr>
                <a:spAutoFit/>
              </a:bodyPr>
              <a:lstStyle/>
              <a:p>
                <a:pPr eaLnBrk="0" hangingPunct="0">
                  <a:spcBef>
                    <a:spcPct val="50000"/>
                  </a:spcBef>
                </a:pPr>
                <a:r>
                  <a:rPr lang="en-CA" sz="1667" dirty="0"/>
                  <a:t>Maintenance Tech</a:t>
                </a:r>
                <a:endParaRPr lang="en-US" sz="1667" dirty="0"/>
              </a:p>
            </p:txBody>
          </p:sp>
        </p:grpSp>
        <p:sp>
          <p:nvSpPr>
            <p:cNvPr id="22" name="Oval Callout 21"/>
            <p:cNvSpPr/>
            <p:nvPr/>
          </p:nvSpPr>
          <p:spPr>
            <a:xfrm>
              <a:off x="-122379" y="3743549"/>
              <a:ext cx="3718874" cy="1659389"/>
            </a:xfrm>
            <a:prstGeom prst="wedgeEllipseCallout">
              <a:avLst>
                <a:gd name="adj1" fmla="val 20357"/>
                <a:gd name="adj2" fmla="val 54499"/>
              </a:avLst>
            </a:prstGeom>
            <a:gradFill flip="none" rotWithShape="1">
              <a:gsLst>
                <a:gs pos="60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Where’s the rule that says we need to collect all this data and run all these reports? Clearly we still have some outstanding issues.</a:t>
              </a:r>
            </a:p>
          </p:txBody>
        </p:sp>
      </p:grpSp>
      <p:grpSp>
        <p:nvGrpSpPr>
          <p:cNvPr id="21" name="Group 24"/>
          <p:cNvGrpSpPr>
            <a:grpSpLocks/>
          </p:cNvGrpSpPr>
          <p:nvPr/>
        </p:nvGrpSpPr>
        <p:grpSpPr bwMode="auto">
          <a:xfrm>
            <a:off x="6323021" y="1029285"/>
            <a:ext cx="5720292" cy="1876732"/>
            <a:chOff x="667822" y="2388231"/>
            <a:chExt cx="4289849" cy="1876358"/>
          </a:xfrm>
        </p:grpSpPr>
        <p:grpSp>
          <p:nvGrpSpPr>
            <p:cNvPr id="25608" name="Group 35"/>
            <p:cNvGrpSpPr>
              <a:grpSpLocks/>
            </p:cNvGrpSpPr>
            <p:nvPr/>
          </p:nvGrpSpPr>
          <p:grpSpPr bwMode="auto">
            <a:xfrm>
              <a:off x="667822" y="3134631"/>
              <a:ext cx="1306527" cy="1129958"/>
              <a:chOff x="667822" y="3134631"/>
              <a:chExt cx="1306527" cy="1129958"/>
            </a:xfrm>
          </p:grpSpPr>
          <p:pic>
            <p:nvPicPr>
              <p:cNvPr id="25610" name="Picture 42" descr="MC900433943[1]"/>
              <p:cNvPicPr>
                <a:picLocks noChangeAspect="1" noChangeArrowheads="1"/>
              </p:cNvPicPr>
              <p:nvPr/>
            </p:nvPicPr>
            <p:blipFill>
              <a:blip r:embed="rId7"/>
              <a:srcRect/>
              <a:stretch>
                <a:fillRect/>
              </a:stretch>
            </p:blipFill>
            <p:spPr bwMode="auto">
              <a:xfrm>
                <a:off x="1039311" y="3134631"/>
                <a:ext cx="935038" cy="935038"/>
              </a:xfrm>
              <a:prstGeom prst="rect">
                <a:avLst/>
              </a:prstGeom>
              <a:noFill/>
              <a:ln w="9525">
                <a:noFill/>
                <a:miter lim="800000"/>
                <a:headEnd/>
                <a:tailEnd/>
              </a:ln>
            </p:spPr>
          </p:pic>
          <p:sp>
            <p:nvSpPr>
              <p:cNvPr id="25611" name="Rectangle 22"/>
              <p:cNvSpPr>
                <a:spLocks noChangeArrowheads="1"/>
              </p:cNvSpPr>
              <p:nvPr/>
            </p:nvSpPr>
            <p:spPr bwMode="auto">
              <a:xfrm>
                <a:off x="667822" y="3915780"/>
                <a:ext cx="1288848" cy="348809"/>
              </a:xfrm>
              <a:prstGeom prst="rect">
                <a:avLst/>
              </a:prstGeom>
              <a:noFill/>
              <a:ln w="9525">
                <a:noFill/>
                <a:miter lim="800000"/>
                <a:headEnd/>
                <a:tailEnd/>
              </a:ln>
            </p:spPr>
            <p:txBody>
              <a:bodyPr wrap="none">
                <a:spAutoFit/>
              </a:bodyPr>
              <a:lstStyle/>
              <a:p>
                <a:pPr eaLnBrk="0" hangingPunct="0">
                  <a:spcBef>
                    <a:spcPct val="50000"/>
                  </a:spcBef>
                </a:pPr>
                <a:r>
                  <a:rPr lang="en-CA" sz="1667" dirty="0"/>
                  <a:t>Reporting Analyst</a:t>
                </a:r>
                <a:endParaRPr lang="en-US" sz="1667" dirty="0"/>
              </a:p>
            </p:txBody>
          </p:sp>
        </p:grpSp>
        <p:sp>
          <p:nvSpPr>
            <p:cNvPr id="27" name="Oval Callout 26"/>
            <p:cNvSpPr/>
            <p:nvPr/>
          </p:nvSpPr>
          <p:spPr>
            <a:xfrm>
              <a:off x="1954579" y="2388231"/>
              <a:ext cx="3003092" cy="1359688"/>
            </a:xfrm>
            <a:prstGeom prst="wedgeEllipseCallout">
              <a:avLst>
                <a:gd name="adj1" fmla="val -51406"/>
                <a:gd name="adj2" fmla="val 15230"/>
              </a:avLst>
            </a:prstGeom>
            <a:gradFill flip="none" rotWithShape="1">
              <a:gsLst>
                <a:gs pos="62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I’ve sent spreadsheets showing where data is missing.</a:t>
              </a:r>
            </a:p>
          </p:txBody>
        </p:sp>
      </p:grpSp>
      <p:sp>
        <p:nvSpPr>
          <p:cNvPr id="30" name="Freeform 29"/>
          <p:cNvSpPr/>
          <p:nvPr/>
        </p:nvSpPr>
        <p:spPr>
          <a:xfrm>
            <a:off x="31169" y="58919"/>
            <a:ext cx="9698303" cy="3810000"/>
          </a:xfrm>
          <a:custGeom>
            <a:avLst/>
            <a:gdLst>
              <a:gd name="connsiteX0" fmla="*/ 0 w 4931872"/>
              <a:gd name="connsiteY0" fmla="*/ 2465797 h 2465797"/>
              <a:gd name="connsiteX1" fmla="*/ 456198 w 4931872"/>
              <a:gd name="connsiteY1" fmla="*/ 2182231 h 2465797"/>
              <a:gd name="connsiteX2" fmla="*/ 468528 w 4931872"/>
              <a:gd name="connsiteY2" fmla="*/ 1960309 h 2465797"/>
              <a:gd name="connsiteX3" fmla="*/ 653473 w 4931872"/>
              <a:gd name="connsiteY3" fmla="*/ 2058941 h 2465797"/>
              <a:gd name="connsiteX4" fmla="*/ 1023363 w 4931872"/>
              <a:gd name="connsiteY4" fmla="*/ 1923322 h 2465797"/>
              <a:gd name="connsiteX5" fmla="*/ 1405583 w 4931872"/>
              <a:gd name="connsiteY5" fmla="*/ 1910993 h 2465797"/>
              <a:gd name="connsiteX6" fmla="*/ 1479561 w 4931872"/>
              <a:gd name="connsiteY6" fmla="*/ 1664413 h 2465797"/>
              <a:gd name="connsiteX7" fmla="*/ 1985078 w 4931872"/>
              <a:gd name="connsiteY7" fmla="*/ 1615097 h 2465797"/>
              <a:gd name="connsiteX8" fmla="*/ 2120705 w 4931872"/>
              <a:gd name="connsiteY8" fmla="*/ 1356188 h 2465797"/>
              <a:gd name="connsiteX9" fmla="*/ 2354969 w 4931872"/>
              <a:gd name="connsiteY9" fmla="*/ 1664413 h 2465797"/>
              <a:gd name="connsiteX10" fmla="*/ 2700200 w 4931872"/>
              <a:gd name="connsiteY10" fmla="*/ 1368517 h 2465797"/>
              <a:gd name="connsiteX11" fmla="*/ 2835826 w 4931872"/>
              <a:gd name="connsiteY11" fmla="*/ 1171254 h 2465797"/>
              <a:gd name="connsiteX12" fmla="*/ 3082420 w 4931872"/>
              <a:gd name="connsiteY12" fmla="*/ 1343859 h 2465797"/>
              <a:gd name="connsiteX13" fmla="*/ 3070090 w 4931872"/>
              <a:gd name="connsiteY13" fmla="*/ 900016 h 2465797"/>
              <a:gd name="connsiteX14" fmla="*/ 3415321 w 4931872"/>
              <a:gd name="connsiteY14" fmla="*/ 1195912 h 2465797"/>
              <a:gd name="connsiteX15" fmla="*/ 3711234 w 4931872"/>
              <a:gd name="connsiteY15" fmla="*/ 1072622 h 2465797"/>
              <a:gd name="connsiteX16" fmla="*/ 3711234 w 4931872"/>
              <a:gd name="connsiteY16" fmla="*/ 665765 h 2465797"/>
              <a:gd name="connsiteX17" fmla="*/ 4167432 w 4931872"/>
              <a:gd name="connsiteY17" fmla="*/ 727410 h 2465797"/>
              <a:gd name="connsiteX18" fmla="*/ 4512663 w 4931872"/>
              <a:gd name="connsiteY18" fmla="*/ 234250 h 2465797"/>
              <a:gd name="connsiteX19" fmla="*/ 4414026 w 4931872"/>
              <a:gd name="connsiteY19" fmla="*/ 0 h 2465797"/>
              <a:gd name="connsiteX20" fmla="*/ 4931872 w 4931872"/>
              <a:gd name="connsiteY20" fmla="*/ 12329 h 246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1872" h="2465797">
                <a:moveTo>
                  <a:pt x="0" y="2465797"/>
                </a:moveTo>
                <a:lnTo>
                  <a:pt x="456198" y="2182231"/>
                </a:lnTo>
                <a:lnTo>
                  <a:pt x="468528" y="1960309"/>
                </a:lnTo>
                <a:lnTo>
                  <a:pt x="653473" y="2058941"/>
                </a:lnTo>
                <a:lnTo>
                  <a:pt x="1023363" y="1923322"/>
                </a:lnTo>
                <a:lnTo>
                  <a:pt x="1405583" y="1910993"/>
                </a:lnTo>
                <a:lnTo>
                  <a:pt x="1479561" y="1664413"/>
                </a:lnTo>
                <a:lnTo>
                  <a:pt x="1985078" y="1615097"/>
                </a:lnTo>
                <a:lnTo>
                  <a:pt x="2120705" y="1356188"/>
                </a:lnTo>
                <a:lnTo>
                  <a:pt x="2354969" y="1664413"/>
                </a:lnTo>
                <a:lnTo>
                  <a:pt x="2700200" y="1368517"/>
                </a:lnTo>
                <a:lnTo>
                  <a:pt x="2835826" y="1171254"/>
                </a:lnTo>
                <a:lnTo>
                  <a:pt x="3082420" y="1343859"/>
                </a:lnTo>
                <a:lnTo>
                  <a:pt x="3070090" y="900016"/>
                </a:lnTo>
                <a:lnTo>
                  <a:pt x="3415321" y="1195912"/>
                </a:lnTo>
                <a:lnTo>
                  <a:pt x="3711234" y="1072622"/>
                </a:lnTo>
                <a:lnTo>
                  <a:pt x="3711234" y="665765"/>
                </a:lnTo>
                <a:lnTo>
                  <a:pt x="4167432" y="727410"/>
                </a:lnTo>
                <a:lnTo>
                  <a:pt x="4512663" y="234250"/>
                </a:lnTo>
                <a:lnTo>
                  <a:pt x="4414026" y="0"/>
                </a:lnTo>
                <a:lnTo>
                  <a:pt x="4931872" y="12329"/>
                </a:lnTo>
              </a:path>
            </a:pathLst>
          </a:custGeom>
          <a:ln w="635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lIns="108852" tIns="54425" rIns="108852" bIns="54425" anchor="ctr"/>
          <a:lstStyle/>
          <a:p>
            <a:pPr algn="ctr">
              <a:defRPr/>
            </a:pPr>
            <a:endParaRPr lang="en-US" sz="1500" dirty="0">
              <a:ln>
                <a:solidFill>
                  <a:srgbClr val="FF0000"/>
                </a:solidFill>
              </a:ln>
              <a:solidFill>
                <a:srgbClr val="FF0000"/>
              </a:solidFill>
            </a:endParaRPr>
          </a:p>
        </p:txBody>
      </p:sp>
    </p:spTree>
    <p:extLst>
      <p:ext uri="{BB962C8B-B14F-4D97-AF65-F5344CB8AC3E}">
        <p14:creationId xmlns:p14="http://schemas.microsoft.com/office/powerpoint/2010/main" val="205491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0000"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accel="50000" decel="5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0-#ppt_w/2"/>
                                          </p:val>
                                        </p:tav>
                                        <p:tav tm="100000">
                                          <p:val>
                                            <p:strVal val="#ppt_x"/>
                                          </p:val>
                                        </p:tav>
                                      </p:tavLst>
                                    </p:anim>
                                    <p:anim calcmode="lin" valueType="num">
                                      <p:cBhvr additive="base">
                                        <p:cTn id="3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F2522-80F9-6044-8F23-701925676214}"/>
              </a:ext>
            </a:extLst>
          </p:cNvPr>
          <p:cNvSpPr>
            <a:spLocks noGrp="1"/>
          </p:cNvSpPr>
          <p:nvPr>
            <p:ph type="title"/>
          </p:nvPr>
        </p:nvSpPr>
        <p:spPr/>
        <p:txBody>
          <a:bodyPr/>
          <a:lstStyle/>
          <a:p>
            <a:r>
              <a:rPr lang="en-US" dirty="0"/>
              <a:t>Introductions</a:t>
            </a:r>
          </a:p>
        </p:txBody>
      </p:sp>
      <p:sp>
        <p:nvSpPr>
          <p:cNvPr id="8" name="Content Placeholder 7">
            <a:extLst>
              <a:ext uri="{FF2B5EF4-FFF2-40B4-BE49-F238E27FC236}">
                <a16:creationId xmlns:a16="http://schemas.microsoft.com/office/drawing/2014/main" id="{81B1B340-F4B7-43BC-9ED5-E4628F8B6811}"/>
              </a:ext>
            </a:extLst>
          </p:cNvPr>
          <p:cNvSpPr>
            <a:spLocks noGrp="1"/>
          </p:cNvSpPr>
          <p:nvPr>
            <p:ph idx="1"/>
          </p:nvPr>
        </p:nvSpPr>
        <p:spPr>
          <a:xfrm>
            <a:off x="838200" y="1825625"/>
            <a:ext cx="10891554" cy="4351338"/>
          </a:xfrm>
        </p:spPr>
        <p:txBody>
          <a:bodyPr/>
          <a:lstStyle/>
          <a:p>
            <a:pPr marL="514350" indent="-514350">
              <a:buFont typeface="+mj-lt"/>
              <a:buAutoNum type="arabicPeriod"/>
            </a:pPr>
            <a:r>
              <a:rPr lang="en-US" sz="3200" dirty="0"/>
              <a:t>Who you are?</a:t>
            </a:r>
          </a:p>
          <a:p>
            <a:pPr marL="514350" indent="-514350">
              <a:buFont typeface="+mj-lt"/>
              <a:buAutoNum type="arabicPeriod"/>
            </a:pPr>
            <a:r>
              <a:rPr lang="en-US" sz="3200" dirty="0"/>
              <a:t>What department are you from?</a:t>
            </a:r>
          </a:p>
          <a:p>
            <a:pPr marL="514350" indent="-514350">
              <a:buFont typeface="+mj-lt"/>
              <a:buAutoNum type="arabicPeriod"/>
            </a:pPr>
            <a:r>
              <a:rPr lang="en-US" sz="3200" dirty="0"/>
              <a:t>Each day what to do </a:t>
            </a:r>
            <a:r>
              <a:rPr lang="en-US" dirty="0"/>
              <a:t>you set out to accomplish</a:t>
            </a:r>
            <a:r>
              <a:rPr lang="en-US" sz="3200" dirty="0"/>
              <a:t>? </a:t>
            </a:r>
            <a:br>
              <a:rPr lang="en-US" sz="3200" dirty="0"/>
            </a:br>
            <a:r>
              <a:rPr lang="en-US" sz="3200" dirty="0"/>
              <a:t>(Besides email and attend meetings)</a:t>
            </a:r>
          </a:p>
          <a:p>
            <a:pPr marL="514350" indent="-514350">
              <a:buFont typeface="+mj-lt"/>
              <a:buAutoNum type="arabicPeriod"/>
            </a:pPr>
            <a:r>
              <a:rPr lang="en-US" sz="3200"/>
              <a:t>Expectations </a:t>
            </a:r>
            <a:r>
              <a:rPr lang="en-US" sz="3200" dirty="0"/>
              <a:t>of the AM </a:t>
            </a:r>
            <a:r>
              <a:rPr lang="en-US" dirty="0"/>
              <a:t>session</a:t>
            </a:r>
            <a:r>
              <a:rPr lang="en-US" sz="3200" dirty="0"/>
              <a:t>?</a:t>
            </a:r>
            <a:endParaRPr lang="en-US" dirty="0"/>
          </a:p>
        </p:txBody>
      </p:sp>
    </p:spTree>
    <p:extLst>
      <p:ext uri="{BB962C8B-B14F-4D97-AF65-F5344CB8AC3E}">
        <p14:creationId xmlns:p14="http://schemas.microsoft.com/office/powerpoint/2010/main" val="25576205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p:cNvGrpSpPr>
          <p:nvPr/>
        </p:nvGrpSpPr>
        <p:grpSpPr bwMode="auto">
          <a:xfrm>
            <a:off x="6816991" y="2554554"/>
            <a:ext cx="4635500" cy="2515807"/>
            <a:chOff x="301103" y="-315474"/>
            <a:chExt cx="3476160" cy="2516114"/>
          </a:xfrm>
        </p:grpSpPr>
        <p:grpSp>
          <p:nvGrpSpPr>
            <p:cNvPr id="27659" name="Group 31"/>
            <p:cNvGrpSpPr>
              <a:grpSpLocks/>
            </p:cNvGrpSpPr>
            <p:nvPr/>
          </p:nvGrpSpPr>
          <p:grpSpPr bwMode="auto">
            <a:xfrm>
              <a:off x="301103" y="958937"/>
              <a:ext cx="1020479" cy="1241703"/>
              <a:chOff x="301103" y="958937"/>
              <a:chExt cx="1020479" cy="1241703"/>
            </a:xfrm>
          </p:grpSpPr>
          <p:pic>
            <p:nvPicPr>
              <p:cNvPr id="27661" name="Picture 36" descr="MC900434888[1]"/>
              <p:cNvPicPr>
                <a:picLocks noChangeAspect="1" noChangeArrowheads="1"/>
              </p:cNvPicPr>
              <p:nvPr/>
            </p:nvPicPr>
            <p:blipFill>
              <a:blip r:embed="rId3"/>
              <a:srcRect/>
              <a:stretch>
                <a:fillRect/>
              </a:stretch>
            </p:blipFill>
            <p:spPr bwMode="auto">
              <a:xfrm>
                <a:off x="301103" y="958937"/>
                <a:ext cx="936625" cy="936625"/>
              </a:xfrm>
              <a:prstGeom prst="rect">
                <a:avLst/>
              </a:prstGeom>
              <a:noFill/>
              <a:ln w="9525">
                <a:noFill/>
                <a:miter lim="800000"/>
                <a:headEnd/>
                <a:tailEnd/>
              </a:ln>
            </p:spPr>
          </p:pic>
          <p:sp>
            <p:nvSpPr>
              <p:cNvPr id="27662" name="Rectangle 8"/>
              <p:cNvSpPr>
                <a:spLocks noChangeArrowheads="1"/>
              </p:cNvSpPr>
              <p:nvPr/>
            </p:nvSpPr>
            <p:spPr bwMode="auto">
              <a:xfrm>
                <a:off x="916333" y="1851719"/>
                <a:ext cx="405249" cy="348921"/>
              </a:xfrm>
              <a:prstGeom prst="rect">
                <a:avLst/>
              </a:prstGeom>
              <a:noFill/>
              <a:ln w="9525">
                <a:noFill/>
                <a:miter lim="800000"/>
                <a:headEnd/>
                <a:tailEnd/>
              </a:ln>
            </p:spPr>
            <p:txBody>
              <a:bodyPr wrap="none">
                <a:spAutoFit/>
              </a:bodyPr>
              <a:lstStyle/>
              <a:p>
                <a:pPr eaLnBrk="0" hangingPunct="0">
                  <a:spcBef>
                    <a:spcPct val="50000"/>
                  </a:spcBef>
                </a:pPr>
                <a:r>
                  <a:rPr lang="en-CA" sz="1667"/>
                  <a:t>CEO</a:t>
                </a:r>
                <a:endParaRPr lang="en-US" sz="1667"/>
              </a:p>
            </p:txBody>
          </p:sp>
        </p:grpSp>
        <p:sp>
          <p:nvSpPr>
            <p:cNvPr id="7" name="Oval Callout 6"/>
            <p:cNvSpPr/>
            <p:nvPr/>
          </p:nvSpPr>
          <p:spPr>
            <a:xfrm>
              <a:off x="363602" y="-315474"/>
              <a:ext cx="3413661" cy="1360124"/>
            </a:xfrm>
            <a:prstGeom prst="wedgeEllipseCallout">
              <a:avLst>
                <a:gd name="adj1" fmla="val -27427"/>
                <a:gd name="adj2" fmla="val 56591"/>
              </a:avLst>
            </a:prstGeom>
            <a:gradFill flip="none" rotWithShape="1">
              <a:gsLst>
                <a:gs pos="60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I agree.  Let’s formalize this and call it our </a:t>
              </a:r>
              <a:r>
                <a:rPr lang="en-US" sz="2000" b="1" i="1" dirty="0"/>
                <a:t>Asset Management Policy.</a:t>
              </a:r>
              <a:endParaRPr lang="en-US" sz="2000" b="1" dirty="0"/>
            </a:p>
          </p:txBody>
        </p:sp>
      </p:grpSp>
      <p:pic>
        <p:nvPicPr>
          <p:cNvPr id="27650" name="Picture 10" descr="MC900432622[1]"/>
          <p:cNvPicPr>
            <a:picLocks noChangeAspect="1" noChangeArrowheads="1"/>
          </p:cNvPicPr>
          <p:nvPr/>
        </p:nvPicPr>
        <p:blipFill>
          <a:blip r:embed="rId4"/>
          <a:srcRect/>
          <a:stretch>
            <a:fillRect/>
          </a:stretch>
        </p:blipFill>
        <p:spPr bwMode="auto">
          <a:xfrm>
            <a:off x="5475554" y="1539877"/>
            <a:ext cx="1177396" cy="935303"/>
          </a:xfrm>
          <a:prstGeom prst="rect">
            <a:avLst/>
          </a:prstGeom>
          <a:noFill/>
          <a:ln w="9525">
            <a:noFill/>
            <a:miter lim="800000"/>
            <a:headEnd/>
            <a:tailEnd/>
          </a:ln>
        </p:spPr>
      </p:pic>
      <p:sp>
        <p:nvSpPr>
          <p:cNvPr id="27651" name="Rectangle 11"/>
          <p:cNvSpPr>
            <a:spLocks noChangeArrowheads="1"/>
          </p:cNvSpPr>
          <p:nvPr/>
        </p:nvSpPr>
        <p:spPr bwMode="auto">
          <a:xfrm>
            <a:off x="5603875" y="2554554"/>
            <a:ext cx="998698" cy="366458"/>
          </a:xfrm>
          <a:prstGeom prst="rect">
            <a:avLst/>
          </a:prstGeom>
          <a:noFill/>
          <a:ln w="9525">
            <a:noFill/>
            <a:miter lim="800000"/>
            <a:headEnd/>
            <a:tailEnd/>
          </a:ln>
        </p:spPr>
        <p:txBody>
          <a:bodyPr wrap="none" lIns="108852" tIns="54425" rIns="108852" bIns="54425">
            <a:spAutoFit/>
          </a:bodyPr>
          <a:lstStyle/>
          <a:p>
            <a:pPr eaLnBrk="0" hangingPunct="0">
              <a:spcBef>
                <a:spcPct val="50000"/>
              </a:spcBef>
            </a:pPr>
            <a:r>
              <a:rPr lang="en-CA" sz="1667"/>
              <a:t>Manager</a:t>
            </a:r>
            <a:endParaRPr lang="en-US" sz="1667"/>
          </a:p>
        </p:txBody>
      </p:sp>
      <p:sp>
        <p:nvSpPr>
          <p:cNvPr id="13" name="Oval Callout 12"/>
          <p:cNvSpPr/>
          <p:nvPr/>
        </p:nvSpPr>
        <p:spPr>
          <a:xfrm>
            <a:off x="394229" y="1600729"/>
            <a:ext cx="5179219" cy="1651000"/>
          </a:xfrm>
          <a:prstGeom prst="wedgeEllipseCallout">
            <a:avLst>
              <a:gd name="adj1" fmla="val 50026"/>
              <a:gd name="adj2" fmla="val -29858"/>
            </a:avLst>
          </a:prstGeom>
          <a:gradFill flip="none" rotWithShape="1">
            <a:gsLst>
              <a:gs pos="59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8852" tIns="54425" rIns="108852" bIns="54425" anchor="ctr"/>
          <a:lstStyle/>
          <a:p>
            <a:pPr>
              <a:defRPr/>
            </a:pPr>
            <a:r>
              <a:rPr lang="en-US" sz="2000" b="1" dirty="0"/>
              <a:t>Boss, we need more than just saying ‘data is important’.  We need some written rules and clarity around this.</a:t>
            </a:r>
          </a:p>
        </p:txBody>
      </p:sp>
      <p:grpSp>
        <p:nvGrpSpPr>
          <p:cNvPr id="6" name="Group 20"/>
          <p:cNvGrpSpPr>
            <a:grpSpLocks/>
          </p:cNvGrpSpPr>
          <p:nvPr/>
        </p:nvGrpSpPr>
        <p:grpSpPr bwMode="auto">
          <a:xfrm>
            <a:off x="1025261" y="4911798"/>
            <a:ext cx="10316104" cy="574145"/>
            <a:chOff x="769039" y="5235581"/>
            <a:chExt cx="7737006" cy="574099"/>
          </a:xfrm>
        </p:grpSpPr>
        <p:sp>
          <p:nvSpPr>
            <p:cNvPr id="14" name="Explosion 2 13"/>
            <p:cNvSpPr/>
            <p:nvPr/>
          </p:nvSpPr>
          <p:spPr>
            <a:xfrm>
              <a:off x="885124" y="5235581"/>
              <a:ext cx="1107271" cy="500022"/>
            </a:xfrm>
            <a:prstGeom prst="irregularSeal2">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dirty="0"/>
            </a:p>
          </p:txBody>
        </p:sp>
        <p:cxnSp>
          <p:nvCxnSpPr>
            <p:cNvPr id="15" name="Straight Arrow Connector 14"/>
            <p:cNvCxnSpPr/>
            <p:nvPr/>
          </p:nvCxnSpPr>
          <p:spPr>
            <a:xfrm>
              <a:off x="769039" y="5808358"/>
              <a:ext cx="7737006" cy="1322"/>
            </a:xfrm>
            <a:prstGeom prst="straightConnector1">
              <a:avLst/>
            </a:prstGeom>
            <a:ln w="889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7657" name="TextBox 15"/>
            <p:cNvSpPr txBox="1">
              <a:spLocks noChangeArrowheads="1"/>
            </p:cNvSpPr>
            <p:nvPr/>
          </p:nvSpPr>
          <p:spPr bwMode="auto">
            <a:xfrm>
              <a:off x="1108431" y="5308043"/>
              <a:ext cx="495564" cy="323139"/>
            </a:xfrm>
            <a:prstGeom prst="rect">
              <a:avLst/>
            </a:prstGeom>
            <a:noFill/>
            <a:ln w="9525">
              <a:noFill/>
              <a:miter lim="800000"/>
              <a:headEnd/>
              <a:tailEnd/>
            </a:ln>
          </p:spPr>
          <p:txBody>
            <a:bodyPr wrap="none">
              <a:spAutoFit/>
            </a:bodyPr>
            <a:lstStyle/>
            <a:p>
              <a:pPr algn="dist"/>
              <a:r>
                <a:rPr lang="en-US" sz="1500"/>
                <a:t>Vision</a:t>
              </a:r>
            </a:p>
          </p:txBody>
        </p:sp>
        <p:sp>
          <p:nvSpPr>
            <p:cNvPr id="27658" name="TextBox 16"/>
            <p:cNvSpPr txBox="1">
              <a:spLocks noChangeArrowheads="1"/>
            </p:cNvSpPr>
            <p:nvPr/>
          </p:nvSpPr>
          <p:spPr bwMode="auto">
            <a:xfrm>
              <a:off x="2581008" y="5308043"/>
              <a:ext cx="479454" cy="323139"/>
            </a:xfrm>
            <a:prstGeom prst="rect">
              <a:avLst/>
            </a:prstGeom>
            <a:noFill/>
            <a:ln w="9525">
              <a:noFill/>
              <a:miter lim="800000"/>
              <a:headEnd/>
              <a:tailEnd/>
            </a:ln>
          </p:spPr>
          <p:txBody>
            <a:bodyPr wrap="none">
              <a:spAutoFit/>
            </a:bodyPr>
            <a:lstStyle/>
            <a:p>
              <a:pPr algn="dist"/>
              <a:r>
                <a:rPr lang="en-US" sz="1500"/>
                <a:t>Policy</a:t>
              </a:r>
            </a:p>
          </p:txBody>
        </p:sp>
      </p:grpSp>
      <p:sp>
        <p:nvSpPr>
          <p:cNvPr id="27654" name="TextBox 17"/>
          <p:cNvSpPr txBox="1">
            <a:spLocks noChangeArrowheads="1"/>
          </p:cNvSpPr>
          <p:nvPr/>
        </p:nvSpPr>
        <p:spPr bwMode="auto">
          <a:xfrm>
            <a:off x="2903803" y="5270500"/>
            <a:ext cx="312906" cy="400110"/>
          </a:xfrm>
          <a:prstGeom prst="rect">
            <a:avLst/>
          </a:prstGeom>
          <a:noFill/>
          <a:ln w="9525">
            <a:noFill/>
            <a:miter lim="800000"/>
            <a:headEnd/>
            <a:tailEnd/>
          </a:ln>
        </p:spPr>
        <p:txBody>
          <a:bodyPr wrap="none">
            <a:spAutoFit/>
          </a:bodyPr>
          <a:lstStyle/>
          <a:p>
            <a:r>
              <a:rPr lang="en-US" sz="2000" dirty="0"/>
              <a:t>+</a:t>
            </a:r>
          </a:p>
        </p:txBody>
      </p:sp>
    </p:spTree>
    <p:extLst>
      <p:ext uri="{BB962C8B-B14F-4D97-AF65-F5344CB8AC3E}">
        <p14:creationId xmlns:p14="http://schemas.microsoft.com/office/powerpoint/2010/main" val="28294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0000" decel="5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bwMode="auto">
          <a:ln>
            <a:miter lim="800000"/>
            <a:headEnd/>
            <a:tailEnd/>
          </a:ln>
        </p:spPr>
        <p:txBody>
          <a:bodyPr vert="horz" wrap="square" numCol="1" compatLnSpc="1">
            <a:prstTxWarp prst="textNoShape">
              <a:avLst/>
            </a:prstTxWarp>
            <a:noAutofit/>
          </a:bodyPr>
          <a:lstStyle/>
          <a:p>
            <a:r>
              <a:rPr lang="en-US" dirty="0">
                <a:ea typeface="ＭＳ Ｐゴシック" pitchFamily="34" charset="-128"/>
                <a:cs typeface="Arial" charset="0"/>
              </a:rPr>
              <a:t>Key Message</a:t>
            </a:r>
          </a:p>
        </p:txBody>
      </p:sp>
      <p:sp>
        <p:nvSpPr>
          <p:cNvPr id="31746" name="Content Placeholder 2"/>
          <p:cNvSpPr>
            <a:spLocks noGrp="1"/>
          </p:cNvSpPr>
          <p:nvPr>
            <p:ph idx="1"/>
          </p:nvPr>
        </p:nvSpPr>
        <p:spPr/>
        <p:txBody>
          <a:bodyPr>
            <a:normAutofit/>
          </a:bodyPr>
          <a:lstStyle/>
          <a:p>
            <a:pPr marL="0" indent="0" algn="ctr" defTabSz="1087410">
              <a:buNone/>
            </a:pPr>
            <a:r>
              <a:rPr lang="en-US" sz="3600" dirty="0">
                <a:ea typeface="ＭＳ Ｐゴシック" pitchFamily="34" charset="-128"/>
                <a:cs typeface="Arial" charset="0"/>
              </a:rPr>
              <a:t>“Vision” alone does not change people’s behavior.</a:t>
            </a:r>
          </a:p>
        </p:txBody>
      </p:sp>
    </p:spTree>
    <p:extLst>
      <p:ext uri="{BB962C8B-B14F-4D97-AF65-F5344CB8AC3E}">
        <p14:creationId xmlns:p14="http://schemas.microsoft.com/office/powerpoint/2010/main" val="18440378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52110" cy="1325563"/>
          </a:xfrm>
        </p:spPr>
        <p:txBody>
          <a:bodyPr>
            <a:normAutofit/>
          </a:bodyPr>
          <a:lstStyle/>
          <a:p>
            <a:r>
              <a:rPr lang="en-US" dirty="0"/>
              <a:t>Fun Theory Speed Camera Lotto - Video</a:t>
            </a:r>
          </a:p>
        </p:txBody>
      </p:sp>
      <p:sp>
        <p:nvSpPr>
          <p:cNvPr id="5" name="Content Placeholder 4">
            <a:extLst>
              <a:ext uri="{FF2B5EF4-FFF2-40B4-BE49-F238E27FC236}">
                <a16:creationId xmlns:a16="http://schemas.microsoft.com/office/drawing/2014/main" id="{CD94C2F6-787A-194C-B0D4-5C1828A38C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206995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bwMode="auto">
          <a:ln>
            <a:miter lim="800000"/>
            <a:headEnd/>
            <a:tailEnd/>
          </a:ln>
        </p:spPr>
        <p:txBody>
          <a:bodyPr vert="horz" wrap="square" numCol="1" compatLnSpc="1">
            <a:prstTxWarp prst="textNoShape">
              <a:avLst/>
            </a:prstTxWarp>
            <a:noAutofit/>
          </a:bodyPr>
          <a:lstStyle/>
          <a:p>
            <a:r>
              <a:rPr lang="en-US" dirty="0">
                <a:ea typeface="ＭＳ Ｐゴシック" pitchFamily="34" charset="-128"/>
                <a:cs typeface="Arial" charset="0"/>
              </a:rPr>
              <a:t>What is a Policy?</a:t>
            </a:r>
          </a:p>
        </p:txBody>
      </p:sp>
      <p:sp>
        <p:nvSpPr>
          <p:cNvPr id="35842" name="Content Placeholder 2"/>
          <p:cNvSpPr>
            <a:spLocks noGrp="1"/>
          </p:cNvSpPr>
          <p:nvPr>
            <p:ph idx="1"/>
          </p:nvPr>
        </p:nvSpPr>
        <p:spPr>
          <a:xfrm>
            <a:off x="838200" y="1403498"/>
            <a:ext cx="10515600" cy="5454501"/>
          </a:xfrm>
        </p:spPr>
        <p:txBody>
          <a:bodyPr>
            <a:normAutofit fontScale="92500" lnSpcReduction="10000"/>
          </a:bodyPr>
          <a:lstStyle/>
          <a:p>
            <a:pPr marL="346595" indent="-346595" defTabSz="1087410"/>
            <a:r>
              <a:rPr lang="en-US" sz="3500" dirty="0">
                <a:ea typeface="ＭＳ Ｐゴシック" pitchFamily="34" charset="-128"/>
                <a:cs typeface="Arial" charset="0"/>
              </a:rPr>
              <a:t>What is a Policy?</a:t>
            </a:r>
          </a:p>
          <a:p>
            <a:pPr lvl="1" defTabSz="1087410">
              <a:buFont typeface="Arial" panose="020B0604020202020204" pitchFamily="34" charset="0"/>
              <a:buChar char="-"/>
            </a:pPr>
            <a:r>
              <a:rPr lang="en-US" dirty="0">
                <a:cs typeface="Arial" charset="0"/>
              </a:rPr>
              <a:t>A policy is an organizational level rule intended to </a:t>
            </a:r>
            <a:br>
              <a:rPr lang="en-US" dirty="0">
                <a:cs typeface="Arial" charset="0"/>
              </a:rPr>
            </a:br>
            <a:r>
              <a:rPr lang="en-US" dirty="0">
                <a:cs typeface="Arial" charset="0"/>
              </a:rPr>
              <a:t>govern behaviors and actions</a:t>
            </a:r>
          </a:p>
          <a:p>
            <a:pPr lvl="1" defTabSz="1087410">
              <a:buFont typeface="Arial" panose="020B0604020202020204" pitchFamily="34" charset="0"/>
              <a:buChar char="-"/>
            </a:pPr>
            <a:r>
              <a:rPr lang="en-US" dirty="0">
                <a:cs typeface="Arial" charset="0"/>
              </a:rPr>
              <a:t>Policies typically contain high-level statements</a:t>
            </a:r>
          </a:p>
          <a:p>
            <a:pPr marL="0" indent="0" defTabSz="1087410">
              <a:buNone/>
            </a:pPr>
            <a:endParaRPr lang="en-US" dirty="0">
              <a:ea typeface="ＭＳ Ｐゴシック" pitchFamily="34" charset="-128"/>
              <a:cs typeface="Arial" charset="0"/>
            </a:endParaRPr>
          </a:p>
          <a:p>
            <a:pPr marL="346595" indent="-346595" defTabSz="1087410"/>
            <a:endParaRPr lang="en-US" dirty="0">
              <a:ea typeface="ＭＳ Ｐゴシック" pitchFamily="34" charset="-128"/>
              <a:cs typeface="Arial" charset="0"/>
            </a:endParaRPr>
          </a:p>
          <a:p>
            <a:pPr marL="0" indent="0" defTabSz="1087410">
              <a:buNone/>
            </a:pPr>
            <a:endParaRPr lang="en-US" dirty="0">
              <a:ea typeface="ＭＳ Ｐゴシック" pitchFamily="34" charset="-128"/>
              <a:cs typeface="Arial" charset="0"/>
            </a:endParaRPr>
          </a:p>
          <a:p>
            <a:pPr marL="346595" indent="-346595" defTabSz="1087410"/>
            <a:r>
              <a:rPr lang="en-US" sz="3500" dirty="0">
                <a:ea typeface="ＭＳ Ｐゴシック" pitchFamily="34" charset="-128"/>
                <a:cs typeface="Arial" charset="0"/>
              </a:rPr>
              <a:t>A Written Policy is the first tangible deliverable</a:t>
            </a:r>
          </a:p>
          <a:p>
            <a:pPr marL="346595" indent="-346595" defTabSz="1087410"/>
            <a:r>
              <a:rPr lang="en-US" sz="3500" dirty="0"/>
              <a:t>Be careful with Policy though – be very clear on why you are writing it</a:t>
            </a:r>
          </a:p>
          <a:p>
            <a:pPr marL="346595" indent="-346595" defTabSz="1087410"/>
            <a:r>
              <a:rPr lang="en-US" sz="3500" dirty="0"/>
              <a:t>Too many polices - they become lost and almost meaningless</a:t>
            </a:r>
          </a:p>
          <a:p>
            <a:pPr marL="0" indent="0" defTabSz="1087410">
              <a:buNone/>
            </a:pPr>
            <a:endParaRPr lang="en-US" sz="3600" dirty="0">
              <a:ea typeface="ＭＳ Ｐゴシック" pitchFamily="34" charset="-128"/>
              <a:cs typeface="Arial" charset="0"/>
            </a:endParaRPr>
          </a:p>
        </p:txBody>
      </p:sp>
      <p:grpSp>
        <p:nvGrpSpPr>
          <p:cNvPr id="2" name="Group 1">
            <a:extLst>
              <a:ext uri="{FF2B5EF4-FFF2-40B4-BE49-F238E27FC236}">
                <a16:creationId xmlns:a16="http://schemas.microsoft.com/office/drawing/2014/main" id="{0528F978-39B5-4886-A673-9F6A97394C11}"/>
              </a:ext>
            </a:extLst>
          </p:cNvPr>
          <p:cNvGrpSpPr/>
          <p:nvPr/>
        </p:nvGrpSpPr>
        <p:grpSpPr>
          <a:xfrm>
            <a:off x="8199944" y="1151420"/>
            <a:ext cx="3605875" cy="2996523"/>
            <a:chOff x="9670235" y="2219855"/>
            <a:chExt cx="2422261" cy="2180166"/>
          </a:xfrm>
        </p:grpSpPr>
        <p:sp>
          <p:nvSpPr>
            <p:cNvPr id="35843" name="AutoShape 8"/>
            <p:cNvSpPr>
              <a:spLocks noChangeArrowheads="1"/>
            </p:cNvSpPr>
            <p:nvPr/>
          </p:nvSpPr>
          <p:spPr bwMode="auto">
            <a:xfrm>
              <a:off x="9670235" y="2829720"/>
              <a:ext cx="2422261" cy="1570301"/>
            </a:xfrm>
            <a:prstGeom prst="triangle">
              <a:avLst>
                <a:gd name="adj" fmla="val 50000"/>
              </a:avLst>
            </a:prstGeom>
            <a:solidFill>
              <a:srgbClr val="005596"/>
            </a:solidFill>
            <a:ln w="12700">
              <a:solidFill>
                <a:schemeClr val="tx1"/>
              </a:solidFill>
              <a:miter lim="800000"/>
              <a:headEnd/>
              <a:tailEnd/>
            </a:ln>
          </p:spPr>
          <p:txBody>
            <a:bodyPr wrap="none" lIns="108852" tIns="54425" rIns="108852" bIns="54425" anchor="ctr"/>
            <a:lstStyle/>
            <a:p>
              <a:pPr algn="ctr" eaLnBrk="0" hangingPunct="0"/>
              <a:endParaRPr lang="en-CA" sz="1667" b="1">
                <a:solidFill>
                  <a:schemeClr val="bg1"/>
                </a:solidFill>
              </a:endParaRPr>
            </a:p>
          </p:txBody>
        </p:sp>
        <p:sp>
          <p:nvSpPr>
            <p:cNvPr id="35844" name="Text Box 9"/>
            <p:cNvSpPr txBox="1">
              <a:spLocks noChangeArrowheads="1"/>
            </p:cNvSpPr>
            <p:nvPr/>
          </p:nvSpPr>
          <p:spPr bwMode="auto">
            <a:xfrm>
              <a:off x="10244087" y="3710782"/>
              <a:ext cx="1145645" cy="404930"/>
            </a:xfrm>
            <a:prstGeom prst="rect">
              <a:avLst/>
            </a:prstGeom>
            <a:noFill/>
            <a:ln w="12700">
              <a:noFill/>
              <a:miter lim="800000"/>
              <a:headEnd/>
              <a:tailEnd/>
            </a:ln>
          </p:spPr>
          <p:txBody>
            <a:bodyPr wrap="square" lIns="108852" tIns="54425" rIns="108852" bIns="54425">
              <a:spAutoFit/>
            </a:bodyPr>
            <a:lstStyle/>
            <a:p>
              <a:pPr algn="ctr" eaLnBrk="0" hangingPunct="0">
                <a:spcBef>
                  <a:spcPct val="50000"/>
                </a:spcBef>
              </a:pPr>
              <a:r>
                <a:rPr lang="en-US" sz="1917" b="1" dirty="0">
                  <a:solidFill>
                    <a:schemeClr val="bg1"/>
                  </a:solidFill>
                </a:rPr>
                <a:t>Policy</a:t>
              </a:r>
            </a:p>
          </p:txBody>
        </p:sp>
        <p:sp>
          <p:nvSpPr>
            <p:cNvPr id="6" name="Isosceles Triangle 5"/>
            <p:cNvSpPr>
              <a:spLocks noChangeArrowheads="1"/>
            </p:cNvSpPr>
            <p:nvPr/>
          </p:nvSpPr>
          <p:spPr bwMode="auto">
            <a:xfrm rot="10800000">
              <a:off x="10433559" y="2237054"/>
              <a:ext cx="892968" cy="583405"/>
            </a:xfrm>
            <a:prstGeom prst="triangle">
              <a:avLst>
                <a:gd name="adj" fmla="val 49954"/>
              </a:avLst>
            </a:prstGeom>
            <a:solidFill>
              <a:srgbClr val="002060"/>
            </a:solidFill>
            <a:ln w="9525">
              <a:solidFill>
                <a:schemeClr val="tx1"/>
              </a:solidFill>
              <a:miter lim="800000"/>
              <a:headEnd/>
              <a:tailEnd/>
            </a:ln>
            <a:effectLst>
              <a:outerShdw blurRad="40000" dist="23000" dir="5400000" rotWithShape="0">
                <a:srgbClr val="000000">
                  <a:alpha val="34999"/>
                </a:srgbClr>
              </a:outerShdw>
            </a:effectLst>
          </p:spPr>
          <p:txBody>
            <a:bodyPr lIns="108852" tIns="54425" rIns="108852" bIns="54425" anchor="ct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ctr">
                <a:defRPr/>
              </a:pPr>
              <a:endParaRPr lang="en-US" sz="1500" dirty="0">
                <a:solidFill>
                  <a:schemeClr val="lt1"/>
                </a:solidFill>
                <a:latin typeface="+mn-lt"/>
                <a:ea typeface="+mn-ea"/>
                <a:cs typeface="+mn-cs"/>
              </a:endParaRPr>
            </a:p>
          </p:txBody>
        </p:sp>
        <p:sp>
          <p:nvSpPr>
            <p:cNvPr id="35846" name="Text Box 9"/>
            <p:cNvSpPr txBox="1">
              <a:spLocks noChangeArrowheads="1"/>
            </p:cNvSpPr>
            <p:nvPr/>
          </p:nvSpPr>
          <p:spPr bwMode="auto">
            <a:xfrm>
              <a:off x="10399163" y="2219855"/>
              <a:ext cx="941917" cy="327986"/>
            </a:xfrm>
            <a:prstGeom prst="rect">
              <a:avLst/>
            </a:prstGeom>
            <a:noFill/>
            <a:ln w="12700">
              <a:noFill/>
              <a:miter lim="800000"/>
              <a:headEnd/>
              <a:tailEnd/>
            </a:ln>
          </p:spPr>
          <p:txBody>
            <a:bodyPr wrap="square" lIns="108852" tIns="54425" rIns="108852" bIns="54425">
              <a:spAutoFit/>
            </a:bodyPr>
            <a:lstStyle/>
            <a:p>
              <a:pPr algn="ctr" eaLnBrk="0" hangingPunct="0">
                <a:spcBef>
                  <a:spcPct val="50000"/>
                </a:spcBef>
              </a:pPr>
              <a:r>
                <a:rPr lang="en-US" sz="1417" b="1" dirty="0">
                  <a:solidFill>
                    <a:schemeClr val="bg1"/>
                  </a:solidFill>
                </a:rPr>
                <a:t>Vision</a:t>
              </a:r>
            </a:p>
          </p:txBody>
        </p:sp>
      </p:grpSp>
    </p:spTree>
    <p:extLst>
      <p:ext uri="{BB962C8B-B14F-4D97-AF65-F5344CB8AC3E}">
        <p14:creationId xmlns:p14="http://schemas.microsoft.com/office/powerpoint/2010/main" val="11750609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3"/>
          <p:cNvGrpSpPr>
            <a:grpSpLocks/>
          </p:cNvGrpSpPr>
          <p:nvPr/>
        </p:nvGrpSpPr>
        <p:grpSpPr bwMode="auto">
          <a:xfrm>
            <a:off x="1236929" y="684800"/>
            <a:ext cx="5879041" cy="2597854"/>
            <a:chOff x="363580" y="-315475"/>
            <a:chExt cx="4409288" cy="2598386"/>
          </a:xfrm>
        </p:grpSpPr>
        <p:grpSp>
          <p:nvGrpSpPr>
            <p:cNvPr id="37904" name="Group 31"/>
            <p:cNvGrpSpPr>
              <a:grpSpLocks/>
            </p:cNvGrpSpPr>
            <p:nvPr/>
          </p:nvGrpSpPr>
          <p:grpSpPr bwMode="auto">
            <a:xfrm>
              <a:off x="363580" y="1266713"/>
              <a:ext cx="1096813" cy="1016198"/>
              <a:chOff x="363580" y="1266713"/>
              <a:chExt cx="1096813" cy="1016198"/>
            </a:xfrm>
          </p:grpSpPr>
          <p:pic>
            <p:nvPicPr>
              <p:cNvPr id="37906" name="Picture 36" descr="MC900434888[1]"/>
              <p:cNvPicPr>
                <a:picLocks noChangeAspect="1" noChangeArrowheads="1"/>
              </p:cNvPicPr>
              <p:nvPr/>
            </p:nvPicPr>
            <p:blipFill>
              <a:blip r:embed="rId2"/>
              <a:srcRect/>
              <a:stretch>
                <a:fillRect/>
              </a:stretch>
            </p:blipFill>
            <p:spPr bwMode="auto">
              <a:xfrm>
                <a:off x="363580" y="1266713"/>
                <a:ext cx="936625" cy="936625"/>
              </a:xfrm>
              <a:prstGeom prst="rect">
                <a:avLst/>
              </a:prstGeom>
              <a:noFill/>
              <a:ln w="9525">
                <a:noFill/>
                <a:miter lim="800000"/>
                <a:headEnd/>
                <a:tailEnd/>
              </a:ln>
            </p:spPr>
          </p:pic>
          <p:sp>
            <p:nvSpPr>
              <p:cNvPr id="37907" name="Rectangle 7"/>
              <p:cNvSpPr>
                <a:spLocks noChangeArrowheads="1"/>
              </p:cNvSpPr>
              <p:nvPr/>
            </p:nvSpPr>
            <p:spPr bwMode="auto">
              <a:xfrm>
                <a:off x="1055089" y="1933962"/>
                <a:ext cx="405304" cy="348949"/>
              </a:xfrm>
              <a:prstGeom prst="rect">
                <a:avLst/>
              </a:prstGeom>
              <a:noFill/>
              <a:ln w="9525">
                <a:noFill/>
                <a:miter lim="800000"/>
                <a:headEnd/>
                <a:tailEnd/>
              </a:ln>
            </p:spPr>
            <p:txBody>
              <a:bodyPr wrap="none">
                <a:spAutoFit/>
              </a:bodyPr>
              <a:lstStyle/>
              <a:p>
                <a:pPr eaLnBrk="0" hangingPunct="0">
                  <a:spcBef>
                    <a:spcPct val="50000"/>
                  </a:spcBef>
                </a:pPr>
                <a:r>
                  <a:rPr lang="en-CA" sz="1667"/>
                  <a:t>CEO</a:t>
                </a:r>
                <a:endParaRPr lang="en-US" sz="1667"/>
              </a:p>
            </p:txBody>
          </p:sp>
        </p:grpSp>
        <p:sp>
          <p:nvSpPr>
            <p:cNvPr id="6" name="Oval Callout 5"/>
            <p:cNvSpPr/>
            <p:nvPr/>
          </p:nvSpPr>
          <p:spPr>
            <a:xfrm>
              <a:off x="363580" y="-315475"/>
              <a:ext cx="4409288" cy="1812767"/>
            </a:xfrm>
            <a:prstGeom prst="wedgeEllipseCallout">
              <a:avLst>
                <a:gd name="adj1" fmla="val -27427"/>
                <a:gd name="adj2" fmla="val 56591"/>
              </a:avLst>
            </a:prstGeom>
            <a:gradFill flip="none" rotWithShape="1">
              <a:gsLst>
                <a:gs pos="61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We’ve got our vision and policy … but we seem to be spinning our wheels. We’re not making as much progress as anticipated.  What’s missing?</a:t>
              </a:r>
            </a:p>
          </p:txBody>
        </p:sp>
      </p:grpSp>
      <p:grpSp>
        <p:nvGrpSpPr>
          <p:cNvPr id="22" name="Group 21"/>
          <p:cNvGrpSpPr>
            <a:grpSpLocks/>
          </p:cNvGrpSpPr>
          <p:nvPr/>
        </p:nvGrpSpPr>
        <p:grpSpPr bwMode="auto">
          <a:xfrm>
            <a:off x="5138327" y="2656857"/>
            <a:ext cx="6506104" cy="2288816"/>
            <a:chOff x="6091154" y="3876651"/>
            <a:chExt cx="7807726" cy="2747374"/>
          </a:xfrm>
        </p:grpSpPr>
        <p:sp>
          <p:nvSpPr>
            <p:cNvPr id="37900" name="Rectangle 9"/>
            <p:cNvSpPr>
              <a:spLocks noChangeArrowheads="1"/>
            </p:cNvSpPr>
            <p:nvPr/>
          </p:nvSpPr>
          <p:spPr bwMode="auto">
            <a:xfrm>
              <a:off x="12454383" y="6184148"/>
              <a:ext cx="1198499" cy="439877"/>
            </a:xfrm>
            <a:prstGeom prst="rect">
              <a:avLst/>
            </a:prstGeom>
            <a:noFill/>
            <a:ln w="9525">
              <a:noFill/>
              <a:miter lim="800000"/>
              <a:headEnd/>
              <a:tailEnd/>
            </a:ln>
          </p:spPr>
          <p:txBody>
            <a:bodyPr wrap="none" lIns="108852" tIns="54425" rIns="108852" bIns="54425">
              <a:spAutoFit/>
            </a:bodyPr>
            <a:lstStyle/>
            <a:p>
              <a:pPr eaLnBrk="0" hangingPunct="0">
                <a:spcBef>
                  <a:spcPct val="50000"/>
                </a:spcBef>
              </a:pPr>
              <a:r>
                <a:rPr lang="en-CA" sz="1667"/>
                <a:t>Manager</a:t>
              </a:r>
              <a:endParaRPr lang="en-US" sz="1667"/>
            </a:p>
          </p:txBody>
        </p:sp>
        <p:grpSp>
          <p:nvGrpSpPr>
            <p:cNvPr id="37901" name="Group 20"/>
            <p:cNvGrpSpPr>
              <a:grpSpLocks/>
            </p:cNvGrpSpPr>
            <p:nvPr/>
          </p:nvGrpSpPr>
          <p:grpSpPr bwMode="auto">
            <a:xfrm>
              <a:off x="6091154" y="3876651"/>
              <a:ext cx="7807726" cy="2307495"/>
              <a:chOff x="6091154" y="3876651"/>
              <a:chExt cx="7807726" cy="2307495"/>
            </a:xfrm>
          </p:grpSpPr>
          <p:pic>
            <p:nvPicPr>
              <p:cNvPr id="37902" name="Picture 8" descr="MC900432622[1]"/>
              <p:cNvPicPr>
                <a:picLocks noChangeAspect="1" noChangeArrowheads="1"/>
              </p:cNvPicPr>
              <p:nvPr/>
            </p:nvPicPr>
            <p:blipFill>
              <a:blip r:embed="rId3"/>
              <a:srcRect/>
              <a:stretch>
                <a:fillRect/>
              </a:stretch>
            </p:blipFill>
            <p:spPr bwMode="auto">
              <a:xfrm>
                <a:off x="12486640" y="5062102"/>
                <a:ext cx="1412240" cy="1122044"/>
              </a:xfrm>
              <a:prstGeom prst="rect">
                <a:avLst/>
              </a:prstGeom>
              <a:noFill/>
              <a:ln w="9525">
                <a:noFill/>
                <a:miter lim="800000"/>
                <a:headEnd/>
                <a:tailEnd/>
              </a:ln>
            </p:spPr>
          </p:pic>
          <p:sp>
            <p:nvSpPr>
              <p:cNvPr id="11" name="Oval Callout 10"/>
              <p:cNvSpPr/>
              <p:nvPr/>
            </p:nvSpPr>
            <p:spPr>
              <a:xfrm>
                <a:off x="6091154" y="3876651"/>
                <a:ext cx="6215381" cy="1981774"/>
              </a:xfrm>
              <a:prstGeom prst="wedgeEllipseCallout">
                <a:avLst>
                  <a:gd name="adj1" fmla="val 55126"/>
                  <a:gd name="adj2" fmla="val 18120"/>
                </a:avLst>
              </a:prstGeom>
              <a:gradFill flip="none" rotWithShape="1">
                <a:gsLst>
                  <a:gs pos="59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8852" tIns="54425" rIns="108852" bIns="54425" anchor="ctr"/>
              <a:lstStyle/>
              <a:p>
                <a:pPr>
                  <a:defRPr/>
                </a:pPr>
                <a:r>
                  <a:rPr lang="en-US" sz="2000" b="1" dirty="0"/>
                  <a:t>We need a common business process to manage our assets</a:t>
                </a:r>
              </a:p>
            </p:txBody>
          </p:sp>
        </p:grpSp>
      </p:grpSp>
      <p:grpSp>
        <p:nvGrpSpPr>
          <p:cNvPr id="20" name="Group 19"/>
          <p:cNvGrpSpPr>
            <a:grpSpLocks/>
          </p:cNvGrpSpPr>
          <p:nvPr/>
        </p:nvGrpSpPr>
        <p:grpSpPr bwMode="auto">
          <a:xfrm>
            <a:off x="1083243" y="4852197"/>
            <a:ext cx="10316104" cy="574145"/>
            <a:chOff x="822608" y="6248400"/>
            <a:chExt cx="12379210" cy="688919"/>
          </a:xfrm>
        </p:grpSpPr>
        <p:grpSp>
          <p:nvGrpSpPr>
            <p:cNvPr id="37892" name="Group 11"/>
            <p:cNvGrpSpPr>
              <a:grpSpLocks/>
            </p:cNvGrpSpPr>
            <p:nvPr/>
          </p:nvGrpSpPr>
          <p:grpSpPr bwMode="auto">
            <a:xfrm>
              <a:off x="822608" y="6248400"/>
              <a:ext cx="12379210" cy="688919"/>
              <a:chOff x="686246" y="5726674"/>
              <a:chExt cx="7737006" cy="574099"/>
            </a:xfrm>
          </p:grpSpPr>
          <p:sp>
            <p:nvSpPr>
              <p:cNvPr id="13" name="Explosion 2 12"/>
              <p:cNvSpPr/>
              <p:nvPr/>
            </p:nvSpPr>
            <p:spPr>
              <a:xfrm>
                <a:off x="802331" y="5726674"/>
                <a:ext cx="1107271" cy="500022"/>
              </a:xfrm>
              <a:prstGeom prst="irregularSeal2">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dirty="0"/>
              </a:p>
            </p:txBody>
          </p:sp>
          <p:cxnSp>
            <p:nvCxnSpPr>
              <p:cNvPr id="14" name="Straight Arrow Connector 13"/>
              <p:cNvCxnSpPr/>
              <p:nvPr/>
            </p:nvCxnSpPr>
            <p:spPr>
              <a:xfrm>
                <a:off x="686246" y="6299451"/>
                <a:ext cx="7737006" cy="1322"/>
              </a:xfrm>
              <a:prstGeom prst="straightConnector1">
                <a:avLst/>
              </a:prstGeom>
              <a:ln w="889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7897" name="TextBox 14"/>
              <p:cNvSpPr txBox="1">
                <a:spLocks noChangeArrowheads="1"/>
              </p:cNvSpPr>
              <p:nvPr/>
            </p:nvSpPr>
            <p:spPr bwMode="auto">
              <a:xfrm>
                <a:off x="1025638" y="5799136"/>
                <a:ext cx="495564" cy="323139"/>
              </a:xfrm>
              <a:prstGeom prst="rect">
                <a:avLst/>
              </a:prstGeom>
              <a:noFill/>
              <a:ln w="9525">
                <a:noFill/>
                <a:miter lim="800000"/>
                <a:headEnd/>
                <a:tailEnd/>
              </a:ln>
            </p:spPr>
            <p:txBody>
              <a:bodyPr wrap="none">
                <a:spAutoFit/>
              </a:bodyPr>
              <a:lstStyle/>
              <a:p>
                <a:pPr algn="dist"/>
                <a:r>
                  <a:rPr lang="en-US" sz="1500"/>
                  <a:t>Vision</a:t>
                </a:r>
              </a:p>
            </p:txBody>
          </p:sp>
          <p:sp>
            <p:nvSpPr>
              <p:cNvPr id="37898" name="TextBox 15"/>
              <p:cNvSpPr txBox="1">
                <a:spLocks noChangeArrowheads="1"/>
              </p:cNvSpPr>
              <p:nvPr/>
            </p:nvSpPr>
            <p:spPr bwMode="auto">
              <a:xfrm>
                <a:off x="2498215" y="5799136"/>
                <a:ext cx="479454" cy="323139"/>
              </a:xfrm>
              <a:prstGeom prst="rect">
                <a:avLst/>
              </a:prstGeom>
              <a:noFill/>
              <a:ln w="9525">
                <a:noFill/>
                <a:miter lim="800000"/>
                <a:headEnd/>
                <a:tailEnd/>
              </a:ln>
            </p:spPr>
            <p:txBody>
              <a:bodyPr wrap="none">
                <a:spAutoFit/>
              </a:bodyPr>
              <a:lstStyle/>
              <a:p>
                <a:pPr algn="dist"/>
                <a:r>
                  <a:rPr lang="en-US" sz="1500"/>
                  <a:t>Policy</a:t>
                </a:r>
              </a:p>
            </p:txBody>
          </p:sp>
          <p:sp>
            <p:nvSpPr>
              <p:cNvPr id="37899" name="TextBox 16"/>
              <p:cNvSpPr txBox="1">
                <a:spLocks noChangeArrowheads="1"/>
              </p:cNvSpPr>
              <p:nvPr/>
            </p:nvSpPr>
            <p:spPr bwMode="auto">
              <a:xfrm>
                <a:off x="3849054" y="5799136"/>
                <a:ext cx="583423" cy="323139"/>
              </a:xfrm>
              <a:prstGeom prst="rect">
                <a:avLst/>
              </a:prstGeom>
              <a:noFill/>
              <a:ln w="9525">
                <a:noFill/>
                <a:miter lim="800000"/>
                <a:headEnd/>
                <a:tailEnd/>
              </a:ln>
            </p:spPr>
            <p:txBody>
              <a:bodyPr wrap="none">
                <a:spAutoFit/>
              </a:bodyPr>
              <a:lstStyle/>
              <a:p>
                <a:pPr algn="dist"/>
                <a:r>
                  <a:rPr lang="en-US" sz="1500"/>
                  <a:t>Process</a:t>
                </a:r>
              </a:p>
            </p:txBody>
          </p:sp>
        </p:grpSp>
        <p:sp>
          <p:nvSpPr>
            <p:cNvPr id="37893" name="TextBox 17"/>
            <p:cNvSpPr txBox="1">
              <a:spLocks noChangeArrowheads="1"/>
            </p:cNvSpPr>
            <p:nvPr/>
          </p:nvSpPr>
          <p:spPr bwMode="auto">
            <a:xfrm>
              <a:off x="2989042" y="6248400"/>
              <a:ext cx="375484" cy="480094"/>
            </a:xfrm>
            <a:prstGeom prst="rect">
              <a:avLst/>
            </a:prstGeom>
            <a:noFill/>
            <a:ln w="9525">
              <a:noFill/>
              <a:miter lim="800000"/>
              <a:headEnd/>
              <a:tailEnd/>
            </a:ln>
          </p:spPr>
          <p:txBody>
            <a:bodyPr wrap="none">
              <a:spAutoFit/>
            </a:bodyPr>
            <a:lstStyle/>
            <a:p>
              <a:r>
                <a:rPr lang="en-US" sz="2000"/>
                <a:t>+</a:t>
              </a:r>
            </a:p>
          </p:txBody>
        </p:sp>
        <p:sp>
          <p:nvSpPr>
            <p:cNvPr id="37894" name="TextBox 18"/>
            <p:cNvSpPr txBox="1">
              <a:spLocks noChangeArrowheads="1"/>
            </p:cNvSpPr>
            <p:nvPr/>
          </p:nvSpPr>
          <p:spPr bwMode="auto">
            <a:xfrm>
              <a:off x="5029199" y="6248400"/>
              <a:ext cx="375484" cy="480094"/>
            </a:xfrm>
            <a:prstGeom prst="rect">
              <a:avLst/>
            </a:prstGeom>
            <a:noFill/>
            <a:ln w="9525">
              <a:noFill/>
              <a:miter lim="800000"/>
              <a:headEnd/>
              <a:tailEnd/>
            </a:ln>
          </p:spPr>
          <p:txBody>
            <a:bodyPr wrap="none">
              <a:spAutoFit/>
            </a:bodyPr>
            <a:lstStyle/>
            <a:p>
              <a:r>
                <a:rPr lang="en-US" sz="2000"/>
                <a:t>+</a:t>
              </a:r>
            </a:p>
          </p:txBody>
        </p:sp>
      </p:grpSp>
    </p:spTree>
    <p:extLst>
      <p:ext uri="{BB962C8B-B14F-4D97-AF65-F5344CB8AC3E}">
        <p14:creationId xmlns:p14="http://schemas.microsoft.com/office/powerpoint/2010/main" val="227028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bwMode="auto">
          <a:ln>
            <a:miter lim="800000"/>
            <a:headEnd/>
            <a:tailEnd/>
          </a:ln>
        </p:spPr>
        <p:txBody>
          <a:bodyPr vert="horz" wrap="square" numCol="1" compatLnSpc="1">
            <a:prstTxWarp prst="textNoShape">
              <a:avLst/>
            </a:prstTxWarp>
            <a:noAutofit/>
          </a:bodyPr>
          <a:lstStyle/>
          <a:p>
            <a:r>
              <a:rPr lang="en-US" dirty="0">
                <a:ea typeface="ＭＳ Ｐゴシック" pitchFamily="34" charset="-128"/>
                <a:cs typeface="Arial" charset="0"/>
              </a:rPr>
              <a:t>What is a Process?</a:t>
            </a:r>
          </a:p>
        </p:txBody>
      </p:sp>
      <p:sp>
        <p:nvSpPr>
          <p:cNvPr id="38914" name="Content Placeholder 2"/>
          <p:cNvSpPr>
            <a:spLocks noGrp="1"/>
          </p:cNvSpPr>
          <p:nvPr>
            <p:ph idx="1"/>
          </p:nvPr>
        </p:nvSpPr>
        <p:spPr/>
        <p:txBody>
          <a:bodyPr/>
          <a:lstStyle/>
          <a:p>
            <a:pPr defTabSz="1087410"/>
            <a:r>
              <a:rPr lang="en-US" sz="3600" dirty="0">
                <a:ea typeface="ＭＳ Ｐゴシック" pitchFamily="34" charset="-128"/>
                <a:cs typeface="Arial" charset="0"/>
              </a:rPr>
              <a:t>What is a (Business) Process?</a:t>
            </a:r>
          </a:p>
          <a:p>
            <a:pPr lvl="1" defTabSz="1087410">
              <a:buFont typeface="Arial" panose="020B0604020202020204" pitchFamily="34" charset="0"/>
              <a:buChar char="-"/>
            </a:pPr>
            <a:r>
              <a:rPr lang="en-US" dirty="0">
                <a:cs typeface="Arial" charset="0"/>
              </a:rPr>
              <a:t>A (business) process identifies ‘what’ happens over time (i.e. first this happens, then that happens, …) </a:t>
            </a:r>
          </a:p>
        </p:txBody>
      </p:sp>
      <p:grpSp>
        <p:nvGrpSpPr>
          <p:cNvPr id="6" name="Group 5"/>
          <p:cNvGrpSpPr/>
          <p:nvPr/>
        </p:nvGrpSpPr>
        <p:grpSpPr>
          <a:xfrm>
            <a:off x="4101581" y="3483954"/>
            <a:ext cx="3690937" cy="3017575"/>
            <a:chOff x="4885355" y="2580230"/>
            <a:chExt cx="2768203" cy="2263181"/>
          </a:xfrm>
        </p:grpSpPr>
        <p:grpSp>
          <p:nvGrpSpPr>
            <p:cNvPr id="5" name="Group 4"/>
            <p:cNvGrpSpPr/>
            <p:nvPr/>
          </p:nvGrpSpPr>
          <p:grpSpPr>
            <a:xfrm>
              <a:off x="4885355" y="2580230"/>
              <a:ext cx="2768203" cy="2256235"/>
              <a:chOff x="4978797" y="2099469"/>
              <a:chExt cx="2768203" cy="2256235"/>
            </a:xfrm>
          </p:grpSpPr>
          <p:sp>
            <p:nvSpPr>
              <p:cNvPr id="38915" name="AutoShape 7"/>
              <p:cNvSpPr>
                <a:spLocks noChangeArrowheads="1"/>
              </p:cNvSpPr>
              <p:nvPr/>
            </p:nvSpPr>
            <p:spPr bwMode="auto">
              <a:xfrm>
                <a:off x="4978797" y="2544962"/>
                <a:ext cx="2768203" cy="1810742"/>
              </a:xfrm>
              <a:prstGeom prst="triangle">
                <a:avLst>
                  <a:gd name="adj" fmla="val 50000"/>
                </a:avLst>
              </a:prstGeom>
              <a:solidFill>
                <a:srgbClr val="EF4135"/>
              </a:solidFill>
              <a:ln w="12700">
                <a:solidFill>
                  <a:schemeClr val="tx1"/>
                </a:solidFill>
                <a:miter lim="800000"/>
                <a:headEnd/>
                <a:tailEnd/>
              </a:ln>
            </p:spPr>
            <p:txBody>
              <a:bodyPr wrap="none" lIns="108852" tIns="54425" rIns="108852" bIns="54425" anchor="ctr"/>
              <a:lstStyle/>
              <a:p>
                <a:pPr algn="ctr" eaLnBrk="0" hangingPunct="0"/>
                <a:endParaRPr lang="en-CA" sz="1667" b="1">
                  <a:solidFill>
                    <a:schemeClr val="bg1"/>
                  </a:solidFill>
                </a:endParaRPr>
              </a:p>
            </p:txBody>
          </p:sp>
          <p:sp>
            <p:nvSpPr>
              <p:cNvPr id="38916" name="AutoShape 8"/>
              <p:cNvSpPr>
                <a:spLocks noChangeArrowheads="1"/>
              </p:cNvSpPr>
              <p:nvPr/>
            </p:nvSpPr>
            <p:spPr bwMode="auto">
              <a:xfrm>
                <a:off x="5454055" y="2544962"/>
                <a:ext cx="1816695" cy="1176734"/>
              </a:xfrm>
              <a:prstGeom prst="triangle">
                <a:avLst>
                  <a:gd name="adj" fmla="val 50000"/>
                </a:avLst>
              </a:prstGeom>
              <a:solidFill>
                <a:srgbClr val="005596"/>
              </a:solidFill>
              <a:ln w="12700">
                <a:solidFill>
                  <a:schemeClr val="tx1"/>
                </a:solidFill>
                <a:miter lim="800000"/>
                <a:headEnd/>
                <a:tailEnd/>
              </a:ln>
            </p:spPr>
            <p:txBody>
              <a:bodyPr wrap="none" lIns="108852" tIns="54425" rIns="108852" bIns="54425" anchor="ctr"/>
              <a:lstStyle/>
              <a:p>
                <a:pPr algn="ctr" eaLnBrk="0" hangingPunct="0"/>
                <a:endParaRPr lang="en-CA" sz="1667" b="1">
                  <a:solidFill>
                    <a:schemeClr val="bg1"/>
                  </a:solidFill>
                </a:endParaRPr>
              </a:p>
            </p:txBody>
          </p:sp>
          <p:sp>
            <p:nvSpPr>
              <p:cNvPr id="38917" name="Text Box 9"/>
              <p:cNvSpPr txBox="1">
                <a:spLocks noChangeArrowheads="1"/>
              </p:cNvSpPr>
              <p:nvPr/>
            </p:nvSpPr>
            <p:spPr bwMode="auto">
              <a:xfrm>
                <a:off x="5932290" y="3204766"/>
                <a:ext cx="859234" cy="303697"/>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917" b="1">
                    <a:solidFill>
                      <a:schemeClr val="bg1"/>
                    </a:solidFill>
                  </a:rPr>
                  <a:t>Policy</a:t>
                </a:r>
              </a:p>
            </p:txBody>
          </p:sp>
          <p:sp>
            <p:nvSpPr>
              <p:cNvPr id="38918" name="Text Box 10"/>
              <p:cNvSpPr txBox="1">
                <a:spLocks noChangeArrowheads="1"/>
              </p:cNvSpPr>
              <p:nvPr/>
            </p:nvSpPr>
            <p:spPr bwMode="auto">
              <a:xfrm>
                <a:off x="5158383" y="3911203"/>
                <a:ext cx="1284883" cy="303697"/>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917" b="1" dirty="0">
                    <a:solidFill>
                      <a:schemeClr val="bg1"/>
                    </a:solidFill>
                  </a:rPr>
                  <a:t>Process</a:t>
                </a:r>
              </a:p>
            </p:txBody>
          </p:sp>
          <p:sp>
            <p:nvSpPr>
              <p:cNvPr id="9" name="Isosceles Triangle 8"/>
              <p:cNvSpPr>
                <a:spLocks noChangeArrowheads="1"/>
              </p:cNvSpPr>
              <p:nvPr/>
            </p:nvSpPr>
            <p:spPr bwMode="auto">
              <a:xfrm rot="10800000">
                <a:off x="6026547" y="2099469"/>
                <a:ext cx="669727" cy="438547"/>
              </a:xfrm>
              <a:prstGeom prst="triangle">
                <a:avLst>
                  <a:gd name="adj" fmla="val 49954"/>
                </a:avLst>
              </a:prstGeom>
              <a:solidFill>
                <a:srgbClr val="002060"/>
              </a:solidFill>
              <a:ln w="9525">
                <a:solidFill>
                  <a:schemeClr val="tx1"/>
                </a:solidFill>
                <a:miter lim="800000"/>
                <a:headEnd/>
                <a:tailEnd/>
              </a:ln>
              <a:effectLst>
                <a:outerShdw blurRad="40000" dist="23000" dir="5400000" rotWithShape="0">
                  <a:srgbClr val="000000">
                    <a:alpha val="34999"/>
                  </a:srgbClr>
                </a:outerShdw>
              </a:effectLst>
            </p:spPr>
            <p:txBody>
              <a:bodyPr lIns="108852" tIns="54425" rIns="108852" bIns="54425" anchor="ct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ctr">
                  <a:defRPr/>
                </a:pPr>
                <a:endParaRPr lang="en-US" sz="1500" dirty="0">
                  <a:solidFill>
                    <a:schemeClr val="lt1"/>
                  </a:solidFill>
                  <a:latin typeface="+mn-lt"/>
                  <a:ea typeface="+mn-ea"/>
                  <a:cs typeface="+mn-cs"/>
                </a:endParaRPr>
              </a:p>
            </p:txBody>
          </p:sp>
          <p:sp>
            <p:nvSpPr>
              <p:cNvPr id="38921" name="Text Box 9"/>
              <p:cNvSpPr txBox="1">
                <a:spLocks noChangeArrowheads="1"/>
              </p:cNvSpPr>
              <p:nvPr/>
            </p:nvSpPr>
            <p:spPr bwMode="auto">
              <a:xfrm>
                <a:off x="5999758" y="2099469"/>
                <a:ext cx="706438" cy="245989"/>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417" b="1" dirty="0">
                    <a:solidFill>
                      <a:schemeClr val="bg1"/>
                    </a:solidFill>
                  </a:rPr>
                  <a:t>Vision</a:t>
                </a:r>
              </a:p>
            </p:txBody>
          </p:sp>
        </p:grpSp>
        <p:sp>
          <p:nvSpPr>
            <p:cNvPr id="38919" name="Line 14"/>
            <p:cNvSpPr>
              <a:spLocks noChangeShapeType="1"/>
            </p:cNvSpPr>
            <p:nvPr/>
          </p:nvSpPr>
          <p:spPr bwMode="auto">
            <a:xfrm>
              <a:off x="6337132" y="4209403"/>
              <a:ext cx="992" cy="634008"/>
            </a:xfrm>
            <a:prstGeom prst="line">
              <a:avLst/>
            </a:prstGeom>
            <a:noFill/>
            <a:ln w="12700">
              <a:solidFill>
                <a:schemeClr val="tx1"/>
              </a:solidFill>
              <a:round/>
              <a:headEnd/>
              <a:tailEnd/>
            </a:ln>
          </p:spPr>
          <p:txBody>
            <a:bodyPr wrap="none" lIns="108852" tIns="54425" rIns="108852" bIns="54425" anchor="ctr"/>
            <a:lstStyle/>
            <a:p>
              <a:endParaRPr lang="en-US" sz="1500"/>
            </a:p>
          </p:txBody>
        </p:sp>
      </p:grpSp>
    </p:spTree>
    <p:extLst>
      <p:ext uri="{BB962C8B-B14F-4D97-AF65-F5344CB8AC3E}">
        <p14:creationId xmlns:p14="http://schemas.microsoft.com/office/powerpoint/2010/main" val="34111360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1215421" y="3394934"/>
            <a:ext cx="4880239" cy="1539382"/>
            <a:chOff x="-221275" y="416229"/>
            <a:chExt cx="3659818" cy="1539055"/>
          </a:xfrm>
        </p:grpSpPr>
        <p:grpSp>
          <p:nvGrpSpPr>
            <p:cNvPr id="40976" name="Group 31"/>
            <p:cNvGrpSpPr>
              <a:grpSpLocks/>
            </p:cNvGrpSpPr>
            <p:nvPr/>
          </p:nvGrpSpPr>
          <p:grpSpPr bwMode="auto">
            <a:xfrm>
              <a:off x="-221275" y="908602"/>
              <a:ext cx="982958" cy="1046682"/>
              <a:chOff x="-221275" y="908602"/>
              <a:chExt cx="982958" cy="1046682"/>
            </a:xfrm>
          </p:grpSpPr>
          <p:pic>
            <p:nvPicPr>
              <p:cNvPr id="40978" name="Picture 36" descr="MC900434888[1]"/>
              <p:cNvPicPr>
                <a:picLocks noChangeAspect="1" noChangeArrowheads="1"/>
              </p:cNvPicPr>
              <p:nvPr/>
            </p:nvPicPr>
            <p:blipFill>
              <a:blip r:embed="rId2"/>
              <a:srcRect/>
              <a:stretch>
                <a:fillRect/>
              </a:stretch>
            </p:blipFill>
            <p:spPr bwMode="auto">
              <a:xfrm>
                <a:off x="-221275" y="908602"/>
                <a:ext cx="936625" cy="936625"/>
              </a:xfrm>
              <a:prstGeom prst="rect">
                <a:avLst/>
              </a:prstGeom>
              <a:noFill/>
              <a:ln w="9525">
                <a:noFill/>
                <a:miter lim="800000"/>
                <a:headEnd/>
                <a:tailEnd/>
              </a:ln>
            </p:spPr>
          </p:pic>
          <p:sp>
            <p:nvSpPr>
              <p:cNvPr id="40979" name="Rectangle 7"/>
              <p:cNvSpPr>
                <a:spLocks noChangeArrowheads="1"/>
              </p:cNvSpPr>
              <p:nvPr/>
            </p:nvSpPr>
            <p:spPr bwMode="auto">
              <a:xfrm>
                <a:off x="356420" y="1606480"/>
                <a:ext cx="405263" cy="348804"/>
              </a:xfrm>
              <a:prstGeom prst="rect">
                <a:avLst/>
              </a:prstGeom>
              <a:noFill/>
              <a:ln w="9525">
                <a:noFill/>
                <a:miter lim="800000"/>
                <a:headEnd/>
                <a:tailEnd/>
              </a:ln>
            </p:spPr>
            <p:txBody>
              <a:bodyPr wrap="none">
                <a:spAutoFit/>
              </a:bodyPr>
              <a:lstStyle/>
              <a:p>
                <a:pPr eaLnBrk="0" hangingPunct="0">
                  <a:spcBef>
                    <a:spcPct val="50000"/>
                  </a:spcBef>
                </a:pPr>
                <a:r>
                  <a:rPr lang="en-CA" sz="1667"/>
                  <a:t>CEO</a:t>
                </a:r>
                <a:endParaRPr lang="en-US" sz="1667"/>
              </a:p>
            </p:txBody>
          </p:sp>
        </p:grpSp>
        <p:sp>
          <p:nvSpPr>
            <p:cNvPr id="6" name="Oval Callout 5"/>
            <p:cNvSpPr/>
            <p:nvPr/>
          </p:nvSpPr>
          <p:spPr>
            <a:xfrm>
              <a:off x="736091" y="416229"/>
              <a:ext cx="2702452" cy="1095142"/>
            </a:xfrm>
            <a:prstGeom prst="wedgeEllipseCallout">
              <a:avLst>
                <a:gd name="adj1" fmla="val -57172"/>
                <a:gd name="adj2" fmla="val 25735"/>
              </a:avLst>
            </a:prstGeom>
            <a:gradFill flip="none" rotWithShape="1">
              <a:gsLst>
                <a:gs pos="54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We need to standardize. </a:t>
              </a:r>
            </a:p>
          </p:txBody>
        </p:sp>
      </p:grpSp>
      <p:pic>
        <p:nvPicPr>
          <p:cNvPr id="40962" name="Picture 8" descr="MC900432622[1]"/>
          <p:cNvPicPr>
            <a:picLocks noChangeAspect="1" noChangeArrowheads="1"/>
          </p:cNvPicPr>
          <p:nvPr/>
        </p:nvPicPr>
        <p:blipFill>
          <a:blip r:embed="rId3"/>
          <a:srcRect/>
          <a:stretch>
            <a:fillRect/>
          </a:stretch>
        </p:blipFill>
        <p:spPr bwMode="auto">
          <a:xfrm>
            <a:off x="10314798" y="2845416"/>
            <a:ext cx="1177396" cy="935301"/>
          </a:xfrm>
          <a:prstGeom prst="rect">
            <a:avLst/>
          </a:prstGeom>
          <a:noFill/>
          <a:ln w="9525">
            <a:noFill/>
            <a:miter lim="800000"/>
            <a:headEnd/>
            <a:tailEnd/>
          </a:ln>
        </p:spPr>
      </p:pic>
      <p:sp>
        <p:nvSpPr>
          <p:cNvPr id="40963" name="Rectangle 9"/>
          <p:cNvSpPr>
            <a:spLocks noChangeArrowheads="1"/>
          </p:cNvSpPr>
          <p:nvPr/>
        </p:nvSpPr>
        <p:spPr bwMode="auto">
          <a:xfrm>
            <a:off x="10370387" y="3821093"/>
            <a:ext cx="998698" cy="366458"/>
          </a:xfrm>
          <a:prstGeom prst="rect">
            <a:avLst/>
          </a:prstGeom>
          <a:noFill/>
          <a:ln w="9525">
            <a:noFill/>
            <a:miter lim="800000"/>
            <a:headEnd/>
            <a:tailEnd/>
          </a:ln>
        </p:spPr>
        <p:txBody>
          <a:bodyPr wrap="none" lIns="108852" tIns="54425" rIns="108852" bIns="54425">
            <a:spAutoFit/>
          </a:bodyPr>
          <a:lstStyle/>
          <a:p>
            <a:pPr eaLnBrk="0" hangingPunct="0">
              <a:spcBef>
                <a:spcPct val="50000"/>
              </a:spcBef>
            </a:pPr>
            <a:r>
              <a:rPr lang="en-CA" sz="1667" dirty="0"/>
              <a:t>Manager</a:t>
            </a:r>
            <a:endParaRPr lang="en-US" sz="1667" dirty="0"/>
          </a:p>
        </p:txBody>
      </p:sp>
      <p:sp>
        <p:nvSpPr>
          <p:cNvPr id="11" name="Oval Callout 10"/>
          <p:cNvSpPr/>
          <p:nvPr/>
        </p:nvSpPr>
        <p:spPr>
          <a:xfrm>
            <a:off x="2464379" y="897433"/>
            <a:ext cx="8175358" cy="2342885"/>
          </a:xfrm>
          <a:prstGeom prst="wedgeEllipseCallout">
            <a:avLst>
              <a:gd name="adj1" fmla="val 51569"/>
              <a:gd name="adj2" fmla="val 33437"/>
            </a:avLst>
          </a:prstGeom>
          <a:gradFill flip="none" rotWithShape="1">
            <a:gsLst>
              <a:gs pos="61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8852" tIns="54425" rIns="108852" bIns="54425" anchor="ctr"/>
          <a:lstStyle/>
          <a:p>
            <a:pPr>
              <a:defRPr/>
            </a:pPr>
            <a:r>
              <a:rPr lang="en-US" sz="2000" b="1" dirty="0"/>
              <a:t>We’ve got our vision, our policy and our business process … but everyone seems to be doing their own thing. We call it a </a:t>
            </a:r>
            <a:r>
              <a:rPr lang="en-US" sz="2000" b="1" i="1" dirty="0">
                <a:solidFill>
                  <a:schemeClr val="tx1"/>
                </a:solidFill>
              </a:rPr>
              <a:t>widget</a:t>
            </a:r>
            <a:r>
              <a:rPr lang="en-US" sz="2000" b="1" dirty="0"/>
              <a:t>; operators call a </a:t>
            </a:r>
            <a:r>
              <a:rPr lang="en-US" sz="2000" b="1" i="1" dirty="0">
                <a:solidFill>
                  <a:schemeClr val="tx1"/>
                </a:solidFill>
              </a:rPr>
              <a:t>gadget</a:t>
            </a:r>
            <a:r>
              <a:rPr lang="en-US" sz="2000" b="1" dirty="0"/>
              <a:t> and the reporting guys call it an </a:t>
            </a:r>
            <a:r>
              <a:rPr lang="en-US" sz="2000" b="1" i="1" dirty="0">
                <a:solidFill>
                  <a:schemeClr val="tx1"/>
                </a:solidFill>
              </a:rPr>
              <a:t>object</a:t>
            </a:r>
            <a:r>
              <a:rPr lang="en-US" sz="2000" b="1" dirty="0"/>
              <a:t>.  This is confusing and we argue a lot.</a:t>
            </a:r>
          </a:p>
        </p:txBody>
      </p:sp>
      <p:grpSp>
        <p:nvGrpSpPr>
          <p:cNvPr id="20" name="Group 19"/>
          <p:cNvGrpSpPr>
            <a:grpSpLocks/>
          </p:cNvGrpSpPr>
          <p:nvPr/>
        </p:nvGrpSpPr>
        <p:grpSpPr bwMode="auto">
          <a:xfrm>
            <a:off x="1032224" y="5441623"/>
            <a:ext cx="10316104" cy="574145"/>
            <a:chOff x="731520" y="6248400"/>
            <a:chExt cx="12379210" cy="688919"/>
          </a:xfrm>
        </p:grpSpPr>
        <p:grpSp>
          <p:nvGrpSpPr>
            <p:cNvPr id="40966" name="Group 19"/>
            <p:cNvGrpSpPr>
              <a:grpSpLocks/>
            </p:cNvGrpSpPr>
            <p:nvPr/>
          </p:nvGrpSpPr>
          <p:grpSpPr bwMode="auto">
            <a:xfrm>
              <a:off x="731520" y="6248400"/>
              <a:ext cx="12379210" cy="688919"/>
              <a:chOff x="843845" y="5726233"/>
              <a:chExt cx="7737006" cy="574099"/>
            </a:xfrm>
          </p:grpSpPr>
          <p:sp>
            <p:nvSpPr>
              <p:cNvPr id="21" name="Explosion 2 20"/>
              <p:cNvSpPr/>
              <p:nvPr/>
            </p:nvSpPr>
            <p:spPr>
              <a:xfrm>
                <a:off x="959930" y="5726233"/>
                <a:ext cx="1107271" cy="500022"/>
              </a:xfrm>
              <a:prstGeom prst="irregularSeal2">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dirty="0"/>
              </a:p>
            </p:txBody>
          </p:sp>
          <p:cxnSp>
            <p:nvCxnSpPr>
              <p:cNvPr id="22" name="Straight Arrow Connector 21"/>
              <p:cNvCxnSpPr/>
              <p:nvPr/>
            </p:nvCxnSpPr>
            <p:spPr>
              <a:xfrm>
                <a:off x="843845" y="6299010"/>
                <a:ext cx="7737006" cy="1322"/>
              </a:xfrm>
              <a:prstGeom prst="straightConnector1">
                <a:avLst/>
              </a:prstGeom>
              <a:ln w="889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0972" name="TextBox 22"/>
              <p:cNvSpPr txBox="1">
                <a:spLocks noChangeArrowheads="1"/>
              </p:cNvSpPr>
              <p:nvPr/>
            </p:nvSpPr>
            <p:spPr bwMode="auto">
              <a:xfrm>
                <a:off x="1183237" y="5798695"/>
                <a:ext cx="495564" cy="323139"/>
              </a:xfrm>
              <a:prstGeom prst="rect">
                <a:avLst/>
              </a:prstGeom>
              <a:noFill/>
              <a:ln w="9525">
                <a:noFill/>
                <a:miter lim="800000"/>
                <a:headEnd/>
                <a:tailEnd/>
              </a:ln>
            </p:spPr>
            <p:txBody>
              <a:bodyPr wrap="none">
                <a:spAutoFit/>
              </a:bodyPr>
              <a:lstStyle/>
              <a:p>
                <a:pPr algn="dist"/>
                <a:r>
                  <a:rPr lang="en-US" sz="1500"/>
                  <a:t>Vision</a:t>
                </a:r>
              </a:p>
            </p:txBody>
          </p:sp>
          <p:sp>
            <p:nvSpPr>
              <p:cNvPr id="40973" name="TextBox 23"/>
              <p:cNvSpPr txBox="1">
                <a:spLocks noChangeArrowheads="1"/>
              </p:cNvSpPr>
              <p:nvPr/>
            </p:nvSpPr>
            <p:spPr bwMode="auto">
              <a:xfrm>
                <a:off x="2655814" y="5798695"/>
                <a:ext cx="479454" cy="323139"/>
              </a:xfrm>
              <a:prstGeom prst="rect">
                <a:avLst/>
              </a:prstGeom>
              <a:noFill/>
              <a:ln w="9525">
                <a:noFill/>
                <a:miter lim="800000"/>
                <a:headEnd/>
                <a:tailEnd/>
              </a:ln>
            </p:spPr>
            <p:txBody>
              <a:bodyPr wrap="none">
                <a:spAutoFit/>
              </a:bodyPr>
              <a:lstStyle/>
              <a:p>
                <a:pPr algn="dist"/>
                <a:r>
                  <a:rPr lang="en-US" sz="1500"/>
                  <a:t>Policy</a:t>
                </a:r>
              </a:p>
            </p:txBody>
          </p:sp>
          <p:sp>
            <p:nvSpPr>
              <p:cNvPr id="40974" name="TextBox 24"/>
              <p:cNvSpPr txBox="1">
                <a:spLocks noChangeArrowheads="1"/>
              </p:cNvSpPr>
              <p:nvPr/>
            </p:nvSpPr>
            <p:spPr bwMode="auto">
              <a:xfrm>
                <a:off x="4006653" y="5798695"/>
                <a:ext cx="583423" cy="323139"/>
              </a:xfrm>
              <a:prstGeom prst="rect">
                <a:avLst/>
              </a:prstGeom>
              <a:noFill/>
              <a:ln w="9525">
                <a:noFill/>
                <a:miter lim="800000"/>
                <a:headEnd/>
                <a:tailEnd/>
              </a:ln>
            </p:spPr>
            <p:txBody>
              <a:bodyPr wrap="none">
                <a:spAutoFit/>
              </a:bodyPr>
              <a:lstStyle/>
              <a:p>
                <a:pPr algn="dist"/>
                <a:r>
                  <a:rPr lang="en-US" sz="1500"/>
                  <a:t>Process</a:t>
                </a:r>
              </a:p>
            </p:txBody>
          </p:sp>
          <p:sp>
            <p:nvSpPr>
              <p:cNvPr id="40975" name="TextBox 25"/>
              <p:cNvSpPr txBox="1">
                <a:spLocks noChangeArrowheads="1"/>
              </p:cNvSpPr>
              <p:nvPr/>
            </p:nvSpPr>
            <p:spPr bwMode="auto">
              <a:xfrm>
                <a:off x="5503655" y="5798695"/>
                <a:ext cx="663733" cy="323139"/>
              </a:xfrm>
              <a:prstGeom prst="rect">
                <a:avLst/>
              </a:prstGeom>
              <a:noFill/>
              <a:ln w="9525">
                <a:noFill/>
                <a:miter lim="800000"/>
                <a:headEnd/>
                <a:tailEnd/>
              </a:ln>
            </p:spPr>
            <p:txBody>
              <a:bodyPr wrap="none">
                <a:spAutoFit/>
              </a:bodyPr>
              <a:lstStyle/>
              <a:p>
                <a:pPr algn="dist"/>
                <a:r>
                  <a:rPr lang="en-US" sz="1500"/>
                  <a:t>Standard</a:t>
                </a:r>
              </a:p>
            </p:txBody>
          </p:sp>
        </p:grpSp>
        <p:sp>
          <p:nvSpPr>
            <p:cNvPr id="40967" name="TextBox 16"/>
            <p:cNvSpPr txBox="1">
              <a:spLocks noChangeArrowheads="1"/>
            </p:cNvSpPr>
            <p:nvPr/>
          </p:nvSpPr>
          <p:spPr bwMode="auto">
            <a:xfrm>
              <a:off x="2988397" y="6248400"/>
              <a:ext cx="375484" cy="480094"/>
            </a:xfrm>
            <a:prstGeom prst="rect">
              <a:avLst/>
            </a:prstGeom>
            <a:noFill/>
            <a:ln w="9525">
              <a:noFill/>
              <a:miter lim="800000"/>
              <a:headEnd/>
              <a:tailEnd/>
            </a:ln>
          </p:spPr>
          <p:txBody>
            <a:bodyPr wrap="none">
              <a:spAutoFit/>
            </a:bodyPr>
            <a:lstStyle/>
            <a:p>
              <a:r>
                <a:rPr lang="en-US" sz="2000"/>
                <a:t>+</a:t>
              </a:r>
            </a:p>
          </p:txBody>
        </p:sp>
        <p:sp>
          <p:nvSpPr>
            <p:cNvPr id="40968" name="TextBox 17"/>
            <p:cNvSpPr txBox="1">
              <a:spLocks noChangeArrowheads="1"/>
            </p:cNvSpPr>
            <p:nvPr/>
          </p:nvSpPr>
          <p:spPr bwMode="auto">
            <a:xfrm>
              <a:off x="4893397" y="6320135"/>
              <a:ext cx="375484" cy="480094"/>
            </a:xfrm>
            <a:prstGeom prst="rect">
              <a:avLst/>
            </a:prstGeom>
            <a:noFill/>
            <a:ln w="9525">
              <a:noFill/>
              <a:miter lim="800000"/>
              <a:headEnd/>
              <a:tailEnd/>
            </a:ln>
          </p:spPr>
          <p:txBody>
            <a:bodyPr wrap="none">
              <a:spAutoFit/>
            </a:bodyPr>
            <a:lstStyle/>
            <a:p>
              <a:r>
                <a:rPr lang="en-US" sz="2000"/>
                <a:t>+</a:t>
              </a:r>
            </a:p>
          </p:txBody>
        </p:sp>
        <p:sp>
          <p:nvSpPr>
            <p:cNvPr id="40969" name="TextBox 18"/>
            <p:cNvSpPr txBox="1">
              <a:spLocks noChangeArrowheads="1"/>
            </p:cNvSpPr>
            <p:nvPr/>
          </p:nvSpPr>
          <p:spPr bwMode="auto">
            <a:xfrm>
              <a:off x="7255597" y="6320135"/>
              <a:ext cx="375484" cy="480094"/>
            </a:xfrm>
            <a:prstGeom prst="rect">
              <a:avLst/>
            </a:prstGeom>
            <a:noFill/>
            <a:ln w="9525">
              <a:noFill/>
              <a:miter lim="800000"/>
              <a:headEnd/>
              <a:tailEnd/>
            </a:ln>
          </p:spPr>
          <p:txBody>
            <a:bodyPr wrap="none">
              <a:spAutoFit/>
            </a:bodyPr>
            <a:lstStyle/>
            <a:p>
              <a:r>
                <a:rPr lang="en-US" sz="2000"/>
                <a:t>+</a:t>
              </a:r>
            </a:p>
          </p:txBody>
        </p:sp>
      </p:grpSp>
    </p:spTree>
    <p:extLst>
      <p:ext uri="{BB962C8B-B14F-4D97-AF65-F5344CB8AC3E}">
        <p14:creationId xmlns:p14="http://schemas.microsoft.com/office/powerpoint/2010/main" val="319461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0000" decel="5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ln>
            <a:miter lim="800000"/>
            <a:headEnd/>
            <a:tailEnd/>
          </a:ln>
        </p:spPr>
        <p:txBody>
          <a:bodyPr vert="horz" wrap="square" numCol="1" compatLnSpc="1">
            <a:prstTxWarp prst="textNoShape">
              <a:avLst/>
            </a:prstTxWarp>
            <a:noAutofit/>
          </a:bodyPr>
          <a:lstStyle/>
          <a:p>
            <a:r>
              <a:rPr lang="en-US" dirty="0">
                <a:ea typeface="ＭＳ Ｐゴシック" pitchFamily="34" charset="-128"/>
                <a:cs typeface="Arial" charset="0"/>
              </a:rPr>
              <a:t>What is a Standard?</a:t>
            </a:r>
          </a:p>
        </p:txBody>
      </p:sp>
      <p:sp>
        <p:nvSpPr>
          <p:cNvPr id="41986" name="Content Placeholder 2"/>
          <p:cNvSpPr>
            <a:spLocks noGrp="1"/>
          </p:cNvSpPr>
          <p:nvPr>
            <p:ph idx="1"/>
          </p:nvPr>
        </p:nvSpPr>
        <p:spPr/>
        <p:txBody>
          <a:bodyPr/>
          <a:lstStyle/>
          <a:p>
            <a:pPr marL="346595" indent="-346595" defTabSz="1087410"/>
            <a:r>
              <a:rPr lang="en-US" sz="3600" dirty="0">
                <a:ea typeface="ＭＳ Ｐゴシック" pitchFamily="34" charset="-128"/>
                <a:cs typeface="Arial" charset="0"/>
              </a:rPr>
              <a:t>What is a Standard?</a:t>
            </a:r>
          </a:p>
          <a:p>
            <a:pPr lvl="1" defTabSz="1087410">
              <a:buFont typeface="Arial" panose="020B0604020202020204" pitchFamily="34" charset="0"/>
              <a:buChar char="-"/>
            </a:pPr>
            <a:r>
              <a:rPr lang="en-US" dirty="0">
                <a:cs typeface="Arial" charset="0"/>
              </a:rPr>
              <a:t>A Standard is a document which sets out the requirements (i.e. the things you must have and must do … and the quality expectations)</a:t>
            </a:r>
          </a:p>
          <a:p>
            <a:pPr lvl="1" defTabSz="1087410">
              <a:buNone/>
            </a:pPr>
            <a:endParaRPr lang="en-US" dirty="0">
              <a:latin typeface="Arial" charset="0"/>
              <a:cs typeface="Arial" charset="0"/>
            </a:endParaRPr>
          </a:p>
        </p:txBody>
      </p:sp>
      <p:sp>
        <p:nvSpPr>
          <p:cNvPr id="41987" name="AutoShape 7"/>
          <p:cNvSpPr>
            <a:spLocks noChangeArrowheads="1"/>
          </p:cNvSpPr>
          <p:nvPr/>
        </p:nvSpPr>
        <p:spPr bwMode="auto">
          <a:xfrm>
            <a:off x="7941470" y="3955266"/>
            <a:ext cx="3689615" cy="2415645"/>
          </a:xfrm>
          <a:prstGeom prst="triangle">
            <a:avLst>
              <a:gd name="adj" fmla="val 50000"/>
            </a:avLst>
          </a:prstGeom>
          <a:solidFill>
            <a:srgbClr val="EF4135"/>
          </a:solidFill>
          <a:ln w="12700">
            <a:solidFill>
              <a:schemeClr val="tx1"/>
            </a:solidFill>
            <a:miter lim="800000"/>
            <a:headEnd/>
            <a:tailEnd/>
          </a:ln>
        </p:spPr>
        <p:txBody>
          <a:bodyPr wrap="none" lIns="108852" tIns="54425" rIns="108852" bIns="54425" anchor="ctr"/>
          <a:lstStyle/>
          <a:p>
            <a:pPr algn="ctr" eaLnBrk="0" hangingPunct="0"/>
            <a:endParaRPr lang="en-CA" sz="1667" b="1">
              <a:solidFill>
                <a:schemeClr val="bg1"/>
              </a:solidFill>
            </a:endParaRPr>
          </a:p>
        </p:txBody>
      </p:sp>
      <p:sp>
        <p:nvSpPr>
          <p:cNvPr id="41988" name="AutoShape 8"/>
          <p:cNvSpPr>
            <a:spLocks noChangeArrowheads="1"/>
          </p:cNvSpPr>
          <p:nvPr/>
        </p:nvSpPr>
        <p:spPr bwMode="auto">
          <a:xfrm>
            <a:off x="8573823" y="3955266"/>
            <a:ext cx="2423584" cy="1570301"/>
          </a:xfrm>
          <a:prstGeom prst="triangle">
            <a:avLst>
              <a:gd name="adj" fmla="val 50000"/>
            </a:avLst>
          </a:prstGeom>
          <a:solidFill>
            <a:srgbClr val="005596"/>
          </a:solidFill>
          <a:ln w="12700">
            <a:solidFill>
              <a:schemeClr val="tx1"/>
            </a:solidFill>
            <a:miter lim="800000"/>
            <a:headEnd/>
            <a:tailEnd/>
          </a:ln>
        </p:spPr>
        <p:txBody>
          <a:bodyPr wrap="none" lIns="108852" tIns="54425" rIns="108852" bIns="54425" anchor="ctr"/>
          <a:lstStyle/>
          <a:p>
            <a:pPr algn="ctr" eaLnBrk="0" hangingPunct="0"/>
            <a:endParaRPr lang="en-CA" sz="1667" b="1">
              <a:solidFill>
                <a:schemeClr val="bg1"/>
              </a:solidFill>
            </a:endParaRPr>
          </a:p>
        </p:txBody>
      </p:sp>
      <p:sp>
        <p:nvSpPr>
          <p:cNvPr id="41989" name="Text Box 9"/>
          <p:cNvSpPr txBox="1">
            <a:spLocks noChangeArrowheads="1"/>
          </p:cNvSpPr>
          <p:nvPr/>
        </p:nvSpPr>
        <p:spPr bwMode="auto">
          <a:xfrm>
            <a:off x="9211469" y="4660982"/>
            <a:ext cx="1145645" cy="404930"/>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917" b="1" dirty="0">
                <a:solidFill>
                  <a:schemeClr val="bg1"/>
                </a:solidFill>
              </a:rPr>
              <a:t>Policy</a:t>
            </a:r>
          </a:p>
        </p:txBody>
      </p:sp>
      <p:sp>
        <p:nvSpPr>
          <p:cNvPr id="41990" name="Text Box 10"/>
          <p:cNvSpPr txBox="1">
            <a:spLocks noChangeArrowheads="1"/>
          </p:cNvSpPr>
          <p:nvPr/>
        </p:nvSpPr>
        <p:spPr bwMode="auto">
          <a:xfrm>
            <a:off x="8170334" y="5866880"/>
            <a:ext cx="1713177" cy="404930"/>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917" b="1">
                <a:solidFill>
                  <a:schemeClr val="bg1"/>
                </a:solidFill>
              </a:rPr>
              <a:t>Process</a:t>
            </a:r>
          </a:p>
        </p:txBody>
      </p:sp>
      <p:sp>
        <p:nvSpPr>
          <p:cNvPr id="41991" name="Freeform 7"/>
          <p:cNvSpPr>
            <a:spLocks/>
          </p:cNvSpPr>
          <p:nvPr/>
        </p:nvSpPr>
        <p:spPr bwMode="auto">
          <a:xfrm>
            <a:off x="9731375" y="5525567"/>
            <a:ext cx="1889125" cy="845344"/>
          </a:xfrm>
          <a:custGeom>
            <a:avLst/>
            <a:gdLst>
              <a:gd name="T0" fmla="*/ 0 w 824"/>
              <a:gd name="T1" fmla="*/ 0 h 336"/>
              <a:gd name="T2" fmla="*/ 2147483647 w 824"/>
              <a:gd name="T3" fmla="*/ 0 h 336"/>
              <a:gd name="T4" fmla="*/ 2147483647 w 824"/>
              <a:gd name="T5" fmla="*/ 2147483647 h 336"/>
              <a:gd name="T6" fmla="*/ 0 w 824"/>
              <a:gd name="T7" fmla="*/ 2147483647 h 336"/>
              <a:gd name="T8" fmla="*/ 0 w 824"/>
              <a:gd name="T9" fmla="*/ 0 h 336"/>
              <a:gd name="T10" fmla="*/ 0 60000 65536"/>
              <a:gd name="T11" fmla="*/ 0 60000 65536"/>
              <a:gd name="T12" fmla="*/ 0 60000 65536"/>
              <a:gd name="T13" fmla="*/ 0 60000 65536"/>
              <a:gd name="T14" fmla="*/ 0 60000 65536"/>
              <a:gd name="T15" fmla="*/ 0 w 824"/>
              <a:gd name="T16" fmla="*/ 0 h 336"/>
              <a:gd name="T17" fmla="*/ 824 w 824"/>
              <a:gd name="T18" fmla="*/ 336 h 336"/>
            </a:gdLst>
            <a:ahLst/>
            <a:cxnLst>
              <a:cxn ang="T10">
                <a:pos x="T0" y="T1"/>
              </a:cxn>
              <a:cxn ang="T11">
                <a:pos x="T2" y="T3"/>
              </a:cxn>
              <a:cxn ang="T12">
                <a:pos x="T4" y="T5"/>
              </a:cxn>
              <a:cxn ang="T13">
                <a:pos x="T6" y="T7"/>
              </a:cxn>
              <a:cxn ang="T14">
                <a:pos x="T8" y="T9"/>
              </a:cxn>
            </a:cxnLst>
            <a:rect l="T15" t="T16" r="T17" b="T18"/>
            <a:pathLst>
              <a:path w="824" h="336">
                <a:moveTo>
                  <a:pt x="0" y="0"/>
                </a:moveTo>
                <a:lnTo>
                  <a:pt x="552" y="0"/>
                </a:lnTo>
                <a:lnTo>
                  <a:pt x="824" y="336"/>
                </a:lnTo>
                <a:lnTo>
                  <a:pt x="0" y="336"/>
                </a:lnTo>
                <a:lnTo>
                  <a:pt x="0" y="0"/>
                </a:lnTo>
                <a:close/>
              </a:path>
            </a:pathLst>
          </a:custGeom>
          <a:solidFill>
            <a:srgbClr val="33A8FF"/>
          </a:solidFill>
          <a:ln w="12700">
            <a:solidFill>
              <a:schemeClr val="tx1"/>
            </a:solidFill>
            <a:round/>
            <a:headEnd/>
            <a:tailEnd/>
          </a:ln>
        </p:spPr>
        <p:txBody>
          <a:bodyPr wrap="none" lIns="108852" tIns="54425" rIns="108852" bIns="54425" anchor="ctr"/>
          <a:lstStyle/>
          <a:p>
            <a:endParaRPr lang="en-US" sz="1500"/>
          </a:p>
        </p:txBody>
      </p:sp>
      <p:sp>
        <p:nvSpPr>
          <p:cNvPr id="41992" name="Text Box 13"/>
          <p:cNvSpPr txBox="1">
            <a:spLocks noChangeArrowheads="1"/>
          </p:cNvSpPr>
          <p:nvPr/>
        </p:nvSpPr>
        <p:spPr bwMode="auto">
          <a:xfrm>
            <a:off x="9838533" y="5866880"/>
            <a:ext cx="1459177" cy="404930"/>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917" b="1">
                <a:solidFill>
                  <a:schemeClr val="bg1"/>
                </a:solidFill>
              </a:rPr>
              <a:t>Standard</a:t>
            </a:r>
          </a:p>
        </p:txBody>
      </p:sp>
      <p:sp>
        <p:nvSpPr>
          <p:cNvPr id="41993" name="Line 14"/>
          <p:cNvSpPr>
            <a:spLocks noChangeShapeType="1"/>
          </p:cNvSpPr>
          <p:nvPr/>
        </p:nvSpPr>
        <p:spPr bwMode="auto">
          <a:xfrm>
            <a:off x="9737991" y="5525567"/>
            <a:ext cx="1323" cy="845344"/>
          </a:xfrm>
          <a:prstGeom prst="line">
            <a:avLst/>
          </a:prstGeom>
          <a:noFill/>
          <a:ln w="12700">
            <a:solidFill>
              <a:schemeClr val="tx1"/>
            </a:solidFill>
            <a:round/>
            <a:headEnd/>
            <a:tailEnd/>
          </a:ln>
        </p:spPr>
        <p:txBody>
          <a:bodyPr wrap="none" lIns="108852" tIns="54425" rIns="108852" bIns="54425" anchor="ctr"/>
          <a:lstStyle/>
          <a:p>
            <a:endParaRPr lang="en-US" sz="1500"/>
          </a:p>
        </p:txBody>
      </p:sp>
      <p:sp>
        <p:nvSpPr>
          <p:cNvPr id="11" name="Isosceles Triangle 10"/>
          <p:cNvSpPr>
            <a:spLocks noChangeArrowheads="1"/>
          </p:cNvSpPr>
          <p:nvPr/>
        </p:nvSpPr>
        <p:spPr bwMode="auto">
          <a:xfrm rot="10800000">
            <a:off x="9337146" y="3361277"/>
            <a:ext cx="894292" cy="584729"/>
          </a:xfrm>
          <a:prstGeom prst="triangle">
            <a:avLst>
              <a:gd name="adj" fmla="val 49954"/>
            </a:avLst>
          </a:prstGeom>
          <a:solidFill>
            <a:srgbClr val="002060"/>
          </a:solidFill>
          <a:ln w="9525">
            <a:solidFill>
              <a:schemeClr val="tx1"/>
            </a:solidFill>
            <a:miter lim="800000"/>
            <a:headEnd/>
            <a:tailEnd/>
          </a:ln>
          <a:effectLst>
            <a:outerShdw blurRad="40000" dist="23000" dir="5400000" rotWithShape="0">
              <a:srgbClr val="000000">
                <a:alpha val="34999"/>
              </a:srgbClr>
            </a:outerShdw>
          </a:effectLst>
        </p:spPr>
        <p:txBody>
          <a:bodyPr lIns="108852" tIns="54425" rIns="108852" bIns="54425" anchor="ct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ctr">
              <a:defRPr/>
            </a:pPr>
            <a:endParaRPr lang="en-US" sz="1500" dirty="0">
              <a:solidFill>
                <a:schemeClr val="lt1"/>
              </a:solidFill>
              <a:latin typeface="+mn-lt"/>
              <a:ea typeface="+mn-ea"/>
              <a:cs typeface="+mn-cs"/>
            </a:endParaRPr>
          </a:p>
        </p:txBody>
      </p:sp>
      <p:sp>
        <p:nvSpPr>
          <p:cNvPr id="41995" name="Text Box 9"/>
          <p:cNvSpPr txBox="1">
            <a:spLocks noChangeArrowheads="1"/>
          </p:cNvSpPr>
          <p:nvPr/>
        </p:nvSpPr>
        <p:spPr bwMode="auto">
          <a:xfrm>
            <a:off x="9302750" y="3345400"/>
            <a:ext cx="941917" cy="327986"/>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417" b="1">
                <a:solidFill>
                  <a:schemeClr val="bg1"/>
                </a:solidFill>
              </a:rPr>
              <a:t>Vision</a:t>
            </a:r>
          </a:p>
        </p:txBody>
      </p:sp>
    </p:spTree>
    <p:extLst>
      <p:ext uri="{BB962C8B-B14F-4D97-AF65-F5344CB8AC3E}">
        <p14:creationId xmlns:p14="http://schemas.microsoft.com/office/powerpoint/2010/main" val="1172996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3"/>
          <p:cNvGrpSpPr>
            <a:grpSpLocks/>
          </p:cNvGrpSpPr>
          <p:nvPr/>
        </p:nvGrpSpPr>
        <p:grpSpPr bwMode="auto">
          <a:xfrm>
            <a:off x="309563" y="458788"/>
            <a:ext cx="5326063" cy="2190640"/>
            <a:chOff x="363580" y="122743"/>
            <a:chExt cx="3994990" cy="2190969"/>
          </a:xfrm>
        </p:grpSpPr>
        <p:grpSp>
          <p:nvGrpSpPr>
            <p:cNvPr id="43032" name="Group 31"/>
            <p:cNvGrpSpPr>
              <a:grpSpLocks/>
            </p:cNvGrpSpPr>
            <p:nvPr/>
          </p:nvGrpSpPr>
          <p:grpSpPr bwMode="auto">
            <a:xfrm>
              <a:off x="363580" y="1266713"/>
              <a:ext cx="1017413" cy="1046999"/>
              <a:chOff x="363580" y="1266713"/>
              <a:chExt cx="1017413" cy="1046999"/>
            </a:xfrm>
          </p:grpSpPr>
          <p:pic>
            <p:nvPicPr>
              <p:cNvPr id="43034" name="Picture 36" descr="MC900434888[1]"/>
              <p:cNvPicPr>
                <a:picLocks noChangeAspect="1" noChangeArrowheads="1"/>
              </p:cNvPicPr>
              <p:nvPr/>
            </p:nvPicPr>
            <p:blipFill>
              <a:blip r:embed="rId2"/>
              <a:srcRect/>
              <a:stretch>
                <a:fillRect/>
              </a:stretch>
            </p:blipFill>
            <p:spPr bwMode="auto">
              <a:xfrm>
                <a:off x="363580" y="1266713"/>
                <a:ext cx="936625" cy="936625"/>
              </a:xfrm>
              <a:prstGeom prst="rect">
                <a:avLst/>
              </a:prstGeom>
              <a:noFill/>
              <a:ln w="9525">
                <a:noFill/>
                <a:miter lim="800000"/>
                <a:headEnd/>
                <a:tailEnd/>
              </a:ln>
            </p:spPr>
          </p:pic>
          <p:sp>
            <p:nvSpPr>
              <p:cNvPr id="43035" name="Rectangle 7"/>
              <p:cNvSpPr>
                <a:spLocks noChangeArrowheads="1"/>
              </p:cNvSpPr>
              <p:nvPr/>
            </p:nvSpPr>
            <p:spPr bwMode="auto">
              <a:xfrm>
                <a:off x="975645" y="1964782"/>
                <a:ext cx="405348" cy="348930"/>
              </a:xfrm>
              <a:prstGeom prst="rect">
                <a:avLst/>
              </a:prstGeom>
              <a:noFill/>
              <a:ln w="9525">
                <a:noFill/>
                <a:miter lim="800000"/>
                <a:headEnd/>
                <a:tailEnd/>
              </a:ln>
            </p:spPr>
            <p:txBody>
              <a:bodyPr wrap="none">
                <a:spAutoFit/>
              </a:bodyPr>
              <a:lstStyle/>
              <a:p>
                <a:pPr eaLnBrk="0" hangingPunct="0">
                  <a:spcBef>
                    <a:spcPct val="50000"/>
                  </a:spcBef>
                </a:pPr>
                <a:r>
                  <a:rPr lang="en-CA" sz="1667"/>
                  <a:t>CEO</a:t>
                </a:r>
                <a:endParaRPr lang="en-US" sz="1667"/>
              </a:p>
            </p:txBody>
          </p:sp>
        </p:grpSp>
        <p:sp>
          <p:nvSpPr>
            <p:cNvPr id="6" name="Oval Callout 5"/>
            <p:cNvSpPr/>
            <p:nvPr/>
          </p:nvSpPr>
          <p:spPr>
            <a:xfrm>
              <a:off x="735692" y="122743"/>
              <a:ext cx="3622878" cy="1402501"/>
            </a:xfrm>
            <a:prstGeom prst="wedgeEllipseCallout">
              <a:avLst>
                <a:gd name="adj1" fmla="val -34438"/>
                <a:gd name="adj2" fmla="val 50555"/>
              </a:avLst>
            </a:prstGeom>
            <a:gradFill flip="none" rotWithShape="1">
              <a:gsLst>
                <a:gs pos="52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We’ve got our vision, policy, business process and standard … I can’t wait to see the progress now!</a:t>
              </a:r>
            </a:p>
          </p:txBody>
        </p:sp>
      </p:grpSp>
      <p:grpSp>
        <p:nvGrpSpPr>
          <p:cNvPr id="5" name="Group 16"/>
          <p:cNvGrpSpPr>
            <a:grpSpLocks/>
          </p:cNvGrpSpPr>
          <p:nvPr/>
        </p:nvGrpSpPr>
        <p:grpSpPr bwMode="auto">
          <a:xfrm>
            <a:off x="5328709" y="825500"/>
            <a:ext cx="6494199" cy="3014491"/>
            <a:chOff x="3327917" y="2486240"/>
            <a:chExt cx="5209711" cy="3014369"/>
          </a:xfrm>
        </p:grpSpPr>
        <p:pic>
          <p:nvPicPr>
            <p:cNvPr id="43029" name="Picture 8" descr="MC900432622[1]"/>
            <p:cNvPicPr>
              <a:picLocks noChangeAspect="1" noChangeArrowheads="1"/>
            </p:cNvPicPr>
            <p:nvPr/>
          </p:nvPicPr>
          <p:blipFill>
            <a:blip r:embed="rId3"/>
            <a:srcRect/>
            <a:stretch>
              <a:fillRect/>
            </a:stretch>
          </p:blipFill>
          <p:spPr bwMode="auto">
            <a:xfrm>
              <a:off x="7654978" y="4216708"/>
              <a:ext cx="882650" cy="935037"/>
            </a:xfrm>
            <a:prstGeom prst="rect">
              <a:avLst/>
            </a:prstGeom>
            <a:noFill/>
            <a:ln w="9525">
              <a:noFill/>
              <a:miter lim="800000"/>
              <a:headEnd/>
              <a:tailEnd/>
            </a:ln>
          </p:spPr>
        </p:pic>
        <p:sp>
          <p:nvSpPr>
            <p:cNvPr id="43030" name="Rectangle 9"/>
            <p:cNvSpPr>
              <a:spLocks noChangeArrowheads="1"/>
            </p:cNvSpPr>
            <p:nvPr/>
          </p:nvSpPr>
          <p:spPr bwMode="auto">
            <a:xfrm>
              <a:off x="7478236" y="5151745"/>
              <a:ext cx="1059392" cy="348864"/>
            </a:xfrm>
            <a:prstGeom prst="rect">
              <a:avLst/>
            </a:prstGeom>
            <a:noFill/>
            <a:ln w="9525">
              <a:noFill/>
              <a:miter lim="800000"/>
              <a:headEnd/>
              <a:tailEnd/>
            </a:ln>
          </p:spPr>
          <p:txBody>
            <a:bodyPr>
              <a:spAutoFit/>
            </a:bodyPr>
            <a:lstStyle/>
            <a:p>
              <a:pPr eaLnBrk="0" hangingPunct="0">
                <a:spcBef>
                  <a:spcPct val="50000"/>
                </a:spcBef>
              </a:pPr>
              <a:r>
                <a:rPr lang="en-CA" sz="1667"/>
                <a:t>Manager</a:t>
              </a:r>
              <a:endParaRPr lang="en-US" sz="1667"/>
            </a:p>
          </p:txBody>
        </p:sp>
        <p:sp>
          <p:nvSpPr>
            <p:cNvPr id="11" name="Oval Callout 10"/>
            <p:cNvSpPr/>
            <p:nvPr/>
          </p:nvSpPr>
          <p:spPr>
            <a:xfrm>
              <a:off x="3327917" y="2486240"/>
              <a:ext cx="4767166" cy="2342790"/>
            </a:xfrm>
            <a:prstGeom prst="wedgeEllipseCallout">
              <a:avLst>
                <a:gd name="adj1" fmla="val 43136"/>
                <a:gd name="adj2" fmla="val 37652"/>
              </a:avLst>
            </a:prstGeom>
            <a:gradFill flip="none" rotWithShape="1">
              <a:gsLst>
                <a:gs pos="60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I’m all for Asset Management, but I looked at the numbers. At this rate, it’ll take us 10 years to complete the date entry let alone make decisions. We’re effective but we need to be more efficient.</a:t>
              </a:r>
            </a:p>
          </p:txBody>
        </p:sp>
      </p:grpSp>
      <p:grpSp>
        <p:nvGrpSpPr>
          <p:cNvPr id="12" name="Group 11"/>
          <p:cNvGrpSpPr>
            <a:grpSpLocks/>
          </p:cNvGrpSpPr>
          <p:nvPr/>
        </p:nvGrpSpPr>
        <p:grpSpPr bwMode="auto">
          <a:xfrm>
            <a:off x="501386" y="2667000"/>
            <a:ext cx="5639022" cy="2370335"/>
            <a:chOff x="-87095" y="3190735"/>
            <a:chExt cx="4228729" cy="2370976"/>
          </a:xfrm>
        </p:grpSpPr>
        <p:grpSp>
          <p:nvGrpSpPr>
            <p:cNvPr id="43025" name="Group 35"/>
            <p:cNvGrpSpPr>
              <a:grpSpLocks/>
            </p:cNvGrpSpPr>
            <p:nvPr/>
          </p:nvGrpSpPr>
          <p:grpSpPr bwMode="auto">
            <a:xfrm>
              <a:off x="-87095" y="4374151"/>
              <a:ext cx="1410051" cy="1187560"/>
              <a:chOff x="-87095" y="4374151"/>
              <a:chExt cx="1410051" cy="1187560"/>
            </a:xfrm>
          </p:grpSpPr>
          <p:pic>
            <p:nvPicPr>
              <p:cNvPr id="43027" name="Picture 42" descr="MC900433943[1]"/>
              <p:cNvPicPr>
                <a:picLocks noChangeAspect="1" noChangeArrowheads="1"/>
              </p:cNvPicPr>
              <p:nvPr/>
            </p:nvPicPr>
            <p:blipFill>
              <a:blip r:embed="rId4"/>
              <a:srcRect/>
              <a:stretch>
                <a:fillRect/>
              </a:stretch>
            </p:blipFill>
            <p:spPr bwMode="auto">
              <a:xfrm>
                <a:off x="153941" y="4374151"/>
                <a:ext cx="935038" cy="935038"/>
              </a:xfrm>
              <a:prstGeom prst="rect">
                <a:avLst/>
              </a:prstGeom>
              <a:noFill/>
              <a:ln w="9525">
                <a:noFill/>
                <a:miter lim="800000"/>
                <a:headEnd/>
                <a:tailEnd/>
              </a:ln>
            </p:spPr>
          </p:pic>
          <p:sp>
            <p:nvSpPr>
              <p:cNvPr id="43028" name="Rectangle 15"/>
              <p:cNvSpPr>
                <a:spLocks noChangeArrowheads="1"/>
              </p:cNvSpPr>
              <p:nvPr/>
            </p:nvSpPr>
            <p:spPr bwMode="auto">
              <a:xfrm>
                <a:off x="-87095" y="5212739"/>
                <a:ext cx="1410051" cy="348972"/>
              </a:xfrm>
              <a:prstGeom prst="rect">
                <a:avLst/>
              </a:prstGeom>
              <a:noFill/>
              <a:ln w="9525">
                <a:noFill/>
                <a:miter lim="800000"/>
                <a:headEnd/>
                <a:tailEnd/>
              </a:ln>
            </p:spPr>
            <p:txBody>
              <a:bodyPr wrap="square">
                <a:spAutoFit/>
              </a:bodyPr>
              <a:lstStyle/>
              <a:p>
                <a:pPr eaLnBrk="0" hangingPunct="0">
                  <a:spcBef>
                    <a:spcPct val="50000"/>
                  </a:spcBef>
                </a:pPr>
                <a:r>
                  <a:rPr lang="en-CA" sz="1667" dirty="0"/>
                  <a:t>Asset Champion</a:t>
                </a:r>
                <a:endParaRPr lang="en-US" sz="1667" dirty="0"/>
              </a:p>
            </p:txBody>
          </p:sp>
        </p:grpSp>
        <p:sp>
          <p:nvSpPr>
            <p:cNvPr id="14" name="Oval Callout 13"/>
            <p:cNvSpPr/>
            <p:nvPr/>
          </p:nvSpPr>
          <p:spPr>
            <a:xfrm>
              <a:off x="752190" y="3190735"/>
              <a:ext cx="3389444" cy="1722904"/>
            </a:xfrm>
            <a:prstGeom prst="wedgeEllipseCallout">
              <a:avLst>
                <a:gd name="adj1" fmla="val -49364"/>
                <a:gd name="adj2" fmla="val 34824"/>
              </a:avLst>
            </a:prstGeom>
            <a:gradFill flip="none" rotWithShape="1">
              <a:gsLst>
                <a:gs pos="58000">
                  <a:schemeClr val="accent1">
                    <a:tint val="100000"/>
                    <a:shade val="100000"/>
                    <a:satMod val="130000"/>
                    <a:alpha val="50000"/>
                  </a:schemeClr>
                </a:gs>
                <a:gs pos="100000">
                  <a:schemeClr val="accent1">
                    <a:tint val="50000"/>
                    <a:shade val="100000"/>
                    <a:satMod val="350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We want to complete the work, but we all enter it differently. We need procedures to help everyone.</a:t>
              </a:r>
            </a:p>
          </p:txBody>
        </p:sp>
      </p:grpSp>
      <p:grpSp>
        <p:nvGrpSpPr>
          <p:cNvPr id="35" name="Group 34"/>
          <p:cNvGrpSpPr>
            <a:grpSpLocks/>
          </p:cNvGrpSpPr>
          <p:nvPr/>
        </p:nvGrpSpPr>
        <p:grpSpPr bwMode="auto">
          <a:xfrm>
            <a:off x="1445352" y="5279470"/>
            <a:ext cx="10316104" cy="574145"/>
            <a:chOff x="1350152" y="6248400"/>
            <a:chExt cx="12379210" cy="688919"/>
          </a:xfrm>
        </p:grpSpPr>
        <p:grpSp>
          <p:nvGrpSpPr>
            <p:cNvPr id="43013" name="Group 25"/>
            <p:cNvGrpSpPr>
              <a:grpSpLocks/>
            </p:cNvGrpSpPr>
            <p:nvPr/>
          </p:nvGrpSpPr>
          <p:grpSpPr bwMode="auto">
            <a:xfrm>
              <a:off x="1350152" y="6248400"/>
              <a:ext cx="12379210" cy="688919"/>
              <a:chOff x="862257" y="4883307"/>
              <a:chExt cx="7737006" cy="574099"/>
            </a:xfrm>
          </p:grpSpPr>
          <p:sp>
            <p:nvSpPr>
              <p:cNvPr id="27" name="Explosion 2 26"/>
              <p:cNvSpPr/>
              <p:nvPr/>
            </p:nvSpPr>
            <p:spPr>
              <a:xfrm>
                <a:off x="978342" y="4883307"/>
                <a:ext cx="1107271" cy="500022"/>
              </a:xfrm>
              <a:prstGeom prst="irregularSeal2">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dirty="0"/>
              </a:p>
            </p:txBody>
          </p:sp>
          <p:cxnSp>
            <p:nvCxnSpPr>
              <p:cNvPr id="28" name="Straight Arrow Connector 27"/>
              <p:cNvCxnSpPr/>
              <p:nvPr/>
            </p:nvCxnSpPr>
            <p:spPr>
              <a:xfrm>
                <a:off x="862257" y="5456084"/>
                <a:ext cx="7737006" cy="1322"/>
              </a:xfrm>
              <a:prstGeom prst="straightConnector1">
                <a:avLst/>
              </a:prstGeom>
              <a:ln w="889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3020" name="TextBox 28"/>
              <p:cNvSpPr txBox="1">
                <a:spLocks noChangeArrowheads="1"/>
              </p:cNvSpPr>
              <p:nvPr/>
            </p:nvSpPr>
            <p:spPr bwMode="auto">
              <a:xfrm>
                <a:off x="1201649" y="4955769"/>
                <a:ext cx="495564" cy="323139"/>
              </a:xfrm>
              <a:prstGeom prst="rect">
                <a:avLst/>
              </a:prstGeom>
              <a:noFill/>
              <a:ln w="9525">
                <a:noFill/>
                <a:miter lim="800000"/>
                <a:headEnd/>
                <a:tailEnd/>
              </a:ln>
            </p:spPr>
            <p:txBody>
              <a:bodyPr wrap="none">
                <a:spAutoFit/>
              </a:bodyPr>
              <a:lstStyle/>
              <a:p>
                <a:pPr algn="dist"/>
                <a:r>
                  <a:rPr lang="en-US" sz="1500"/>
                  <a:t>Vision</a:t>
                </a:r>
              </a:p>
            </p:txBody>
          </p:sp>
          <p:sp>
            <p:nvSpPr>
              <p:cNvPr id="43021" name="TextBox 29"/>
              <p:cNvSpPr txBox="1">
                <a:spLocks noChangeArrowheads="1"/>
              </p:cNvSpPr>
              <p:nvPr/>
            </p:nvSpPr>
            <p:spPr bwMode="auto">
              <a:xfrm>
                <a:off x="2674226" y="4955769"/>
                <a:ext cx="479454" cy="323139"/>
              </a:xfrm>
              <a:prstGeom prst="rect">
                <a:avLst/>
              </a:prstGeom>
              <a:noFill/>
              <a:ln w="9525">
                <a:noFill/>
                <a:miter lim="800000"/>
                <a:headEnd/>
                <a:tailEnd/>
              </a:ln>
            </p:spPr>
            <p:txBody>
              <a:bodyPr wrap="none">
                <a:spAutoFit/>
              </a:bodyPr>
              <a:lstStyle/>
              <a:p>
                <a:pPr algn="dist"/>
                <a:r>
                  <a:rPr lang="en-US" sz="1500"/>
                  <a:t>Policy</a:t>
                </a:r>
              </a:p>
            </p:txBody>
          </p:sp>
          <p:sp>
            <p:nvSpPr>
              <p:cNvPr id="43022" name="TextBox 30"/>
              <p:cNvSpPr txBox="1">
                <a:spLocks noChangeArrowheads="1"/>
              </p:cNvSpPr>
              <p:nvPr/>
            </p:nvSpPr>
            <p:spPr bwMode="auto">
              <a:xfrm>
                <a:off x="4025065" y="4955769"/>
                <a:ext cx="583423" cy="323139"/>
              </a:xfrm>
              <a:prstGeom prst="rect">
                <a:avLst/>
              </a:prstGeom>
              <a:noFill/>
              <a:ln w="9525">
                <a:noFill/>
                <a:miter lim="800000"/>
                <a:headEnd/>
                <a:tailEnd/>
              </a:ln>
            </p:spPr>
            <p:txBody>
              <a:bodyPr wrap="none">
                <a:spAutoFit/>
              </a:bodyPr>
              <a:lstStyle/>
              <a:p>
                <a:pPr algn="dist"/>
                <a:r>
                  <a:rPr lang="en-US" sz="1500"/>
                  <a:t>Process</a:t>
                </a:r>
              </a:p>
            </p:txBody>
          </p:sp>
          <p:sp>
            <p:nvSpPr>
              <p:cNvPr id="43023" name="TextBox 31"/>
              <p:cNvSpPr txBox="1">
                <a:spLocks noChangeArrowheads="1"/>
              </p:cNvSpPr>
              <p:nvPr/>
            </p:nvSpPr>
            <p:spPr bwMode="auto">
              <a:xfrm>
                <a:off x="5522067" y="4955769"/>
                <a:ext cx="663733" cy="323139"/>
              </a:xfrm>
              <a:prstGeom prst="rect">
                <a:avLst/>
              </a:prstGeom>
              <a:noFill/>
              <a:ln w="9525">
                <a:noFill/>
                <a:miter lim="800000"/>
                <a:headEnd/>
                <a:tailEnd/>
              </a:ln>
            </p:spPr>
            <p:txBody>
              <a:bodyPr wrap="none">
                <a:spAutoFit/>
              </a:bodyPr>
              <a:lstStyle/>
              <a:p>
                <a:pPr algn="dist"/>
                <a:r>
                  <a:rPr lang="en-US" sz="1500"/>
                  <a:t>Standard</a:t>
                </a:r>
              </a:p>
            </p:txBody>
          </p:sp>
          <p:sp>
            <p:nvSpPr>
              <p:cNvPr id="43024" name="TextBox 32"/>
              <p:cNvSpPr txBox="1">
                <a:spLocks noChangeArrowheads="1"/>
              </p:cNvSpPr>
              <p:nvPr/>
            </p:nvSpPr>
            <p:spPr bwMode="auto">
              <a:xfrm>
                <a:off x="7059107" y="4955769"/>
                <a:ext cx="742600" cy="323139"/>
              </a:xfrm>
              <a:prstGeom prst="rect">
                <a:avLst/>
              </a:prstGeom>
              <a:noFill/>
              <a:ln w="9525">
                <a:noFill/>
                <a:miter lim="800000"/>
                <a:headEnd/>
                <a:tailEnd/>
              </a:ln>
            </p:spPr>
            <p:txBody>
              <a:bodyPr wrap="none">
                <a:spAutoFit/>
              </a:bodyPr>
              <a:lstStyle/>
              <a:p>
                <a:pPr algn="dist"/>
                <a:r>
                  <a:rPr lang="en-US" sz="1500"/>
                  <a:t>Procedure</a:t>
                </a:r>
              </a:p>
            </p:txBody>
          </p:sp>
        </p:grpSp>
        <p:sp>
          <p:nvSpPr>
            <p:cNvPr id="43014" name="TextBox 23"/>
            <p:cNvSpPr txBox="1">
              <a:spLocks noChangeArrowheads="1"/>
            </p:cNvSpPr>
            <p:nvPr/>
          </p:nvSpPr>
          <p:spPr bwMode="auto">
            <a:xfrm>
              <a:off x="3484270" y="6324600"/>
              <a:ext cx="375484" cy="480094"/>
            </a:xfrm>
            <a:prstGeom prst="rect">
              <a:avLst/>
            </a:prstGeom>
            <a:noFill/>
            <a:ln w="9525">
              <a:noFill/>
              <a:miter lim="800000"/>
              <a:headEnd/>
              <a:tailEnd/>
            </a:ln>
          </p:spPr>
          <p:txBody>
            <a:bodyPr wrap="none">
              <a:spAutoFit/>
            </a:bodyPr>
            <a:lstStyle/>
            <a:p>
              <a:r>
                <a:rPr lang="en-US" sz="2000"/>
                <a:t>+</a:t>
              </a:r>
            </a:p>
          </p:txBody>
        </p:sp>
        <p:sp>
          <p:nvSpPr>
            <p:cNvPr id="43015" name="TextBox 24"/>
            <p:cNvSpPr txBox="1">
              <a:spLocks noChangeArrowheads="1"/>
            </p:cNvSpPr>
            <p:nvPr/>
          </p:nvSpPr>
          <p:spPr bwMode="auto">
            <a:xfrm>
              <a:off x="5486400" y="6324600"/>
              <a:ext cx="375484" cy="480094"/>
            </a:xfrm>
            <a:prstGeom prst="rect">
              <a:avLst/>
            </a:prstGeom>
            <a:noFill/>
            <a:ln w="9525">
              <a:noFill/>
              <a:miter lim="800000"/>
              <a:headEnd/>
              <a:tailEnd/>
            </a:ln>
          </p:spPr>
          <p:txBody>
            <a:bodyPr wrap="none">
              <a:spAutoFit/>
            </a:bodyPr>
            <a:lstStyle/>
            <a:p>
              <a:r>
                <a:rPr lang="en-US" sz="2000"/>
                <a:t>+</a:t>
              </a:r>
            </a:p>
          </p:txBody>
        </p:sp>
        <p:sp>
          <p:nvSpPr>
            <p:cNvPr id="43016" name="TextBox 25"/>
            <p:cNvSpPr txBox="1">
              <a:spLocks noChangeArrowheads="1"/>
            </p:cNvSpPr>
            <p:nvPr/>
          </p:nvSpPr>
          <p:spPr bwMode="auto">
            <a:xfrm>
              <a:off x="7924800" y="6324600"/>
              <a:ext cx="375484" cy="480094"/>
            </a:xfrm>
            <a:prstGeom prst="rect">
              <a:avLst/>
            </a:prstGeom>
            <a:noFill/>
            <a:ln w="9525">
              <a:noFill/>
              <a:miter lim="800000"/>
              <a:headEnd/>
              <a:tailEnd/>
            </a:ln>
          </p:spPr>
          <p:txBody>
            <a:bodyPr wrap="none">
              <a:spAutoFit/>
            </a:bodyPr>
            <a:lstStyle/>
            <a:p>
              <a:r>
                <a:rPr lang="en-US" sz="2000"/>
                <a:t>+</a:t>
              </a:r>
            </a:p>
          </p:txBody>
        </p:sp>
        <p:sp>
          <p:nvSpPr>
            <p:cNvPr id="43017" name="TextBox 33"/>
            <p:cNvSpPr txBox="1">
              <a:spLocks noChangeArrowheads="1"/>
            </p:cNvSpPr>
            <p:nvPr/>
          </p:nvSpPr>
          <p:spPr bwMode="auto">
            <a:xfrm>
              <a:off x="10439401" y="6324600"/>
              <a:ext cx="375484" cy="480094"/>
            </a:xfrm>
            <a:prstGeom prst="rect">
              <a:avLst/>
            </a:prstGeom>
            <a:noFill/>
            <a:ln w="9525">
              <a:noFill/>
              <a:miter lim="800000"/>
              <a:headEnd/>
              <a:tailEnd/>
            </a:ln>
          </p:spPr>
          <p:txBody>
            <a:bodyPr wrap="none">
              <a:spAutoFit/>
            </a:bodyPr>
            <a:lstStyle/>
            <a:p>
              <a:r>
                <a:rPr lang="en-US" sz="2000"/>
                <a:t>+</a:t>
              </a:r>
            </a:p>
          </p:txBody>
        </p:sp>
      </p:grpSp>
    </p:spTree>
    <p:extLst>
      <p:ext uri="{BB962C8B-B14F-4D97-AF65-F5344CB8AC3E}">
        <p14:creationId xmlns:p14="http://schemas.microsoft.com/office/powerpoint/2010/main" val="18286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bwMode="auto">
          <a:ln>
            <a:miter lim="800000"/>
            <a:headEnd/>
            <a:tailEnd/>
          </a:ln>
        </p:spPr>
        <p:txBody>
          <a:bodyPr vert="horz" wrap="square" numCol="1" compatLnSpc="1">
            <a:prstTxWarp prst="textNoShape">
              <a:avLst/>
            </a:prstTxWarp>
            <a:normAutofit/>
          </a:bodyPr>
          <a:lstStyle/>
          <a:p>
            <a:r>
              <a:rPr lang="en-US" dirty="0">
                <a:ea typeface="ＭＳ Ｐゴシック" pitchFamily="34" charset="-128"/>
                <a:cs typeface="Arial" charset="0"/>
              </a:rPr>
              <a:t>What is a Procedure?</a:t>
            </a:r>
          </a:p>
        </p:txBody>
      </p:sp>
      <p:sp>
        <p:nvSpPr>
          <p:cNvPr id="44034" name="Content Placeholder 2"/>
          <p:cNvSpPr>
            <a:spLocks noGrp="1"/>
          </p:cNvSpPr>
          <p:nvPr>
            <p:ph idx="1"/>
          </p:nvPr>
        </p:nvSpPr>
        <p:spPr>
          <a:xfrm>
            <a:off x="838200" y="1825625"/>
            <a:ext cx="6801645" cy="4351338"/>
          </a:xfrm>
        </p:spPr>
        <p:txBody>
          <a:bodyPr>
            <a:normAutofit/>
          </a:bodyPr>
          <a:lstStyle/>
          <a:p>
            <a:pPr marL="346595" indent="-346595" defTabSz="1087410"/>
            <a:r>
              <a:rPr lang="en-US" dirty="0">
                <a:ea typeface="ＭＳ Ｐゴシック" pitchFamily="34" charset="-128"/>
                <a:cs typeface="Arial" charset="0"/>
              </a:rPr>
              <a:t>What is a Procedure?</a:t>
            </a:r>
          </a:p>
          <a:p>
            <a:pPr lvl="1" defTabSz="1087410"/>
            <a:r>
              <a:rPr lang="en-US" dirty="0">
                <a:cs typeface="Arial" charset="0"/>
              </a:rPr>
              <a:t>A Procedure is a tool (document or other media) which provides step-by-step instructions explaining ‘how’ to perform the tasks identified in the process and to meet the requirements of the Standard.</a:t>
            </a:r>
          </a:p>
        </p:txBody>
      </p:sp>
      <p:sp>
        <p:nvSpPr>
          <p:cNvPr id="44035" name="AutoShape 6"/>
          <p:cNvSpPr>
            <a:spLocks noChangeArrowheads="1"/>
          </p:cNvSpPr>
          <p:nvPr/>
        </p:nvSpPr>
        <p:spPr bwMode="auto">
          <a:xfrm>
            <a:off x="6470387" y="2255574"/>
            <a:ext cx="5177896" cy="3382697"/>
          </a:xfrm>
          <a:prstGeom prst="triangle">
            <a:avLst>
              <a:gd name="adj" fmla="val 50000"/>
            </a:avLst>
          </a:prstGeom>
          <a:solidFill>
            <a:srgbClr val="FFC425"/>
          </a:solidFill>
          <a:ln w="12700">
            <a:solidFill>
              <a:schemeClr val="tx1"/>
            </a:solidFill>
            <a:miter lim="800000"/>
            <a:headEnd/>
            <a:tailEnd/>
          </a:ln>
        </p:spPr>
        <p:txBody>
          <a:bodyPr wrap="none" lIns="108852" tIns="54425" rIns="108852" bIns="54425" anchor="ctr"/>
          <a:lstStyle/>
          <a:p>
            <a:pPr algn="ctr" eaLnBrk="0" hangingPunct="0"/>
            <a:endParaRPr lang="en-CA" sz="1667" b="1">
              <a:solidFill>
                <a:schemeClr val="bg1"/>
              </a:solidFill>
            </a:endParaRPr>
          </a:p>
        </p:txBody>
      </p:sp>
      <p:sp>
        <p:nvSpPr>
          <p:cNvPr id="44036" name="AutoShape 7"/>
          <p:cNvSpPr>
            <a:spLocks noChangeArrowheads="1"/>
          </p:cNvSpPr>
          <p:nvPr/>
        </p:nvSpPr>
        <p:spPr bwMode="auto">
          <a:xfrm>
            <a:off x="7215189" y="2255575"/>
            <a:ext cx="3689615" cy="2415645"/>
          </a:xfrm>
          <a:prstGeom prst="triangle">
            <a:avLst>
              <a:gd name="adj" fmla="val 50000"/>
            </a:avLst>
          </a:prstGeom>
          <a:solidFill>
            <a:srgbClr val="EF4135"/>
          </a:solidFill>
          <a:ln w="12700">
            <a:solidFill>
              <a:schemeClr val="tx1"/>
            </a:solidFill>
            <a:miter lim="800000"/>
            <a:headEnd/>
            <a:tailEnd/>
          </a:ln>
        </p:spPr>
        <p:txBody>
          <a:bodyPr wrap="none" lIns="108852" tIns="54425" rIns="108852" bIns="54425" anchor="ctr"/>
          <a:lstStyle/>
          <a:p>
            <a:pPr algn="ctr" eaLnBrk="0" hangingPunct="0"/>
            <a:endParaRPr lang="en-CA" sz="1667" b="1">
              <a:solidFill>
                <a:schemeClr val="bg1"/>
              </a:solidFill>
            </a:endParaRPr>
          </a:p>
        </p:txBody>
      </p:sp>
      <p:sp>
        <p:nvSpPr>
          <p:cNvPr id="44037" name="AutoShape 8"/>
          <p:cNvSpPr>
            <a:spLocks noChangeArrowheads="1"/>
          </p:cNvSpPr>
          <p:nvPr/>
        </p:nvSpPr>
        <p:spPr bwMode="auto">
          <a:xfrm>
            <a:off x="7847541" y="2255574"/>
            <a:ext cx="2423584" cy="1570301"/>
          </a:xfrm>
          <a:prstGeom prst="triangle">
            <a:avLst>
              <a:gd name="adj" fmla="val 50000"/>
            </a:avLst>
          </a:prstGeom>
          <a:solidFill>
            <a:srgbClr val="005596"/>
          </a:solidFill>
          <a:ln w="12700">
            <a:solidFill>
              <a:schemeClr val="tx1"/>
            </a:solidFill>
            <a:miter lim="800000"/>
            <a:headEnd/>
            <a:tailEnd/>
          </a:ln>
        </p:spPr>
        <p:txBody>
          <a:bodyPr wrap="none" lIns="108852" tIns="54425" rIns="108852" bIns="54425" anchor="ctr"/>
          <a:lstStyle/>
          <a:p>
            <a:pPr algn="ctr" eaLnBrk="0" hangingPunct="0"/>
            <a:endParaRPr lang="en-CA" sz="1667" b="1">
              <a:solidFill>
                <a:schemeClr val="bg1"/>
              </a:solidFill>
            </a:endParaRPr>
          </a:p>
        </p:txBody>
      </p:sp>
      <p:sp>
        <p:nvSpPr>
          <p:cNvPr id="44038" name="Text Box 9"/>
          <p:cNvSpPr txBox="1">
            <a:spLocks noChangeArrowheads="1"/>
          </p:cNvSpPr>
          <p:nvPr/>
        </p:nvSpPr>
        <p:spPr bwMode="auto">
          <a:xfrm>
            <a:off x="8486512" y="3136636"/>
            <a:ext cx="1145645" cy="404930"/>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917" b="1">
                <a:solidFill>
                  <a:schemeClr val="bg1"/>
                </a:solidFill>
              </a:rPr>
              <a:t>Policy</a:t>
            </a:r>
          </a:p>
        </p:txBody>
      </p:sp>
      <p:sp>
        <p:nvSpPr>
          <p:cNvPr id="44039" name="Text Box 10"/>
          <p:cNvSpPr txBox="1">
            <a:spLocks noChangeArrowheads="1"/>
          </p:cNvSpPr>
          <p:nvPr/>
        </p:nvSpPr>
        <p:spPr bwMode="auto">
          <a:xfrm>
            <a:off x="7444053" y="4167188"/>
            <a:ext cx="1713177" cy="404930"/>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917" b="1">
                <a:solidFill>
                  <a:schemeClr val="bg1"/>
                </a:solidFill>
              </a:rPr>
              <a:t>Process</a:t>
            </a:r>
          </a:p>
        </p:txBody>
      </p:sp>
      <p:sp>
        <p:nvSpPr>
          <p:cNvPr id="44040" name="Text Box 11"/>
          <p:cNvSpPr txBox="1">
            <a:spLocks noChangeArrowheads="1"/>
          </p:cNvSpPr>
          <p:nvPr/>
        </p:nvSpPr>
        <p:spPr bwMode="auto">
          <a:xfrm>
            <a:off x="8211344" y="5040314"/>
            <a:ext cx="1665552" cy="404930"/>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917" b="1">
                <a:solidFill>
                  <a:schemeClr val="bg1"/>
                </a:solidFill>
              </a:rPr>
              <a:t>Procedure</a:t>
            </a:r>
          </a:p>
        </p:txBody>
      </p:sp>
      <p:sp>
        <p:nvSpPr>
          <p:cNvPr id="44041" name="Freeform 9"/>
          <p:cNvSpPr>
            <a:spLocks/>
          </p:cNvSpPr>
          <p:nvPr/>
        </p:nvSpPr>
        <p:spPr bwMode="auto">
          <a:xfrm>
            <a:off x="9005095" y="3825876"/>
            <a:ext cx="1890448" cy="845344"/>
          </a:xfrm>
          <a:custGeom>
            <a:avLst/>
            <a:gdLst>
              <a:gd name="T0" fmla="*/ 0 w 824"/>
              <a:gd name="T1" fmla="*/ 0 h 336"/>
              <a:gd name="T2" fmla="*/ 2147483647 w 824"/>
              <a:gd name="T3" fmla="*/ 0 h 336"/>
              <a:gd name="T4" fmla="*/ 2147483647 w 824"/>
              <a:gd name="T5" fmla="*/ 2147483647 h 336"/>
              <a:gd name="T6" fmla="*/ 0 w 824"/>
              <a:gd name="T7" fmla="*/ 2147483647 h 336"/>
              <a:gd name="T8" fmla="*/ 0 w 824"/>
              <a:gd name="T9" fmla="*/ 0 h 336"/>
              <a:gd name="T10" fmla="*/ 0 60000 65536"/>
              <a:gd name="T11" fmla="*/ 0 60000 65536"/>
              <a:gd name="T12" fmla="*/ 0 60000 65536"/>
              <a:gd name="T13" fmla="*/ 0 60000 65536"/>
              <a:gd name="T14" fmla="*/ 0 60000 65536"/>
              <a:gd name="T15" fmla="*/ 0 w 824"/>
              <a:gd name="T16" fmla="*/ 0 h 336"/>
              <a:gd name="T17" fmla="*/ 824 w 824"/>
              <a:gd name="T18" fmla="*/ 336 h 336"/>
            </a:gdLst>
            <a:ahLst/>
            <a:cxnLst>
              <a:cxn ang="T10">
                <a:pos x="T0" y="T1"/>
              </a:cxn>
              <a:cxn ang="T11">
                <a:pos x="T2" y="T3"/>
              </a:cxn>
              <a:cxn ang="T12">
                <a:pos x="T4" y="T5"/>
              </a:cxn>
              <a:cxn ang="T13">
                <a:pos x="T6" y="T7"/>
              </a:cxn>
              <a:cxn ang="T14">
                <a:pos x="T8" y="T9"/>
              </a:cxn>
            </a:cxnLst>
            <a:rect l="T15" t="T16" r="T17" b="T18"/>
            <a:pathLst>
              <a:path w="824" h="336">
                <a:moveTo>
                  <a:pt x="0" y="0"/>
                </a:moveTo>
                <a:lnTo>
                  <a:pt x="552" y="0"/>
                </a:lnTo>
                <a:lnTo>
                  <a:pt x="824" y="336"/>
                </a:lnTo>
                <a:lnTo>
                  <a:pt x="0" y="336"/>
                </a:lnTo>
                <a:lnTo>
                  <a:pt x="0" y="0"/>
                </a:lnTo>
                <a:close/>
              </a:path>
            </a:pathLst>
          </a:custGeom>
          <a:solidFill>
            <a:srgbClr val="33A8FF"/>
          </a:solidFill>
          <a:ln w="12700">
            <a:solidFill>
              <a:schemeClr val="tx1"/>
            </a:solidFill>
            <a:round/>
            <a:headEnd/>
            <a:tailEnd/>
          </a:ln>
        </p:spPr>
        <p:txBody>
          <a:bodyPr wrap="none" lIns="108852" tIns="54425" rIns="108852" bIns="54425" anchor="ctr"/>
          <a:lstStyle/>
          <a:p>
            <a:endParaRPr lang="en-US" sz="1500"/>
          </a:p>
        </p:txBody>
      </p:sp>
      <p:sp>
        <p:nvSpPr>
          <p:cNvPr id="44042" name="Text Box 13"/>
          <p:cNvSpPr txBox="1">
            <a:spLocks noChangeArrowheads="1"/>
          </p:cNvSpPr>
          <p:nvPr/>
        </p:nvSpPr>
        <p:spPr bwMode="auto">
          <a:xfrm>
            <a:off x="9112252" y="4167188"/>
            <a:ext cx="1459177" cy="404930"/>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917" b="1">
                <a:solidFill>
                  <a:schemeClr val="bg1"/>
                </a:solidFill>
              </a:rPr>
              <a:t>Standard</a:t>
            </a:r>
          </a:p>
        </p:txBody>
      </p:sp>
      <p:sp>
        <p:nvSpPr>
          <p:cNvPr id="44043" name="Line 14"/>
          <p:cNvSpPr>
            <a:spLocks noChangeShapeType="1"/>
          </p:cNvSpPr>
          <p:nvPr/>
        </p:nvSpPr>
        <p:spPr bwMode="auto">
          <a:xfrm>
            <a:off x="9011709" y="3825876"/>
            <a:ext cx="1324" cy="845344"/>
          </a:xfrm>
          <a:prstGeom prst="line">
            <a:avLst/>
          </a:prstGeom>
          <a:noFill/>
          <a:ln w="12700">
            <a:solidFill>
              <a:schemeClr val="tx1"/>
            </a:solidFill>
            <a:round/>
            <a:headEnd/>
            <a:tailEnd/>
          </a:ln>
        </p:spPr>
        <p:txBody>
          <a:bodyPr wrap="none" lIns="108852" tIns="54425" rIns="108852" bIns="54425" anchor="ctr"/>
          <a:lstStyle/>
          <a:p>
            <a:endParaRPr lang="en-US" sz="1500"/>
          </a:p>
        </p:txBody>
      </p:sp>
      <p:sp>
        <p:nvSpPr>
          <p:cNvPr id="44044" name="Footer Placeholder 3"/>
          <p:cNvSpPr txBox="1">
            <a:spLocks/>
          </p:cNvSpPr>
          <p:nvPr/>
        </p:nvSpPr>
        <p:spPr bwMode="auto">
          <a:xfrm>
            <a:off x="9823979" y="5455710"/>
            <a:ext cx="2032000" cy="134937"/>
          </a:xfrm>
          <a:prstGeom prst="rect">
            <a:avLst/>
          </a:prstGeom>
          <a:noFill/>
          <a:ln w="9525">
            <a:noFill/>
            <a:miter lim="800000"/>
            <a:headEnd/>
            <a:tailEnd/>
          </a:ln>
        </p:spPr>
        <p:txBody>
          <a:bodyPr lIns="108852" tIns="54425" rIns="108852" bIns="54425"/>
          <a:lstStyle/>
          <a:p>
            <a:pPr algn="ctr"/>
            <a:r>
              <a:rPr lang="en-US" sz="751">
                <a:solidFill>
                  <a:schemeClr val="bg1"/>
                </a:solidFill>
              </a:rPr>
              <a:t>© Cornerstone Communications</a:t>
            </a:r>
          </a:p>
        </p:txBody>
      </p:sp>
      <p:sp>
        <p:nvSpPr>
          <p:cNvPr id="14" name="Isosceles Triangle 13"/>
          <p:cNvSpPr>
            <a:spLocks noChangeArrowheads="1"/>
          </p:cNvSpPr>
          <p:nvPr/>
        </p:nvSpPr>
        <p:spPr bwMode="auto">
          <a:xfrm rot="10800000">
            <a:off x="8610866" y="1662908"/>
            <a:ext cx="894292" cy="583405"/>
          </a:xfrm>
          <a:prstGeom prst="triangle">
            <a:avLst>
              <a:gd name="adj" fmla="val 49954"/>
            </a:avLst>
          </a:prstGeom>
          <a:solidFill>
            <a:srgbClr val="002060"/>
          </a:solidFill>
          <a:ln w="9525">
            <a:solidFill>
              <a:schemeClr val="tx1"/>
            </a:solidFill>
            <a:miter lim="800000"/>
            <a:headEnd/>
            <a:tailEnd/>
          </a:ln>
          <a:effectLst>
            <a:outerShdw blurRad="40000" dist="23000" dir="5400000" rotWithShape="0">
              <a:srgbClr val="000000">
                <a:alpha val="34999"/>
              </a:srgbClr>
            </a:outerShdw>
          </a:effectLst>
        </p:spPr>
        <p:txBody>
          <a:bodyPr lIns="108852" tIns="54425" rIns="108852" bIns="54425" anchor="ct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ctr">
              <a:defRPr/>
            </a:pPr>
            <a:endParaRPr lang="en-US" sz="1500" dirty="0">
              <a:solidFill>
                <a:schemeClr val="lt1"/>
              </a:solidFill>
              <a:latin typeface="+mn-lt"/>
              <a:ea typeface="+mn-ea"/>
              <a:cs typeface="+mn-cs"/>
            </a:endParaRPr>
          </a:p>
        </p:txBody>
      </p:sp>
      <p:sp>
        <p:nvSpPr>
          <p:cNvPr id="44046" name="Text Box 9"/>
          <p:cNvSpPr txBox="1">
            <a:spLocks noChangeArrowheads="1"/>
          </p:cNvSpPr>
          <p:nvPr/>
        </p:nvSpPr>
        <p:spPr bwMode="auto">
          <a:xfrm>
            <a:off x="8576470" y="1645710"/>
            <a:ext cx="941917" cy="327986"/>
          </a:xfrm>
          <a:prstGeom prst="rect">
            <a:avLst/>
          </a:prstGeom>
          <a:noFill/>
          <a:ln w="12700">
            <a:noFill/>
            <a:miter lim="800000"/>
            <a:headEnd/>
            <a:tailEnd/>
          </a:ln>
        </p:spPr>
        <p:txBody>
          <a:bodyPr lIns="108852" tIns="54425" rIns="108852" bIns="54425">
            <a:spAutoFit/>
          </a:bodyPr>
          <a:lstStyle/>
          <a:p>
            <a:pPr algn="ctr" eaLnBrk="0" hangingPunct="0">
              <a:spcBef>
                <a:spcPct val="50000"/>
              </a:spcBef>
            </a:pPr>
            <a:r>
              <a:rPr lang="en-US" sz="1417" b="1">
                <a:solidFill>
                  <a:schemeClr val="bg1"/>
                </a:solidFill>
              </a:rPr>
              <a:t>Vision</a:t>
            </a:r>
          </a:p>
        </p:txBody>
      </p:sp>
    </p:spTree>
    <p:extLst>
      <p:ext uri="{BB962C8B-B14F-4D97-AF65-F5344CB8AC3E}">
        <p14:creationId xmlns:p14="http://schemas.microsoft.com/office/powerpoint/2010/main" val="2468291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BB0AF-DC29-3E46-9617-0655556B8CCA}"/>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3A527344-DCE3-1D4B-877F-7BE0A341718C}"/>
              </a:ext>
            </a:extLst>
          </p:cNvPr>
          <p:cNvSpPr>
            <a:spLocks noGrp="1"/>
          </p:cNvSpPr>
          <p:nvPr>
            <p:ph idx="1"/>
          </p:nvPr>
        </p:nvSpPr>
        <p:spPr>
          <a:xfrm>
            <a:off x="838200" y="1825625"/>
            <a:ext cx="10381735" cy="4351338"/>
          </a:xfrm>
        </p:spPr>
        <p:txBody>
          <a:bodyPr>
            <a:normAutofit lnSpcReduction="10000"/>
          </a:bodyPr>
          <a:lstStyle/>
          <a:p>
            <a:pPr marL="0" indent="0">
              <a:buNone/>
            </a:pPr>
            <a:r>
              <a:rPr lang="en-US" dirty="0"/>
              <a:t>This presentation/workshop/session is not intended to replace or insult what you may already know or being doing regarding “Asset Management”</a:t>
            </a:r>
          </a:p>
          <a:p>
            <a:pPr marL="0" indent="0">
              <a:buNone/>
            </a:pPr>
            <a:endParaRPr lang="en-US" dirty="0"/>
          </a:p>
          <a:p>
            <a:pPr marL="0" indent="0">
              <a:buNone/>
            </a:pPr>
            <a:r>
              <a:rPr lang="en-US" dirty="0"/>
              <a:t>These are mostly my ideas and thoughts, presented with reference to context found in the Asset Management domain</a:t>
            </a:r>
          </a:p>
          <a:p>
            <a:pPr marL="0" indent="0">
              <a:buNone/>
            </a:pPr>
            <a:endParaRPr lang="en-US" dirty="0"/>
          </a:p>
          <a:p>
            <a:pPr marL="0" indent="0">
              <a:buNone/>
            </a:pPr>
            <a:r>
              <a:rPr lang="en-US" dirty="0"/>
              <a:t>Please feel free to contribute and improve Asset Management thinking</a:t>
            </a:r>
          </a:p>
          <a:p>
            <a:endParaRPr lang="en-US" dirty="0"/>
          </a:p>
        </p:txBody>
      </p:sp>
    </p:spTree>
    <p:extLst>
      <p:ext uri="{BB962C8B-B14F-4D97-AF65-F5344CB8AC3E}">
        <p14:creationId xmlns:p14="http://schemas.microsoft.com/office/powerpoint/2010/main" val="663483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bwMode="auto">
          <a:ln>
            <a:miter lim="800000"/>
            <a:headEnd/>
            <a:tailEnd/>
          </a:ln>
        </p:spPr>
        <p:txBody>
          <a:bodyPr vert="horz" wrap="square" numCol="1" compatLnSpc="1">
            <a:prstTxWarp prst="textNoShape">
              <a:avLst/>
            </a:prstTxWarp>
            <a:normAutofit/>
          </a:bodyPr>
          <a:lstStyle/>
          <a:p>
            <a:r>
              <a:rPr lang="en-US" dirty="0">
                <a:ea typeface="ＭＳ Ｐゴシック" pitchFamily="34" charset="-128"/>
                <a:cs typeface="Arial" charset="0"/>
              </a:rPr>
              <a:t>Key Message</a:t>
            </a:r>
          </a:p>
        </p:txBody>
      </p:sp>
      <p:sp>
        <p:nvSpPr>
          <p:cNvPr id="45058" name="Content Placeholder 2"/>
          <p:cNvSpPr>
            <a:spLocks noGrp="1"/>
          </p:cNvSpPr>
          <p:nvPr>
            <p:ph idx="1"/>
          </p:nvPr>
        </p:nvSpPr>
        <p:spPr>
          <a:xfrm>
            <a:off x="838200" y="1825625"/>
            <a:ext cx="10886202" cy="4351338"/>
          </a:xfrm>
        </p:spPr>
        <p:txBody>
          <a:bodyPr>
            <a:normAutofit/>
          </a:bodyPr>
          <a:lstStyle/>
          <a:p>
            <a:pPr marL="346595" indent="-346595" defTabSz="1087410"/>
            <a:r>
              <a:rPr lang="en-US" sz="3600" dirty="0">
                <a:ea typeface="ＭＳ Ｐゴシック" pitchFamily="34" charset="-128"/>
                <a:cs typeface="Arial" charset="0"/>
              </a:rPr>
              <a:t>To support Vision you need documented policies, business processes, standards, and procedures</a:t>
            </a:r>
          </a:p>
          <a:p>
            <a:pPr lvl="1" defTabSz="1087410">
              <a:buFont typeface="Arial" panose="020B0604020202020204" pitchFamily="34" charset="0"/>
              <a:buChar char="-"/>
            </a:pPr>
            <a:r>
              <a:rPr lang="en-US" dirty="0">
                <a:cs typeface="Arial" charset="0"/>
              </a:rPr>
              <a:t>Note: key word ‘documented’ – Correlates to ISO55K expectations</a:t>
            </a:r>
          </a:p>
          <a:p>
            <a:pPr marL="346595" indent="-346595" defTabSz="1087410"/>
            <a:r>
              <a:rPr lang="en-US" sz="3600" dirty="0">
                <a:ea typeface="ＭＳ Ｐゴシック" pitchFamily="34" charset="-128"/>
                <a:cs typeface="Arial" charset="0"/>
              </a:rPr>
              <a:t>Will not experience success (behavior change) without all the structural blocks</a:t>
            </a:r>
          </a:p>
        </p:txBody>
      </p:sp>
      <p:grpSp>
        <p:nvGrpSpPr>
          <p:cNvPr id="45059" name="Group 28"/>
          <p:cNvGrpSpPr>
            <a:grpSpLocks/>
          </p:cNvGrpSpPr>
          <p:nvPr/>
        </p:nvGrpSpPr>
        <p:grpSpPr bwMode="auto">
          <a:xfrm>
            <a:off x="312817" y="5005943"/>
            <a:ext cx="10003199" cy="572822"/>
            <a:chOff x="287022" y="5084775"/>
            <a:chExt cx="12003727" cy="687331"/>
          </a:xfrm>
        </p:grpSpPr>
        <p:grpSp>
          <p:nvGrpSpPr>
            <p:cNvPr id="45063" name="Group 14"/>
            <p:cNvGrpSpPr>
              <a:grpSpLocks/>
            </p:cNvGrpSpPr>
            <p:nvPr/>
          </p:nvGrpSpPr>
          <p:grpSpPr bwMode="auto">
            <a:xfrm>
              <a:off x="287022" y="5084775"/>
              <a:ext cx="12003727" cy="687331"/>
              <a:chOff x="1350152" y="6248397"/>
              <a:chExt cx="12003727" cy="687331"/>
            </a:xfrm>
          </p:grpSpPr>
          <p:grpSp>
            <p:nvGrpSpPr>
              <p:cNvPr id="45065" name="Group 25"/>
              <p:cNvGrpSpPr>
                <a:grpSpLocks/>
              </p:cNvGrpSpPr>
              <p:nvPr/>
            </p:nvGrpSpPr>
            <p:grpSpPr bwMode="auto">
              <a:xfrm>
                <a:off x="1350152" y="6248397"/>
                <a:ext cx="12003727" cy="687331"/>
                <a:chOff x="862257" y="4883307"/>
                <a:chExt cx="7502328" cy="572776"/>
              </a:xfrm>
            </p:grpSpPr>
            <p:sp>
              <p:nvSpPr>
                <p:cNvPr id="21" name="Explosion 2 20"/>
                <p:cNvSpPr/>
                <p:nvPr/>
              </p:nvSpPr>
              <p:spPr>
                <a:xfrm>
                  <a:off x="978342" y="4883307"/>
                  <a:ext cx="1107271" cy="500022"/>
                </a:xfrm>
                <a:prstGeom prst="irregularSeal2">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dirty="0"/>
                </a:p>
              </p:txBody>
            </p:sp>
            <p:cxnSp>
              <p:nvCxnSpPr>
                <p:cNvPr id="22" name="Straight Arrow Connector 21"/>
                <p:cNvCxnSpPr>
                  <a:cxnSpLocks/>
                </p:cNvCxnSpPr>
                <p:nvPr/>
              </p:nvCxnSpPr>
              <p:spPr>
                <a:xfrm>
                  <a:off x="862257" y="5456083"/>
                  <a:ext cx="7502328" cy="0"/>
                </a:xfrm>
                <a:prstGeom prst="straightConnector1">
                  <a:avLst/>
                </a:prstGeom>
                <a:ln w="889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5072" name="TextBox 22"/>
                <p:cNvSpPr txBox="1">
                  <a:spLocks noChangeArrowheads="1"/>
                </p:cNvSpPr>
                <p:nvPr/>
              </p:nvSpPr>
              <p:spPr bwMode="auto">
                <a:xfrm>
                  <a:off x="1192321" y="4955769"/>
                  <a:ext cx="578518" cy="369302"/>
                </a:xfrm>
                <a:prstGeom prst="rect">
                  <a:avLst/>
                </a:prstGeom>
                <a:noFill/>
                <a:ln w="9525">
                  <a:noFill/>
                  <a:miter lim="800000"/>
                  <a:headEnd/>
                  <a:tailEnd/>
                </a:ln>
              </p:spPr>
              <p:txBody>
                <a:bodyPr wrap="none">
                  <a:spAutoFit/>
                </a:bodyPr>
                <a:lstStyle/>
                <a:p>
                  <a:pPr algn="dist"/>
                  <a:r>
                    <a:rPr lang="en-US" b="1" dirty="0"/>
                    <a:t>Vision</a:t>
                  </a:r>
                </a:p>
              </p:txBody>
            </p:sp>
            <p:sp>
              <p:nvSpPr>
                <p:cNvPr id="45073" name="TextBox 23"/>
                <p:cNvSpPr txBox="1">
                  <a:spLocks noChangeArrowheads="1"/>
                </p:cNvSpPr>
                <p:nvPr/>
              </p:nvSpPr>
              <p:spPr bwMode="auto">
                <a:xfrm>
                  <a:off x="2674226" y="4955769"/>
                  <a:ext cx="479454" cy="323139"/>
                </a:xfrm>
                <a:prstGeom prst="rect">
                  <a:avLst/>
                </a:prstGeom>
                <a:noFill/>
                <a:ln w="9525">
                  <a:noFill/>
                  <a:miter lim="800000"/>
                  <a:headEnd/>
                  <a:tailEnd/>
                </a:ln>
              </p:spPr>
              <p:txBody>
                <a:bodyPr wrap="none">
                  <a:spAutoFit/>
                </a:bodyPr>
                <a:lstStyle/>
                <a:p>
                  <a:pPr algn="dist"/>
                  <a:r>
                    <a:rPr lang="en-US" sz="1500"/>
                    <a:t>Policy</a:t>
                  </a:r>
                </a:p>
              </p:txBody>
            </p:sp>
            <p:sp>
              <p:nvSpPr>
                <p:cNvPr id="45074" name="TextBox 24"/>
                <p:cNvSpPr txBox="1">
                  <a:spLocks noChangeArrowheads="1"/>
                </p:cNvSpPr>
                <p:nvPr/>
              </p:nvSpPr>
              <p:spPr bwMode="auto">
                <a:xfrm>
                  <a:off x="4025066" y="4955769"/>
                  <a:ext cx="583423" cy="323139"/>
                </a:xfrm>
                <a:prstGeom prst="rect">
                  <a:avLst/>
                </a:prstGeom>
                <a:noFill/>
                <a:ln w="9525">
                  <a:noFill/>
                  <a:miter lim="800000"/>
                  <a:headEnd/>
                  <a:tailEnd/>
                </a:ln>
              </p:spPr>
              <p:txBody>
                <a:bodyPr wrap="none">
                  <a:spAutoFit/>
                </a:bodyPr>
                <a:lstStyle/>
                <a:p>
                  <a:pPr algn="dist"/>
                  <a:r>
                    <a:rPr lang="en-US" sz="1500"/>
                    <a:t>Process</a:t>
                  </a:r>
                </a:p>
              </p:txBody>
            </p:sp>
            <p:sp>
              <p:nvSpPr>
                <p:cNvPr id="45075" name="TextBox 25"/>
                <p:cNvSpPr txBox="1">
                  <a:spLocks noChangeArrowheads="1"/>
                </p:cNvSpPr>
                <p:nvPr/>
              </p:nvSpPr>
              <p:spPr bwMode="auto">
                <a:xfrm>
                  <a:off x="5522069" y="4955769"/>
                  <a:ext cx="663733" cy="323139"/>
                </a:xfrm>
                <a:prstGeom prst="rect">
                  <a:avLst/>
                </a:prstGeom>
                <a:noFill/>
                <a:ln w="9525">
                  <a:noFill/>
                  <a:miter lim="800000"/>
                  <a:headEnd/>
                  <a:tailEnd/>
                </a:ln>
              </p:spPr>
              <p:txBody>
                <a:bodyPr wrap="none">
                  <a:spAutoFit/>
                </a:bodyPr>
                <a:lstStyle/>
                <a:p>
                  <a:pPr algn="dist"/>
                  <a:r>
                    <a:rPr lang="en-US" sz="1500"/>
                    <a:t>Standard</a:t>
                  </a:r>
                </a:p>
              </p:txBody>
            </p:sp>
            <p:sp>
              <p:nvSpPr>
                <p:cNvPr id="45076" name="TextBox 26"/>
                <p:cNvSpPr txBox="1">
                  <a:spLocks noChangeArrowheads="1"/>
                </p:cNvSpPr>
                <p:nvPr/>
              </p:nvSpPr>
              <p:spPr bwMode="auto">
                <a:xfrm>
                  <a:off x="7059108" y="4955769"/>
                  <a:ext cx="742600" cy="323139"/>
                </a:xfrm>
                <a:prstGeom prst="rect">
                  <a:avLst/>
                </a:prstGeom>
                <a:noFill/>
                <a:ln w="9525">
                  <a:noFill/>
                  <a:miter lim="800000"/>
                  <a:headEnd/>
                  <a:tailEnd/>
                </a:ln>
              </p:spPr>
              <p:txBody>
                <a:bodyPr wrap="none">
                  <a:spAutoFit/>
                </a:bodyPr>
                <a:lstStyle/>
                <a:p>
                  <a:pPr algn="dist"/>
                  <a:r>
                    <a:rPr lang="en-US" sz="1500"/>
                    <a:t>Procedure</a:t>
                  </a:r>
                </a:p>
              </p:txBody>
            </p:sp>
          </p:grpSp>
          <p:sp>
            <p:nvSpPr>
              <p:cNvPr id="45066" name="TextBox 16"/>
              <p:cNvSpPr txBox="1">
                <a:spLocks noChangeArrowheads="1"/>
              </p:cNvSpPr>
              <p:nvPr/>
            </p:nvSpPr>
            <p:spPr bwMode="auto">
              <a:xfrm>
                <a:off x="3484270" y="6324600"/>
                <a:ext cx="375484" cy="480094"/>
              </a:xfrm>
              <a:prstGeom prst="rect">
                <a:avLst/>
              </a:prstGeom>
              <a:noFill/>
              <a:ln w="9525">
                <a:noFill/>
                <a:miter lim="800000"/>
                <a:headEnd/>
                <a:tailEnd/>
              </a:ln>
            </p:spPr>
            <p:txBody>
              <a:bodyPr wrap="none">
                <a:spAutoFit/>
              </a:bodyPr>
              <a:lstStyle/>
              <a:p>
                <a:r>
                  <a:rPr lang="en-US" sz="2000"/>
                  <a:t>+</a:t>
                </a:r>
              </a:p>
            </p:txBody>
          </p:sp>
          <p:sp>
            <p:nvSpPr>
              <p:cNvPr id="45067" name="TextBox 17"/>
              <p:cNvSpPr txBox="1">
                <a:spLocks noChangeArrowheads="1"/>
              </p:cNvSpPr>
              <p:nvPr/>
            </p:nvSpPr>
            <p:spPr bwMode="auto">
              <a:xfrm>
                <a:off x="5486400" y="6324600"/>
                <a:ext cx="375484" cy="480094"/>
              </a:xfrm>
              <a:prstGeom prst="rect">
                <a:avLst/>
              </a:prstGeom>
              <a:noFill/>
              <a:ln w="9525">
                <a:noFill/>
                <a:miter lim="800000"/>
                <a:headEnd/>
                <a:tailEnd/>
              </a:ln>
            </p:spPr>
            <p:txBody>
              <a:bodyPr wrap="none">
                <a:spAutoFit/>
              </a:bodyPr>
              <a:lstStyle/>
              <a:p>
                <a:r>
                  <a:rPr lang="en-US" sz="2000"/>
                  <a:t>+</a:t>
                </a:r>
              </a:p>
            </p:txBody>
          </p:sp>
          <p:sp>
            <p:nvSpPr>
              <p:cNvPr id="45068" name="TextBox 18"/>
              <p:cNvSpPr txBox="1">
                <a:spLocks noChangeArrowheads="1"/>
              </p:cNvSpPr>
              <p:nvPr/>
            </p:nvSpPr>
            <p:spPr bwMode="auto">
              <a:xfrm>
                <a:off x="7924800" y="6324600"/>
                <a:ext cx="375484" cy="480094"/>
              </a:xfrm>
              <a:prstGeom prst="rect">
                <a:avLst/>
              </a:prstGeom>
              <a:noFill/>
              <a:ln w="9525">
                <a:noFill/>
                <a:miter lim="800000"/>
                <a:headEnd/>
                <a:tailEnd/>
              </a:ln>
            </p:spPr>
            <p:txBody>
              <a:bodyPr wrap="none">
                <a:spAutoFit/>
              </a:bodyPr>
              <a:lstStyle/>
              <a:p>
                <a:r>
                  <a:rPr lang="en-US" sz="2000"/>
                  <a:t>+</a:t>
                </a:r>
              </a:p>
            </p:txBody>
          </p:sp>
          <p:sp>
            <p:nvSpPr>
              <p:cNvPr id="45069" name="TextBox 19"/>
              <p:cNvSpPr txBox="1">
                <a:spLocks noChangeArrowheads="1"/>
              </p:cNvSpPr>
              <p:nvPr/>
            </p:nvSpPr>
            <p:spPr bwMode="auto">
              <a:xfrm>
                <a:off x="10439401" y="6324600"/>
                <a:ext cx="375484" cy="480094"/>
              </a:xfrm>
              <a:prstGeom prst="rect">
                <a:avLst/>
              </a:prstGeom>
              <a:noFill/>
              <a:ln w="9525">
                <a:noFill/>
                <a:miter lim="800000"/>
                <a:headEnd/>
                <a:tailEnd/>
              </a:ln>
            </p:spPr>
            <p:txBody>
              <a:bodyPr wrap="none">
                <a:spAutoFit/>
              </a:bodyPr>
              <a:lstStyle/>
              <a:p>
                <a:r>
                  <a:rPr lang="en-US" sz="2000"/>
                  <a:t>+</a:t>
                </a:r>
              </a:p>
            </p:txBody>
          </p:sp>
        </p:grpSp>
        <p:sp>
          <p:nvSpPr>
            <p:cNvPr id="45064" name="TextBox 27"/>
            <p:cNvSpPr txBox="1">
              <a:spLocks noChangeArrowheads="1"/>
            </p:cNvSpPr>
            <p:nvPr/>
          </p:nvSpPr>
          <p:spPr bwMode="auto">
            <a:xfrm>
              <a:off x="11624926" y="5160978"/>
              <a:ext cx="375484" cy="480094"/>
            </a:xfrm>
            <a:prstGeom prst="rect">
              <a:avLst/>
            </a:prstGeom>
            <a:noFill/>
            <a:ln w="9525">
              <a:noFill/>
              <a:miter lim="800000"/>
              <a:headEnd/>
              <a:tailEnd/>
            </a:ln>
          </p:spPr>
          <p:txBody>
            <a:bodyPr wrap="none">
              <a:spAutoFit/>
            </a:bodyPr>
            <a:lstStyle/>
            <a:p>
              <a:r>
                <a:rPr lang="en-US" sz="2000"/>
                <a:t>=</a:t>
              </a:r>
            </a:p>
          </p:txBody>
        </p:sp>
      </p:grpSp>
      <p:grpSp>
        <p:nvGrpSpPr>
          <p:cNvPr id="14" name="Group 13"/>
          <p:cNvGrpSpPr>
            <a:grpSpLocks/>
          </p:cNvGrpSpPr>
          <p:nvPr/>
        </p:nvGrpSpPr>
        <p:grpSpPr bwMode="auto">
          <a:xfrm rot="19563941">
            <a:off x="9125645" y="4981323"/>
            <a:ext cx="3452991" cy="1299966"/>
            <a:chOff x="6005344" y="5551704"/>
            <a:chExt cx="2933465" cy="799474"/>
          </a:xfrm>
        </p:grpSpPr>
        <p:sp>
          <p:nvSpPr>
            <p:cNvPr id="13" name="Explosion 2 12"/>
            <p:cNvSpPr/>
            <p:nvPr/>
          </p:nvSpPr>
          <p:spPr>
            <a:xfrm>
              <a:off x="6005344" y="5551704"/>
              <a:ext cx="2933465" cy="799474"/>
            </a:xfrm>
            <a:prstGeom prst="irregularSeal2">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dirty="0"/>
            </a:p>
          </p:txBody>
        </p:sp>
        <p:sp>
          <p:nvSpPr>
            <p:cNvPr id="45062" name="TextBox 10"/>
            <p:cNvSpPr txBox="1">
              <a:spLocks noChangeArrowheads="1"/>
            </p:cNvSpPr>
            <p:nvPr/>
          </p:nvSpPr>
          <p:spPr bwMode="auto">
            <a:xfrm rot="21225351">
              <a:off x="6443589" y="5791550"/>
              <a:ext cx="1983355" cy="283922"/>
            </a:xfrm>
            <a:prstGeom prst="rect">
              <a:avLst/>
            </a:prstGeom>
            <a:noFill/>
            <a:ln w="9525">
              <a:noFill/>
              <a:miter lim="800000"/>
              <a:headEnd/>
              <a:tailEnd/>
            </a:ln>
          </p:spPr>
          <p:txBody>
            <a:bodyPr wrap="none">
              <a:spAutoFit/>
            </a:bodyPr>
            <a:lstStyle/>
            <a:p>
              <a:pPr algn="dist"/>
              <a:r>
                <a:rPr lang="en-US" sz="2400" b="1" dirty="0"/>
                <a:t>Behavior Change</a:t>
              </a:r>
            </a:p>
          </p:txBody>
        </p:sp>
      </p:grpSp>
    </p:spTree>
    <p:extLst>
      <p:ext uri="{BB962C8B-B14F-4D97-AF65-F5344CB8AC3E}">
        <p14:creationId xmlns:p14="http://schemas.microsoft.com/office/powerpoint/2010/main" val="235798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B3BF31-D962-49B2-9236-1978623BD594}"/>
              </a:ext>
            </a:extLst>
          </p:cNvPr>
          <p:cNvSpPr>
            <a:spLocks noGrp="1"/>
          </p:cNvSpPr>
          <p:nvPr>
            <p:ph type="title"/>
          </p:nvPr>
        </p:nvSpPr>
        <p:spPr/>
        <p:txBody>
          <a:bodyPr/>
          <a:lstStyle/>
          <a:p>
            <a:r>
              <a:rPr lang="en-US" dirty="0"/>
              <a:t>Structural Blocks</a:t>
            </a:r>
          </a:p>
        </p:txBody>
      </p:sp>
      <p:sp>
        <p:nvSpPr>
          <p:cNvPr id="2" name="TextBox 1">
            <a:extLst>
              <a:ext uri="{FF2B5EF4-FFF2-40B4-BE49-F238E27FC236}">
                <a16:creationId xmlns:a16="http://schemas.microsoft.com/office/drawing/2014/main" id="{C6130D61-F3E5-43F3-9C4C-41BBEA957784}"/>
              </a:ext>
            </a:extLst>
          </p:cNvPr>
          <p:cNvSpPr txBox="1"/>
          <p:nvPr/>
        </p:nvSpPr>
        <p:spPr>
          <a:xfrm>
            <a:off x="595051" y="519758"/>
            <a:ext cx="3714307" cy="800219"/>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b="1" dirty="0"/>
              <a:t>Step 1 </a:t>
            </a:r>
            <a:r>
              <a:rPr lang="en-US" b="1" dirty="0">
                <a:solidFill>
                  <a:schemeClr val="bg1"/>
                </a:solidFill>
              </a:rPr>
              <a:t>Corporate Business Strategy</a:t>
            </a:r>
          </a:p>
          <a:p>
            <a:pPr algn="ctr"/>
            <a:r>
              <a:rPr lang="en-US" sz="1400" i="1" dirty="0"/>
              <a:t>Management System Starts Here:</a:t>
            </a:r>
          </a:p>
          <a:p>
            <a:pPr algn="ctr"/>
            <a:endParaRPr lang="en-US" sz="1400" i="1" dirty="0"/>
          </a:p>
        </p:txBody>
      </p:sp>
      <p:sp>
        <p:nvSpPr>
          <p:cNvPr id="4" name="TextBox 3">
            <a:extLst>
              <a:ext uri="{FF2B5EF4-FFF2-40B4-BE49-F238E27FC236}">
                <a16:creationId xmlns:a16="http://schemas.microsoft.com/office/drawing/2014/main" id="{44E76A73-54E2-4A6E-887D-0C2F7DF70367}"/>
              </a:ext>
            </a:extLst>
          </p:cNvPr>
          <p:cNvSpPr txBox="1"/>
          <p:nvPr/>
        </p:nvSpPr>
        <p:spPr>
          <a:xfrm>
            <a:off x="1135927" y="1207045"/>
            <a:ext cx="8329899" cy="1384995"/>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rtlCol="0">
            <a:spAutoFit/>
          </a:bodyPr>
          <a:lstStyle/>
          <a:p>
            <a:r>
              <a:rPr lang="en-US" b="1" dirty="0"/>
              <a:t>Step 2 </a:t>
            </a:r>
            <a:r>
              <a:rPr lang="en-US" b="1" dirty="0">
                <a:solidFill>
                  <a:schemeClr val="bg1"/>
                </a:solidFill>
              </a:rPr>
              <a:t>Corporate Policies</a:t>
            </a:r>
          </a:p>
          <a:p>
            <a:pPr lvl="1"/>
            <a:r>
              <a:rPr lang="en-US" sz="1400" b="1" i="1" dirty="0"/>
              <a:t>Asset Management Policy inclusive in Corporate Policy(s)</a:t>
            </a:r>
          </a:p>
          <a:p>
            <a:pPr lvl="2"/>
            <a:r>
              <a:rPr lang="en-US" sz="1200" dirty="0"/>
              <a:t>Contains a statement like – “A critical asset shall have a correlating Inspection Testing Preventive Maintenance Task” or “OPPD Assets shall have lifecycle costing practices applied.”</a:t>
            </a:r>
          </a:p>
          <a:p>
            <a:pPr algn="ctr"/>
            <a:r>
              <a:rPr lang="en-US" sz="1400" i="1" dirty="0"/>
              <a:t>Or Management System Starts Here:</a:t>
            </a:r>
          </a:p>
          <a:p>
            <a:pPr algn="ctr"/>
            <a:endParaRPr lang="en-US" sz="1400" i="1" dirty="0"/>
          </a:p>
        </p:txBody>
      </p:sp>
      <p:sp>
        <p:nvSpPr>
          <p:cNvPr id="5" name="TextBox 4">
            <a:extLst>
              <a:ext uri="{FF2B5EF4-FFF2-40B4-BE49-F238E27FC236}">
                <a16:creationId xmlns:a16="http://schemas.microsoft.com/office/drawing/2014/main" id="{1A430995-040D-42E1-BE3A-32A6DD12E0EE}"/>
              </a:ext>
            </a:extLst>
          </p:cNvPr>
          <p:cNvSpPr txBox="1"/>
          <p:nvPr/>
        </p:nvSpPr>
        <p:spPr>
          <a:xfrm>
            <a:off x="1781291" y="2393726"/>
            <a:ext cx="8934140" cy="2523768"/>
          </a:xfrm>
          <a:prstGeom prst="rect">
            <a:avLst/>
          </a:prstGeom>
          <a:solidFill>
            <a:schemeClr val="tx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US" b="1" dirty="0"/>
              <a:t>Step 3 </a:t>
            </a:r>
            <a:r>
              <a:rPr lang="en-US" b="1" dirty="0">
                <a:solidFill>
                  <a:schemeClr val="bg1"/>
                </a:solidFill>
              </a:rPr>
              <a:t>Asset Management Strategy </a:t>
            </a:r>
            <a:r>
              <a:rPr lang="en-US" dirty="0"/>
              <a:t>(SAMP) references / contains</a:t>
            </a:r>
          </a:p>
          <a:p>
            <a:pPr lvl="1"/>
            <a:r>
              <a:rPr lang="en-US" sz="1400" b="1" i="1" dirty="0"/>
              <a:t>Organization context</a:t>
            </a:r>
          </a:p>
          <a:p>
            <a:pPr lvl="2"/>
            <a:r>
              <a:rPr lang="en-US" sz="1200" dirty="0"/>
              <a:t>Asset Management Objectives integrated to organizational objectives</a:t>
            </a:r>
          </a:p>
          <a:p>
            <a:pPr lvl="1"/>
            <a:r>
              <a:rPr lang="en-US" sz="1400" b="1" i="1" dirty="0"/>
              <a:t>Stakeholder requirements</a:t>
            </a:r>
          </a:p>
          <a:p>
            <a:pPr lvl="2"/>
            <a:r>
              <a:rPr lang="en-US" sz="1200" dirty="0"/>
              <a:t>Scope of the Asset Management System (Improvement tasks, Steady state tasks)</a:t>
            </a:r>
          </a:p>
          <a:p>
            <a:pPr lvl="1"/>
            <a:r>
              <a:rPr lang="en-US" sz="1400" b="1" i="1" dirty="0"/>
              <a:t>Asset Management Scope (*Plans)</a:t>
            </a:r>
          </a:p>
          <a:p>
            <a:pPr lvl="2"/>
            <a:r>
              <a:rPr lang="en-US" sz="1200" dirty="0"/>
              <a:t>Maintenance Significant / Criticality Assessment Results</a:t>
            </a:r>
          </a:p>
          <a:p>
            <a:pPr lvl="2"/>
            <a:r>
              <a:rPr lang="en-US" sz="1200" dirty="0"/>
              <a:t>Identification of Failure modes</a:t>
            </a:r>
          </a:p>
          <a:p>
            <a:pPr lvl="2"/>
            <a:r>
              <a:rPr lang="en-US" sz="1200" dirty="0"/>
              <a:t>Mitigation of Failure modes through development or identification of Inspection Testing Preventive Maintenance Tasks</a:t>
            </a:r>
          </a:p>
          <a:p>
            <a:pPr lvl="2"/>
            <a:r>
              <a:rPr lang="en-US" sz="1200" dirty="0"/>
              <a:t>Frequency of Inspection Testing Preventive Maintenance</a:t>
            </a:r>
          </a:p>
          <a:p>
            <a:pPr lvl="2"/>
            <a:r>
              <a:rPr lang="en-US" sz="1200" dirty="0"/>
              <a:t>Scope of Inspection Testing Preventive Maintenance</a:t>
            </a:r>
            <a:endParaRPr lang="en-US" sz="1400" dirty="0"/>
          </a:p>
          <a:p>
            <a:pPr algn="ctr"/>
            <a:endParaRPr lang="en-US" sz="1400" i="1" dirty="0"/>
          </a:p>
        </p:txBody>
      </p:sp>
      <p:sp>
        <p:nvSpPr>
          <p:cNvPr id="11" name="TextBox 10">
            <a:extLst>
              <a:ext uri="{FF2B5EF4-FFF2-40B4-BE49-F238E27FC236}">
                <a16:creationId xmlns:a16="http://schemas.microsoft.com/office/drawing/2014/main" id="{98614335-945A-4C0A-B7CD-C388595AF126}"/>
              </a:ext>
            </a:extLst>
          </p:cNvPr>
          <p:cNvSpPr txBox="1"/>
          <p:nvPr/>
        </p:nvSpPr>
        <p:spPr>
          <a:xfrm>
            <a:off x="3172625" y="4919846"/>
            <a:ext cx="8279404" cy="769441"/>
          </a:xfrm>
          <a:prstGeom prst="rect">
            <a:avLst/>
          </a:prstGeom>
          <a:solidFill>
            <a:schemeClr val="accent4">
              <a:lumMod val="60000"/>
              <a:lumOff val="40000"/>
            </a:schemeClr>
          </a:solidFill>
          <a:effectLst>
            <a:outerShdw blurRad="50800" dist="38100" dir="2700000" algn="tl" rotWithShape="0">
              <a:prstClr val="black">
                <a:alpha val="40000"/>
              </a:prstClr>
            </a:outerShdw>
          </a:effectLst>
        </p:spPr>
        <p:txBody>
          <a:bodyPr wrap="square" rtlCol="0">
            <a:spAutoFit/>
          </a:bodyPr>
          <a:lstStyle/>
          <a:p>
            <a:r>
              <a:rPr lang="en-US" b="1" dirty="0"/>
              <a:t>Step 4 </a:t>
            </a:r>
            <a:r>
              <a:rPr lang="en-US" b="1" dirty="0">
                <a:solidFill>
                  <a:schemeClr val="bg1"/>
                </a:solidFill>
              </a:rPr>
              <a:t>Quantitative metric</a:t>
            </a:r>
            <a:r>
              <a:rPr lang="en-US" dirty="0">
                <a:solidFill>
                  <a:schemeClr val="bg1"/>
                </a:solidFill>
              </a:rPr>
              <a:t> </a:t>
            </a:r>
            <a:r>
              <a:rPr lang="en-US" dirty="0"/>
              <a:t>defined to measure the policy statement</a:t>
            </a:r>
          </a:p>
          <a:p>
            <a:pPr lvl="2"/>
            <a:r>
              <a:rPr lang="en-US" sz="1200" dirty="0"/>
              <a:t>100% of Critical Assets have a corresponding inspection task scheduled in the CMMS</a:t>
            </a:r>
          </a:p>
          <a:p>
            <a:pPr algn="ctr"/>
            <a:endParaRPr lang="en-US" sz="1400" i="1" dirty="0"/>
          </a:p>
        </p:txBody>
      </p:sp>
      <p:sp>
        <p:nvSpPr>
          <p:cNvPr id="15" name="TextBox 14">
            <a:extLst>
              <a:ext uri="{FF2B5EF4-FFF2-40B4-BE49-F238E27FC236}">
                <a16:creationId xmlns:a16="http://schemas.microsoft.com/office/drawing/2014/main" id="{0BDBAD6B-8BCD-4D64-83DC-0F37AED9AAB0}"/>
              </a:ext>
            </a:extLst>
          </p:cNvPr>
          <p:cNvSpPr txBox="1"/>
          <p:nvPr/>
        </p:nvSpPr>
        <p:spPr>
          <a:xfrm>
            <a:off x="3658776" y="5677985"/>
            <a:ext cx="8279404" cy="553998"/>
          </a:xfrm>
          <a:prstGeom prst="rect">
            <a:avLst/>
          </a:prstGeom>
          <a:solidFill>
            <a:schemeClr val="bg2">
              <a:lumMod val="75000"/>
            </a:schemeClr>
          </a:solidFill>
        </p:spPr>
        <p:txBody>
          <a:bodyPr wrap="square" rtlCol="0">
            <a:spAutoFit/>
          </a:bodyPr>
          <a:lstStyle/>
          <a:p>
            <a:r>
              <a:rPr lang="en-US" b="1" dirty="0"/>
              <a:t>Step 5 </a:t>
            </a:r>
            <a:r>
              <a:rPr lang="en-US" b="1" dirty="0">
                <a:solidFill>
                  <a:schemeClr val="bg1"/>
                </a:solidFill>
              </a:rPr>
              <a:t>Qualitative metric </a:t>
            </a:r>
            <a:r>
              <a:rPr lang="en-US" dirty="0"/>
              <a:t>defined to measure the policy statement </a:t>
            </a:r>
          </a:p>
          <a:p>
            <a:pPr lvl="1"/>
            <a:r>
              <a:rPr lang="en-US" sz="1200" spc="-30" dirty="0"/>
              <a:t>90% of critical assets passed the inspection criteria when the inspection is performed per the asset strategy frequency</a:t>
            </a:r>
          </a:p>
        </p:txBody>
      </p:sp>
      <p:sp>
        <p:nvSpPr>
          <p:cNvPr id="6" name="Arrow: Right 5">
            <a:extLst>
              <a:ext uri="{FF2B5EF4-FFF2-40B4-BE49-F238E27FC236}">
                <a16:creationId xmlns:a16="http://schemas.microsoft.com/office/drawing/2014/main" id="{933407B7-53C8-48D0-B8FF-D19B1B4B13CF}"/>
              </a:ext>
            </a:extLst>
          </p:cNvPr>
          <p:cNvSpPr/>
          <p:nvPr/>
        </p:nvSpPr>
        <p:spPr>
          <a:xfrm rot="3613200">
            <a:off x="-2881822" y="2035731"/>
            <a:ext cx="8081076" cy="1713686"/>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bg1"/>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0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1.48148E-6 L 0.29857 0.00092 " pathEditMode="relative" rAng="0" ptsTypes="AA">
                                      <p:cBhvr>
                                        <p:cTn id="6" dur="2000" fill="hold"/>
                                        <p:tgtEl>
                                          <p:spTgt spid="7"/>
                                        </p:tgtEl>
                                        <p:attrNameLst>
                                          <p:attrName>ppt_x</p:attrName>
                                          <p:attrName>ppt_y</p:attrName>
                                        </p:attrNameLst>
                                      </p:cBhvr>
                                      <p:rCtr x="14922" y="46"/>
                                    </p:animMotion>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4" grpId="0" animBg="1"/>
      <p:bldP spid="5" grpId="0" animBg="1"/>
      <p:bldP spid="11" grpId="0" animBg="1"/>
      <p:bldP spid="1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2169B-2F33-CA4B-AB42-E655460D7995}"/>
              </a:ext>
            </a:extLst>
          </p:cNvPr>
          <p:cNvSpPr>
            <a:spLocks noGrp="1"/>
          </p:cNvSpPr>
          <p:nvPr>
            <p:ph type="title"/>
          </p:nvPr>
        </p:nvSpPr>
        <p:spPr/>
        <p:txBody>
          <a:bodyPr/>
          <a:lstStyle/>
          <a:p>
            <a:r>
              <a:rPr lang="en-US" sz="4000" dirty="0"/>
              <a:t>Exercise 5: Create a Management System</a:t>
            </a:r>
            <a:endParaRPr lang="en-US" dirty="0"/>
          </a:p>
        </p:txBody>
      </p:sp>
      <p:sp>
        <p:nvSpPr>
          <p:cNvPr id="3" name="Content Placeholder 2">
            <a:extLst>
              <a:ext uri="{FF2B5EF4-FFF2-40B4-BE49-F238E27FC236}">
                <a16:creationId xmlns:a16="http://schemas.microsoft.com/office/drawing/2014/main" id="{F0F60B9D-11BF-E54F-88A7-77A9FE9EE0E9}"/>
              </a:ext>
            </a:extLst>
          </p:cNvPr>
          <p:cNvSpPr>
            <a:spLocks noGrp="1"/>
          </p:cNvSpPr>
          <p:nvPr>
            <p:ph idx="1"/>
          </p:nvPr>
        </p:nvSpPr>
        <p:spPr>
          <a:xfrm>
            <a:off x="838199" y="1729710"/>
            <a:ext cx="11192435" cy="5265683"/>
          </a:xfrm>
        </p:spPr>
        <p:txBody>
          <a:bodyPr>
            <a:normAutofit fontScale="62500" lnSpcReduction="20000"/>
          </a:bodyPr>
          <a:lstStyle/>
          <a:p>
            <a:r>
              <a:rPr lang="en-US" sz="3800" dirty="0"/>
              <a:t>Write a simple:</a:t>
            </a:r>
          </a:p>
          <a:p>
            <a:pPr lvl="1">
              <a:buFont typeface="Arial" panose="020B0604020202020204" pitchFamily="34" charset="0"/>
              <a:buChar char="-"/>
            </a:pPr>
            <a:r>
              <a:rPr lang="en-US" sz="3800" dirty="0"/>
              <a:t>Vision</a:t>
            </a:r>
          </a:p>
          <a:p>
            <a:pPr lvl="1">
              <a:buFont typeface="Arial" panose="020B0604020202020204" pitchFamily="34" charset="0"/>
              <a:buChar char="-"/>
            </a:pPr>
            <a:r>
              <a:rPr lang="en-US" sz="3800" dirty="0"/>
              <a:t>Corporate Strategy by answering the 5 questions</a:t>
            </a:r>
          </a:p>
          <a:p>
            <a:pPr lvl="1">
              <a:buFont typeface="Arial" panose="020B0604020202020204" pitchFamily="34" charset="0"/>
              <a:buChar char="-"/>
            </a:pPr>
            <a:r>
              <a:rPr lang="en-US" sz="3800" dirty="0"/>
              <a:t>Asset Management Policy – single statement</a:t>
            </a:r>
          </a:p>
          <a:p>
            <a:pPr lvl="1">
              <a:buFont typeface="Arial" panose="020B0604020202020204" pitchFamily="34" charset="0"/>
              <a:buChar char="-"/>
            </a:pPr>
            <a:r>
              <a:rPr lang="en-US" sz="3800" dirty="0"/>
              <a:t>Asset Management Strategy</a:t>
            </a:r>
          </a:p>
          <a:p>
            <a:pPr lvl="1">
              <a:buFont typeface="Arial" panose="020B0604020202020204" pitchFamily="34" charset="0"/>
              <a:buChar char="-"/>
            </a:pPr>
            <a:r>
              <a:rPr lang="en-US" sz="3800" dirty="0"/>
              <a:t>Asset Management Scope</a:t>
            </a:r>
          </a:p>
          <a:p>
            <a:pPr lvl="1">
              <a:buFont typeface="Arial" panose="020B0604020202020204" pitchFamily="34" charset="0"/>
              <a:buChar char="-"/>
            </a:pPr>
            <a:r>
              <a:rPr lang="en-US" sz="3800" dirty="0"/>
              <a:t>Create a short Asset Management Process (5 steps)</a:t>
            </a:r>
          </a:p>
          <a:p>
            <a:pPr lvl="1">
              <a:buFont typeface="Arial" panose="020B0604020202020204" pitchFamily="34" charset="0"/>
              <a:buChar char="-"/>
            </a:pPr>
            <a:r>
              <a:rPr lang="en-US" sz="3800" dirty="0"/>
              <a:t>Create an Asset Management standard for one of the process steps</a:t>
            </a:r>
          </a:p>
          <a:p>
            <a:pPr lvl="1">
              <a:buFont typeface="Arial" panose="020B0604020202020204" pitchFamily="34" charset="0"/>
              <a:buChar char="-"/>
            </a:pPr>
            <a:r>
              <a:rPr lang="en-US" sz="3800" dirty="0"/>
              <a:t>Create a short Asset Management procedure to achieve the desired outcome</a:t>
            </a:r>
          </a:p>
          <a:p>
            <a:endParaRPr lang="en-US" sz="3400" dirty="0"/>
          </a:p>
          <a:p>
            <a:r>
              <a:rPr lang="en-US" sz="3800" dirty="0"/>
              <a:t>Bakery (Group 1)</a:t>
            </a:r>
          </a:p>
          <a:p>
            <a:r>
              <a:rPr lang="en-US" sz="3800" dirty="0"/>
              <a:t>Coffee Vendor (Group 2)</a:t>
            </a:r>
          </a:p>
          <a:p>
            <a:r>
              <a:rPr lang="en-US" sz="3800" dirty="0"/>
              <a:t>Mouse Trap Manufacturer (Group 3)</a:t>
            </a:r>
          </a:p>
          <a:p>
            <a:r>
              <a:rPr lang="en-US" sz="3800" dirty="0"/>
              <a:t>Gas Station Franchise Owner (Group 4)</a:t>
            </a:r>
            <a:br>
              <a:rPr lang="en-US" sz="3800" dirty="0"/>
            </a:br>
            <a:endParaRPr lang="en-US" sz="3800" dirty="0"/>
          </a:p>
        </p:txBody>
      </p:sp>
    </p:spTree>
    <p:extLst>
      <p:ext uri="{BB962C8B-B14F-4D97-AF65-F5344CB8AC3E}">
        <p14:creationId xmlns:p14="http://schemas.microsoft.com/office/powerpoint/2010/main" val="41175891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83B7-9F27-B842-A85C-0F57BCD0A41C}"/>
              </a:ext>
            </a:extLst>
          </p:cNvPr>
          <p:cNvSpPr>
            <a:spLocks noGrp="1"/>
          </p:cNvSpPr>
          <p:nvPr>
            <p:ph type="title"/>
          </p:nvPr>
        </p:nvSpPr>
        <p:spPr/>
        <p:txBody>
          <a:bodyPr>
            <a:normAutofit/>
          </a:bodyPr>
          <a:lstStyle/>
          <a:p>
            <a:r>
              <a:rPr lang="en-US" dirty="0"/>
              <a:t>Day 1 Learning Intention and Objective Review</a:t>
            </a:r>
          </a:p>
        </p:txBody>
      </p:sp>
      <p:sp>
        <p:nvSpPr>
          <p:cNvPr id="3" name="Content Placeholder 2">
            <a:extLst>
              <a:ext uri="{FF2B5EF4-FFF2-40B4-BE49-F238E27FC236}">
                <a16:creationId xmlns:a16="http://schemas.microsoft.com/office/drawing/2014/main" id="{8454EBBD-109A-6F44-A46C-E02798B3FD9D}"/>
              </a:ext>
            </a:extLst>
          </p:cNvPr>
          <p:cNvSpPr>
            <a:spLocks noGrp="1"/>
          </p:cNvSpPr>
          <p:nvPr>
            <p:ph idx="1"/>
          </p:nvPr>
        </p:nvSpPr>
        <p:spPr/>
        <p:txBody>
          <a:bodyPr/>
          <a:lstStyle/>
          <a:p>
            <a:r>
              <a:rPr lang="en-US" dirty="0"/>
              <a:t>Setting context</a:t>
            </a:r>
          </a:p>
          <a:p>
            <a:r>
              <a:rPr lang="en-US" dirty="0"/>
              <a:t>Challenge your thinking</a:t>
            </a:r>
          </a:p>
          <a:p>
            <a:r>
              <a:rPr lang="en-US" dirty="0"/>
              <a:t>Building the foundation and applying fundamentals</a:t>
            </a:r>
          </a:p>
          <a:p>
            <a:pPr marL="0" indent="0">
              <a:buNone/>
            </a:pPr>
            <a:endParaRPr lang="en-US" dirty="0"/>
          </a:p>
        </p:txBody>
      </p:sp>
    </p:spTree>
    <p:extLst>
      <p:ext uri="{BB962C8B-B14F-4D97-AF65-F5344CB8AC3E}">
        <p14:creationId xmlns:p14="http://schemas.microsoft.com/office/powerpoint/2010/main" val="32559660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EB2F-FBCE-2B47-A4FB-3704245BF9DC}"/>
              </a:ext>
            </a:extLst>
          </p:cNvPr>
          <p:cNvSpPr>
            <a:spLocks noGrp="1"/>
          </p:cNvSpPr>
          <p:nvPr>
            <p:ph type="title"/>
          </p:nvPr>
        </p:nvSpPr>
        <p:spPr/>
        <p:txBody>
          <a:bodyPr/>
          <a:lstStyle/>
          <a:p>
            <a:r>
              <a:rPr lang="en-US" dirty="0"/>
              <a:t>End of Day 1</a:t>
            </a:r>
          </a:p>
        </p:txBody>
      </p:sp>
      <p:pic>
        <p:nvPicPr>
          <p:cNvPr id="6" name="Picture 5">
            <a:extLst>
              <a:ext uri="{FF2B5EF4-FFF2-40B4-BE49-F238E27FC236}">
                <a16:creationId xmlns:a16="http://schemas.microsoft.com/office/drawing/2014/main" id="{52FB5D35-CE40-F94D-A285-825D505F3FF8}"/>
              </a:ext>
            </a:extLst>
          </p:cNvPr>
          <p:cNvPicPr>
            <a:picLocks noChangeAspect="1"/>
          </p:cNvPicPr>
          <p:nvPr/>
        </p:nvPicPr>
        <p:blipFill>
          <a:blip r:embed="rId2"/>
          <a:stretch>
            <a:fillRect/>
          </a:stretch>
        </p:blipFill>
        <p:spPr>
          <a:xfrm>
            <a:off x="473529" y="1420587"/>
            <a:ext cx="11168742" cy="5072288"/>
          </a:xfrm>
          <a:prstGeom prst="rect">
            <a:avLst/>
          </a:prstGeom>
        </p:spPr>
      </p:pic>
    </p:spTree>
    <p:extLst>
      <p:ext uri="{BB962C8B-B14F-4D97-AF65-F5344CB8AC3E}">
        <p14:creationId xmlns:p14="http://schemas.microsoft.com/office/powerpoint/2010/main" val="10091111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8562-2BB5-4D51-A2AF-49CD5B50B661}"/>
              </a:ext>
            </a:extLst>
          </p:cNvPr>
          <p:cNvSpPr>
            <a:spLocks noGrp="1"/>
          </p:cNvSpPr>
          <p:nvPr>
            <p:ph type="ctrTitle"/>
          </p:nvPr>
        </p:nvSpPr>
        <p:spPr>
          <a:xfrm>
            <a:off x="1156625" y="1122363"/>
            <a:ext cx="9876731" cy="2387600"/>
          </a:xfrm>
        </p:spPr>
        <p:txBody>
          <a:bodyPr/>
          <a:lstStyle/>
          <a:p>
            <a:r>
              <a:rPr lang="en-US" dirty="0"/>
              <a:t>Asset Management Overview</a:t>
            </a:r>
          </a:p>
        </p:txBody>
      </p:sp>
      <p:sp>
        <p:nvSpPr>
          <p:cNvPr id="3" name="Subtitle 2">
            <a:extLst>
              <a:ext uri="{FF2B5EF4-FFF2-40B4-BE49-F238E27FC236}">
                <a16:creationId xmlns:a16="http://schemas.microsoft.com/office/drawing/2014/main" id="{B4C42A20-6218-4DEE-BEEA-8803738D8FBE}"/>
              </a:ext>
            </a:extLst>
          </p:cNvPr>
          <p:cNvSpPr>
            <a:spLocks noGrp="1"/>
          </p:cNvSpPr>
          <p:nvPr>
            <p:ph type="subTitle" idx="1"/>
          </p:nvPr>
        </p:nvSpPr>
        <p:spPr/>
        <p:txBody>
          <a:bodyPr/>
          <a:lstStyle/>
          <a:p>
            <a:r>
              <a:rPr lang="en-US" dirty="0"/>
              <a:t>Omaha Public Power District</a:t>
            </a:r>
          </a:p>
        </p:txBody>
      </p:sp>
      <p:pic>
        <p:nvPicPr>
          <p:cNvPr id="4" name="Picture 3">
            <a:extLst>
              <a:ext uri="{FF2B5EF4-FFF2-40B4-BE49-F238E27FC236}">
                <a16:creationId xmlns:a16="http://schemas.microsoft.com/office/drawing/2014/main" id="{57AE63C3-EDE0-4FBE-BEDC-F417AF351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8418" y="5911770"/>
            <a:ext cx="2162823" cy="765639"/>
          </a:xfrm>
          <a:prstGeom prst="rect">
            <a:avLst/>
          </a:prstGeom>
        </p:spPr>
      </p:pic>
      <p:pic>
        <p:nvPicPr>
          <p:cNvPr id="6" name="Picture 5">
            <a:extLst>
              <a:ext uri="{FF2B5EF4-FFF2-40B4-BE49-F238E27FC236}">
                <a16:creationId xmlns:a16="http://schemas.microsoft.com/office/drawing/2014/main" id="{E0333046-E6D3-45FE-A858-EED166CFA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26" y="5735637"/>
            <a:ext cx="2014839" cy="765639"/>
          </a:xfrm>
          <a:prstGeom prst="rect">
            <a:avLst/>
          </a:prstGeom>
        </p:spPr>
      </p:pic>
    </p:spTree>
    <p:extLst>
      <p:ext uri="{BB962C8B-B14F-4D97-AF65-F5344CB8AC3E}">
        <p14:creationId xmlns:p14="http://schemas.microsoft.com/office/powerpoint/2010/main" val="10168503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A788E-9C36-C748-95C8-A9FE7B79FCAB}"/>
              </a:ext>
            </a:extLst>
          </p:cNvPr>
          <p:cNvSpPr>
            <a:spLocks noGrp="1"/>
          </p:cNvSpPr>
          <p:nvPr>
            <p:ph type="title"/>
          </p:nvPr>
        </p:nvSpPr>
        <p:spPr/>
        <p:txBody>
          <a:bodyPr/>
          <a:lstStyle/>
          <a:p>
            <a:r>
              <a:rPr lang="en-US" dirty="0"/>
              <a:t>Day 2</a:t>
            </a:r>
          </a:p>
        </p:txBody>
      </p:sp>
      <p:sp>
        <p:nvSpPr>
          <p:cNvPr id="3" name="Content Placeholder 2">
            <a:extLst>
              <a:ext uri="{FF2B5EF4-FFF2-40B4-BE49-F238E27FC236}">
                <a16:creationId xmlns:a16="http://schemas.microsoft.com/office/drawing/2014/main" id="{8BC05219-2380-1349-9103-5600EA286393}"/>
              </a:ext>
            </a:extLst>
          </p:cNvPr>
          <p:cNvSpPr>
            <a:spLocks noGrp="1"/>
          </p:cNvSpPr>
          <p:nvPr>
            <p:ph idx="1"/>
          </p:nvPr>
        </p:nvSpPr>
        <p:spPr/>
        <p:txBody>
          <a:bodyPr/>
          <a:lstStyle/>
          <a:p>
            <a:r>
              <a:rPr lang="en-US" dirty="0"/>
              <a:t>Safety Briefing</a:t>
            </a:r>
          </a:p>
        </p:txBody>
      </p:sp>
    </p:spTree>
    <p:extLst>
      <p:ext uri="{BB962C8B-B14F-4D97-AF65-F5344CB8AC3E}">
        <p14:creationId xmlns:p14="http://schemas.microsoft.com/office/powerpoint/2010/main" val="37650990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38C8-34FB-4E51-B39C-53C48B1E90AE}"/>
              </a:ext>
            </a:extLst>
          </p:cNvPr>
          <p:cNvSpPr>
            <a:spLocks noGrp="1"/>
          </p:cNvSpPr>
          <p:nvPr>
            <p:ph type="title"/>
          </p:nvPr>
        </p:nvSpPr>
        <p:spPr/>
        <p:txBody>
          <a:bodyPr/>
          <a:lstStyle/>
          <a:p>
            <a:r>
              <a:rPr lang="en-US" dirty="0"/>
              <a:t>Agenda – Day Two (Morning)</a:t>
            </a:r>
          </a:p>
        </p:txBody>
      </p:sp>
      <p:pic>
        <p:nvPicPr>
          <p:cNvPr id="4" name="Picture 3">
            <a:extLst>
              <a:ext uri="{FF2B5EF4-FFF2-40B4-BE49-F238E27FC236}">
                <a16:creationId xmlns:a16="http://schemas.microsoft.com/office/drawing/2014/main" id="{1C8CC44E-782E-4751-B338-03974F581824}"/>
              </a:ext>
            </a:extLst>
          </p:cNvPr>
          <p:cNvPicPr>
            <a:picLocks noChangeAspect="1"/>
          </p:cNvPicPr>
          <p:nvPr/>
        </p:nvPicPr>
        <p:blipFill>
          <a:blip r:embed="rId2"/>
          <a:stretch>
            <a:fillRect/>
          </a:stretch>
        </p:blipFill>
        <p:spPr>
          <a:xfrm>
            <a:off x="527854" y="1402970"/>
            <a:ext cx="11136292" cy="5287198"/>
          </a:xfrm>
          <a:prstGeom prst="rect">
            <a:avLst/>
          </a:prstGeom>
        </p:spPr>
      </p:pic>
    </p:spTree>
    <p:extLst>
      <p:ext uri="{BB962C8B-B14F-4D97-AF65-F5344CB8AC3E}">
        <p14:creationId xmlns:p14="http://schemas.microsoft.com/office/powerpoint/2010/main" val="30159267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38C8-34FB-4E51-B39C-53C48B1E90AE}"/>
              </a:ext>
            </a:extLst>
          </p:cNvPr>
          <p:cNvSpPr>
            <a:spLocks noGrp="1"/>
          </p:cNvSpPr>
          <p:nvPr>
            <p:ph type="title"/>
          </p:nvPr>
        </p:nvSpPr>
        <p:spPr/>
        <p:txBody>
          <a:bodyPr/>
          <a:lstStyle/>
          <a:p>
            <a:r>
              <a:rPr lang="en-US" dirty="0"/>
              <a:t>Agenda – Day Two (Afternoon)</a:t>
            </a:r>
          </a:p>
        </p:txBody>
      </p:sp>
      <p:pic>
        <p:nvPicPr>
          <p:cNvPr id="4" name="Picture 3">
            <a:extLst>
              <a:ext uri="{FF2B5EF4-FFF2-40B4-BE49-F238E27FC236}">
                <a16:creationId xmlns:a16="http://schemas.microsoft.com/office/drawing/2014/main" id="{E0913A8D-D732-4073-9143-1E7A131D4FC1}"/>
              </a:ext>
            </a:extLst>
          </p:cNvPr>
          <p:cNvPicPr>
            <a:picLocks noChangeAspect="1"/>
          </p:cNvPicPr>
          <p:nvPr/>
        </p:nvPicPr>
        <p:blipFill>
          <a:blip r:embed="rId2"/>
          <a:stretch>
            <a:fillRect/>
          </a:stretch>
        </p:blipFill>
        <p:spPr>
          <a:xfrm>
            <a:off x="284018" y="1851904"/>
            <a:ext cx="11623964" cy="3782374"/>
          </a:xfrm>
          <a:prstGeom prst="rect">
            <a:avLst/>
          </a:prstGeom>
        </p:spPr>
      </p:pic>
    </p:spTree>
    <p:extLst>
      <p:ext uri="{BB962C8B-B14F-4D97-AF65-F5344CB8AC3E}">
        <p14:creationId xmlns:p14="http://schemas.microsoft.com/office/powerpoint/2010/main" val="21459892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6F69-17E3-9F40-863D-E2A2A017A2D7}"/>
              </a:ext>
            </a:extLst>
          </p:cNvPr>
          <p:cNvSpPr>
            <a:spLocks noGrp="1"/>
          </p:cNvSpPr>
          <p:nvPr>
            <p:ph type="title"/>
          </p:nvPr>
        </p:nvSpPr>
        <p:spPr>
          <a:xfrm>
            <a:off x="838199" y="365125"/>
            <a:ext cx="10673443" cy="1325563"/>
          </a:xfrm>
        </p:spPr>
        <p:txBody>
          <a:bodyPr/>
          <a:lstStyle/>
          <a:p>
            <a:r>
              <a:rPr lang="en-US" dirty="0"/>
              <a:t>Day 2 Learning Intention and Objective</a:t>
            </a:r>
          </a:p>
        </p:txBody>
      </p:sp>
      <p:sp>
        <p:nvSpPr>
          <p:cNvPr id="3" name="Content Placeholder 2">
            <a:extLst>
              <a:ext uri="{FF2B5EF4-FFF2-40B4-BE49-F238E27FC236}">
                <a16:creationId xmlns:a16="http://schemas.microsoft.com/office/drawing/2014/main" id="{30955DC4-543D-A841-BE7E-918B566EA786}"/>
              </a:ext>
            </a:extLst>
          </p:cNvPr>
          <p:cNvSpPr>
            <a:spLocks noGrp="1"/>
          </p:cNvSpPr>
          <p:nvPr>
            <p:ph idx="1"/>
          </p:nvPr>
        </p:nvSpPr>
        <p:spPr/>
        <p:txBody>
          <a:bodyPr/>
          <a:lstStyle/>
          <a:p>
            <a:r>
              <a:rPr lang="en-US" dirty="0"/>
              <a:t>Creating Line-of-Sight</a:t>
            </a:r>
          </a:p>
          <a:p>
            <a:r>
              <a:rPr lang="en-US" dirty="0"/>
              <a:t>Putting theory into practice</a:t>
            </a:r>
          </a:p>
          <a:p>
            <a:r>
              <a:rPr lang="en-US" dirty="0"/>
              <a:t>Collaboration</a:t>
            </a:r>
          </a:p>
        </p:txBody>
      </p:sp>
    </p:spTree>
    <p:extLst>
      <p:ext uri="{BB962C8B-B14F-4D97-AF65-F5344CB8AC3E}">
        <p14:creationId xmlns:p14="http://schemas.microsoft.com/office/powerpoint/2010/main" val="2846036086"/>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PPD">
      <a:dk1>
        <a:srgbClr val="4A4A4A"/>
      </a:dk1>
      <a:lt1>
        <a:srgbClr val="FFFFFF"/>
      </a:lt1>
      <a:dk2>
        <a:srgbClr val="005596"/>
      </a:dk2>
      <a:lt2>
        <a:srgbClr val="8D8D8D"/>
      </a:lt2>
      <a:accent1>
        <a:srgbClr val="E46B1F"/>
      </a:accent1>
      <a:accent2>
        <a:srgbClr val="FF9C25"/>
      </a:accent2>
      <a:accent3>
        <a:srgbClr val="0086FF"/>
      </a:accent3>
      <a:accent4>
        <a:srgbClr val="D2E8FE"/>
      </a:accent4>
      <a:accent5>
        <a:srgbClr val="006325"/>
      </a:accent5>
      <a:accent6>
        <a:srgbClr val="8DC63F"/>
      </a:accent6>
      <a:hlink>
        <a:srgbClr val="E46B1F"/>
      </a:hlink>
      <a:folHlink>
        <a:srgbClr val="704E46"/>
      </a:folHlink>
    </a:clrScheme>
    <a:fontScheme name="Custom 3">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46B1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6101</TotalTime>
  <Words>7142</Words>
  <Application>Microsoft Macintosh PowerPoint</Application>
  <PresentationFormat>Widescreen</PresentationFormat>
  <Paragraphs>1048</Paragraphs>
  <Slides>136</Slides>
  <Notes>46</Notes>
  <HiddenSlides>8</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136</vt:i4>
      </vt:variant>
    </vt:vector>
  </HeadingPairs>
  <TitlesOfParts>
    <vt:vector size="153" baseType="lpstr">
      <vt:lpstr>Arial</vt:lpstr>
      <vt:lpstr>Calibri</vt:lpstr>
      <vt:lpstr>Calibri Light</vt:lpstr>
      <vt:lpstr>Calibri-Bold</vt:lpstr>
      <vt:lpstr>Curlz MT</vt:lpstr>
      <vt:lpstr>Franklin Gothic Book</vt:lpstr>
      <vt:lpstr>Franklin Gothic Demi</vt:lpstr>
      <vt:lpstr>Franklin Gothic Medium</vt:lpstr>
      <vt:lpstr>Helvetica Condensed</vt:lpstr>
      <vt:lpstr>Lucida Sans Unicode</vt:lpstr>
      <vt:lpstr>Noto Sans</vt:lpstr>
      <vt:lpstr>Open Sans</vt:lpstr>
      <vt:lpstr>Times</vt:lpstr>
      <vt:lpstr>Times New Roman</vt:lpstr>
      <vt:lpstr>Wingdings</vt:lpstr>
      <vt:lpstr>Office Theme</vt:lpstr>
      <vt:lpstr>1_Office Theme</vt:lpstr>
      <vt:lpstr>Asset Management Overview</vt:lpstr>
      <vt:lpstr>Asset Management Workshop</vt:lpstr>
      <vt:lpstr>What is Enterprise Level Asset Management? </vt:lpstr>
      <vt:lpstr>Who is on the core team?  Who can I contact?</vt:lpstr>
      <vt:lpstr>Who else can I contact?</vt:lpstr>
      <vt:lpstr>When and how will this impact me next?</vt:lpstr>
      <vt:lpstr>Asset Management Overview</vt:lpstr>
      <vt:lpstr>Introductions</vt:lpstr>
      <vt:lpstr>Disclaimer</vt:lpstr>
      <vt:lpstr>Day 1 Learning Intention and Objective</vt:lpstr>
      <vt:lpstr>Agenda – Day One (Morning)</vt:lpstr>
      <vt:lpstr>Agenda – Day One (Morning)</vt:lpstr>
      <vt:lpstr>Agenda – Day One (Afternoon)</vt:lpstr>
      <vt:lpstr>Agenda – Day Two (Morning)</vt:lpstr>
      <vt:lpstr>Agenda – Day Two (Afternoon)</vt:lpstr>
      <vt:lpstr>Insert BP Texas City Video</vt:lpstr>
      <vt:lpstr>Exercise 1: BP Texas City</vt:lpstr>
      <vt:lpstr>Break: 9:20 – 9:30</vt:lpstr>
      <vt:lpstr>What is Asset Management</vt:lpstr>
      <vt:lpstr>Conceptual Diagram</vt:lpstr>
      <vt:lpstr>Multiple Views of Managing the Asset</vt:lpstr>
      <vt:lpstr>History</vt:lpstr>
      <vt:lpstr>Reliability</vt:lpstr>
      <vt:lpstr>Reliability at the center of the reason behind the history of Asset Management</vt:lpstr>
      <vt:lpstr>Asset Management Progression?</vt:lpstr>
      <vt:lpstr>Asset Definition</vt:lpstr>
      <vt:lpstr>Management Definition</vt:lpstr>
      <vt:lpstr>Asset Lifecycle (Typical)</vt:lpstr>
      <vt:lpstr>Test Case - 2019 Rotating Mechanical</vt:lpstr>
      <vt:lpstr>Asset Management Around the World</vt:lpstr>
      <vt:lpstr>Transition to the Why</vt:lpstr>
      <vt:lpstr>The “Why” of Asset Management</vt:lpstr>
      <vt:lpstr>PowerPoint Presentation</vt:lpstr>
      <vt:lpstr>PowerPoint Presentation</vt:lpstr>
      <vt:lpstr>PowerPoint Presentation</vt:lpstr>
      <vt:lpstr>The Why – of Asset Management</vt:lpstr>
      <vt:lpstr>The Why – Balanced with:</vt:lpstr>
      <vt:lpstr>Start with the Why! Simon Sinek Video</vt:lpstr>
      <vt:lpstr>PowerPoint Presentation</vt:lpstr>
      <vt:lpstr>Rust Repair – Defect Elimination?</vt:lpstr>
      <vt:lpstr>Asset Management is a  Defect Elimination Machine</vt:lpstr>
      <vt:lpstr>ISO 55000 Identifying Failures can occur in…</vt:lpstr>
      <vt:lpstr>Backwards Bicycle</vt:lpstr>
      <vt:lpstr>Favorite/Nemesis Equipment Discussion</vt:lpstr>
      <vt:lpstr>Exercise 2: Personal and Professional Why</vt:lpstr>
      <vt:lpstr>Break: 10:50 – 11:00</vt:lpstr>
      <vt:lpstr>Exercise 3: Role Discussion</vt:lpstr>
      <vt:lpstr>Lunch: 12:00 – 1:00</vt:lpstr>
      <vt:lpstr>Exercise 4: Cross Disciplinary Groups of 4</vt:lpstr>
      <vt:lpstr>Vocabulary of Asset Management</vt:lpstr>
      <vt:lpstr>OPPD vernacular </vt:lpstr>
      <vt:lpstr>PowerPoint Presentation</vt:lpstr>
      <vt:lpstr>PowerPoint Presentation</vt:lpstr>
      <vt:lpstr>PowerPoint Presentation</vt:lpstr>
      <vt:lpstr>Specifics – “Strategy”</vt:lpstr>
      <vt:lpstr>Google’s Strategy</vt:lpstr>
      <vt:lpstr>PowerPoint Presentation</vt:lpstr>
      <vt:lpstr>PowerPoint Presentation</vt:lpstr>
      <vt:lpstr>ISO 55000 – Terms Section</vt:lpstr>
      <vt:lpstr>ISO 55000 – Terms Section</vt:lpstr>
      <vt:lpstr>ISO 55001 – Requirements Section</vt:lpstr>
      <vt:lpstr>ISO 55000 – Terms Section</vt:lpstr>
      <vt:lpstr>The term “Plan”</vt:lpstr>
      <vt:lpstr>ISO 55000 – Terms Section</vt:lpstr>
      <vt:lpstr>The term “Integration”</vt:lpstr>
      <vt:lpstr>Break: 2:00 – 2:10</vt:lpstr>
      <vt:lpstr>Integration of Management Systems</vt:lpstr>
      <vt:lpstr>What is a Management System - Wikipedia</vt:lpstr>
      <vt:lpstr>What is an existing Management System at OPPD?  </vt:lpstr>
      <vt:lpstr>ISO Management System Definition</vt:lpstr>
      <vt:lpstr>Integration of Management Systems</vt:lpstr>
      <vt:lpstr>Integration “Scope”</vt:lpstr>
      <vt:lpstr>Break: 2:50 – 3:00</vt:lpstr>
      <vt:lpstr>PowerPoint Presentation</vt:lpstr>
      <vt:lpstr>Inspiring a Change in Behavior </vt:lpstr>
      <vt:lpstr>PowerPoint Presentation</vt:lpstr>
      <vt:lpstr>Perspective Requires A Common Thread</vt:lpstr>
      <vt:lpstr>What is a Vision?</vt:lpstr>
      <vt:lpstr>PowerPoint Presentation</vt:lpstr>
      <vt:lpstr>PowerPoint Presentation</vt:lpstr>
      <vt:lpstr>Key Message</vt:lpstr>
      <vt:lpstr>Fun Theory Speed Camera Lotto - Video</vt:lpstr>
      <vt:lpstr>What is a Policy?</vt:lpstr>
      <vt:lpstr>PowerPoint Presentation</vt:lpstr>
      <vt:lpstr>What is a Process?</vt:lpstr>
      <vt:lpstr>PowerPoint Presentation</vt:lpstr>
      <vt:lpstr>What is a Standard?</vt:lpstr>
      <vt:lpstr>PowerPoint Presentation</vt:lpstr>
      <vt:lpstr>What is a Procedure?</vt:lpstr>
      <vt:lpstr>Key Message</vt:lpstr>
      <vt:lpstr>Structural Blocks</vt:lpstr>
      <vt:lpstr>Exercise 5: Create a Management System</vt:lpstr>
      <vt:lpstr>Day 1 Learning Intention and Objective Review</vt:lpstr>
      <vt:lpstr>End of Day 1</vt:lpstr>
      <vt:lpstr>Asset Management Overview</vt:lpstr>
      <vt:lpstr>Day 2</vt:lpstr>
      <vt:lpstr>Agenda – Day Two (Morning)</vt:lpstr>
      <vt:lpstr>Agenda – Day Two (Afternoon)</vt:lpstr>
      <vt:lpstr>Day 2 Learning Intention and Objective</vt:lpstr>
      <vt:lpstr>Review and Reflect</vt:lpstr>
      <vt:lpstr>What is OPPD’s Why?</vt:lpstr>
      <vt:lpstr>Burn-E Video</vt:lpstr>
      <vt:lpstr>Theories of Asset Management</vt:lpstr>
      <vt:lpstr>Concepts and Principals – but based on four fundamentals?????</vt:lpstr>
      <vt:lpstr>PowerPoint Presentation</vt:lpstr>
      <vt:lpstr>Break: 9:10 – 9:20</vt:lpstr>
      <vt:lpstr>Its always about the line of sight….</vt:lpstr>
      <vt:lpstr>ISO 55001 Section 7.5 – Without Asset Information Asset Management is not possible.</vt:lpstr>
      <vt:lpstr>Let’s Consider Maps  The History of Cartography</vt:lpstr>
      <vt:lpstr>What maps do we have?</vt:lpstr>
      <vt:lpstr>Common P&amp;ID Problems - Generic or Typical Cookie Cutter Designs</vt:lpstr>
      <vt:lpstr>A Simple Database</vt:lpstr>
      <vt:lpstr>Your Home is a Plant &amp; Has Asset Management Needs Too!</vt:lpstr>
      <vt:lpstr>Risk Associated With Your “Plant”</vt:lpstr>
      <vt:lpstr>Myth Busters </vt:lpstr>
      <vt:lpstr>Managing risk requires: </vt:lpstr>
      <vt:lpstr>Independent Protection Layer (IPL)</vt:lpstr>
      <vt:lpstr>Layers of Protection Analysis (LOPA)</vt:lpstr>
      <vt:lpstr>Layers of Information Protection Analysis (LOIPA)</vt:lpstr>
      <vt:lpstr>Break: 10:10 – 10:15</vt:lpstr>
      <vt:lpstr>Exercise 6: Water Tank Replacement</vt:lpstr>
      <vt:lpstr>Break: 11:05 – 11:15</vt:lpstr>
      <vt:lpstr>Report Back on Asset Replacement Exercise</vt:lpstr>
      <vt:lpstr>Scenario 1: New home not enough capacity (Group 1) </vt:lpstr>
      <vt:lpstr>Scenario 2: – Used home renovation in progress (Group 2) </vt:lpstr>
      <vt:lpstr>Scenario 3: – Tank failure (Group 3) </vt:lpstr>
      <vt:lpstr>Scenario 4: Environmental sustainability is highest priority (Group 4) </vt:lpstr>
      <vt:lpstr>Lunch: 11:45 – 12:30</vt:lpstr>
      <vt:lpstr>Open Mic Your Context</vt:lpstr>
      <vt:lpstr>Break: 1:20 – 1:30</vt:lpstr>
      <vt:lpstr>PowerPoint Presentation</vt:lpstr>
      <vt:lpstr>Snakes &amp; Ladders</vt:lpstr>
      <vt:lpstr>Snakes &amp; Ladders</vt:lpstr>
      <vt:lpstr>Snakes &amp; Ladders</vt:lpstr>
      <vt:lpstr>Day 2 Learning Intention and Objective Review</vt:lpstr>
      <vt:lpstr>End of Day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2-Day Asset Management Overview</dc:title>
  <dc:creator>Steve Sinkoff</dc:creator>
  <cp:lastModifiedBy>Norm Poynter</cp:lastModifiedBy>
  <cp:revision>98</cp:revision>
  <dcterms:created xsi:type="dcterms:W3CDTF">2020-02-13T16:52:26Z</dcterms:created>
  <dcterms:modified xsi:type="dcterms:W3CDTF">2020-02-19T21:25:19Z</dcterms:modified>
</cp:coreProperties>
</file>