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media/audio1.bin" ContentType="audio/unknown"/>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7" r:id="rId2"/>
    <p:sldId id="258" r:id="rId3"/>
    <p:sldId id="259" r:id="rId4"/>
    <p:sldId id="260" r:id="rId5"/>
    <p:sldId id="261" r:id="rId6"/>
    <p:sldId id="30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1" autoAdjust="0"/>
    <p:restoredTop sz="94660"/>
  </p:normalViewPr>
  <p:slideViewPr>
    <p:cSldViewPr snapToGrid="0">
      <p:cViewPr varScale="1">
        <p:scale>
          <a:sx n="86" d="100"/>
          <a:sy n="86" d="100"/>
        </p:scale>
        <p:origin x="61" y="22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289CC6-4539-4D9A-9C26-67F08EC9FC4F}" type="datetimeFigureOut">
              <a:rPr lang="en-US" smtClean="0"/>
              <a:t>8/27/2018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7FF25B-C35A-4473-9B7A-6BEF9D4576DC}" type="slidenum">
              <a:rPr lang="en-US" smtClean="0"/>
              <a:t>‹#›</a:t>
            </a:fld>
            <a:endParaRPr lang="en-US"/>
          </a:p>
        </p:txBody>
      </p:sp>
    </p:spTree>
    <p:extLst>
      <p:ext uri="{BB962C8B-B14F-4D97-AF65-F5344CB8AC3E}">
        <p14:creationId xmlns:p14="http://schemas.microsoft.com/office/powerpoint/2010/main" val="2783559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2AF0E0AF-8E38-9640-9443-5A24D0DE4D4D}" type="datetime1">
              <a:rPr lang="en-US"/>
              <a:pPr/>
              <a:t>8/27/2018</a:t>
            </a:fld>
            <a:endParaRPr lang="en-US"/>
          </a:p>
        </p:txBody>
      </p:sp>
      <p:sp>
        <p:nvSpPr>
          <p:cNvPr id="7" name="Rectangle 7"/>
          <p:cNvSpPr>
            <a:spLocks noGrp="1" noChangeArrowheads="1"/>
          </p:cNvSpPr>
          <p:nvPr>
            <p:ph type="sldNum" sz="quarter" idx="5"/>
          </p:nvPr>
        </p:nvSpPr>
        <p:spPr>
          <a:ln/>
        </p:spPr>
        <p:txBody>
          <a:bodyPr/>
          <a:lstStyle/>
          <a:p>
            <a:fld id="{7B61D734-3697-D846-83D2-3DDDF5B15530}" type="slidenum">
              <a:rPr lang="en-US"/>
              <a:pPr/>
              <a:t>1</a:t>
            </a:fld>
            <a:endParaRPr lang="en-US"/>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6115A7E3-AC3D-3949-B2AF-BF02AAC61FF7}" type="datetime1">
              <a:rPr lang="en-US"/>
              <a:pPr/>
              <a:t>8/27/2018</a:t>
            </a:fld>
            <a:endParaRPr lang="en-US"/>
          </a:p>
        </p:txBody>
      </p:sp>
      <p:sp>
        <p:nvSpPr>
          <p:cNvPr id="6" name="Rectangle 7"/>
          <p:cNvSpPr>
            <a:spLocks noGrp="1" noChangeArrowheads="1"/>
          </p:cNvSpPr>
          <p:nvPr>
            <p:ph type="sldNum" sz="quarter" idx="5"/>
          </p:nvPr>
        </p:nvSpPr>
        <p:spPr>
          <a:ln/>
        </p:spPr>
        <p:txBody>
          <a:bodyPr/>
          <a:lstStyle/>
          <a:p>
            <a:fld id="{09B1F1DB-AD0F-C149-A2E6-189A329D1FDF}" type="slidenum">
              <a:rPr lang="en-US"/>
              <a:pPr/>
              <a:t>10</a:t>
            </a:fld>
            <a:endParaRPr lang="en-US"/>
          </a:p>
        </p:txBody>
      </p:sp>
      <p:sp>
        <p:nvSpPr>
          <p:cNvPr id="27650" name="Rectangle 2"/>
          <p:cNvSpPr>
            <a:spLocks noGrp="1" noRot="1" noChangeAspect="1" noChangeArrowheads="1" noTextEdit="1"/>
          </p:cNvSpPr>
          <p:nvPr>
            <p:ph type="sldImg"/>
          </p:nvPr>
        </p:nvSpPr>
        <p:spPr>
          <a:xfrm>
            <a:off x="-250825" y="377825"/>
            <a:ext cx="7351713" cy="4135438"/>
          </a:xfr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DDDA2FC5-26CA-204E-AF22-9931AD4DD844}" type="datetime1">
              <a:rPr lang="en-US"/>
              <a:pPr/>
              <a:t>8/27/2018</a:t>
            </a:fld>
            <a:endParaRPr lang="en-US"/>
          </a:p>
        </p:txBody>
      </p:sp>
      <p:sp>
        <p:nvSpPr>
          <p:cNvPr id="6" name="Rectangle 7"/>
          <p:cNvSpPr>
            <a:spLocks noGrp="1" noChangeArrowheads="1"/>
          </p:cNvSpPr>
          <p:nvPr>
            <p:ph type="sldNum" sz="quarter" idx="5"/>
          </p:nvPr>
        </p:nvSpPr>
        <p:spPr>
          <a:ln/>
        </p:spPr>
        <p:txBody>
          <a:bodyPr/>
          <a:lstStyle/>
          <a:p>
            <a:fld id="{40D529F7-B094-A047-95EE-7785CD74A91F}" type="slidenum">
              <a:rPr lang="en-US"/>
              <a:pPr/>
              <a:t>11</a:t>
            </a:fld>
            <a:endParaRPr lang="en-US"/>
          </a:p>
        </p:txBody>
      </p:sp>
      <p:sp>
        <p:nvSpPr>
          <p:cNvPr id="29698" name="Rectangle 2"/>
          <p:cNvSpPr>
            <a:spLocks noGrp="1" noRot="1" noChangeAspect="1" noChangeArrowheads="1" noTextEdit="1"/>
          </p:cNvSpPr>
          <p:nvPr>
            <p:ph type="sldImg"/>
          </p:nvPr>
        </p:nvSpPr>
        <p:spPr>
          <a:xfrm>
            <a:off x="-250825" y="377825"/>
            <a:ext cx="7351713" cy="4135438"/>
          </a:xfr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ABB2B627-4593-3144-B766-58462DA6AB14}" type="datetime1">
              <a:rPr lang="en-US"/>
              <a:pPr/>
              <a:t>8/27/2018</a:t>
            </a:fld>
            <a:endParaRPr lang="en-US"/>
          </a:p>
        </p:txBody>
      </p:sp>
      <p:sp>
        <p:nvSpPr>
          <p:cNvPr id="7" name="Rectangle 7"/>
          <p:cNvSpPr>
            <a:spLocks noGrp="1" noChangeArrowheads="1"/>
          </p:cNvSpPr>
          <p:nvPr>
            <p:ph type="sldNum" sz="quarter" idx="5"/>
          </p:nvPr>
        </p:nvSpPr>
        <p:spPr>
          <a:ln/>
        </p:spPr>
        <p:txBody>
          <a:bodyPr/>
          <a:lstStyle/>
          <a:p>
            <a:fld id="{B217E234-1464-AA46-9269-1DF5D47529EB}" type="slidenum">
              <a:rPr lang="en-US"/>
              <a:pPr/>
              <a:t>12</a:t>
            </a:fld>
            <a:endParaRPr lang="en-US"/>
          </a:p>
        </p:txBody>
      </p:sp>
      <p:sp>
        <p:nvSpPr>
          <p:cNvPr id="31746" name="Rectangle 2"/>
          <p:cNvSpPr>
            <a:spLocks noGrp="1" noRot="1" noChangeAspect="1" noChangeArrowheads="1" noTextEdit="1"/>
          </p:cNvSpPr>
          <p:nvPr>
            <p:ph type="sldImg"/>
          </p:nvPr>
        </p:nvSpPr>
        <p:spPr>
          <a:xfrm>
            <a:off x="-250825" y="377825"/>
            <a:ext cx="7351713" cy="4135438"/>
          </a:xfrm>
          <a:ln/>
        </p:spPr>
      </p:sp>
      <p:sp>
        <p:nvSpPr>
          <p:cNvPr id="31747" name="Rectangle 3"/>
          <p:cNvSpPr>
            <a:spLocks noGrp="1" noChangeArrowheads="1"/>
          </p:cNvSpPr>
          <p:nvPr>
            <p:ph type="body" idx="1"/>
          </p:nvPr>
        </p:nvSpPr>
        <p:spPr>
          <a:xfrm>
            <a:off x="473075" y="5408613"/>
            <a:ext cx="5905500" cy="3297237"/>
          </a:xfrm>
        </p:spPr>
        <p:txBody>
          <a:bodyPr/>
          <a:lstStyle/>
          <a:p>
            <a:pPr marL="152400" indent="-152400"/>
            <a:r>
              <a:rPr lang="en-US"/>
              <a:t>Slide taken from Presentation by John Day, Jr., P.E. – HSB Reliability Technologies to 2002 SMRP</a:t>
            </a:r>
          </a:p>
          <a:p>
            <a:pPr marL="152400" indent="-152400"/>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66C38FD2-23F7-D349-B552-EBDD0346DAFD}" type="datetime1">
              <a:rPr lang="en-US"/>
              <a:pPr/>
              <a:t>8/27/2018</a:t>
            </a:fld>
            <a:endParaRPr lang="en-US"/>
          </a:p>
        </p:txBody>
      </p:sp>
      <p:sp>
        <p:nvSpPr>
          <p:cNvPr id="6" name="Rectangle 7"/>
          <p:cNvSpPr>
            <a:spLocks noGrp="1" noChangeArrowheads="1"/>
          </p:cNvSpPr>
          <p:nvPr>
            <p:ph type="sldNum" sz="quarter" idx="5"/>
          </p:nvPr>
        </p:nvSpPr>
        <p:spPr>
          <a:ln/>
        </p:spPr>
        <p:txBody>
          <a:bodyPr/>
          <a:lstStyle/>
          <a:p>
            <a:fld id="{4EB4C18B-1568-5942-9E38-C6A34FC79354}" type="slidenum">
              <a:rPr lang="en-US"/>
              <a:pPr/>
              <a:t>13</a:t>
            </a:fld>
            <a:endParaRPr lang="en-US"/>
          </a:p>
        </p:txBody>
      </p:sp>
      <p:sp>
        <p:nvSpPr>
          <p:cNvPr id="33794" name="Rectangle 2"/>
          <p:cNvSpPr>
            <a:spLocks noGrp="1" noRot="1" noChangeAspect="1" noChangeArrowheads="1" noTextEdit="1"/>
          </p:cNvSpPr>
          <p:nvPr>
            <p:ph type="sldImg"/>
          </p:nvPr>
        </p:nvSpPr>
        <p:spPr>
          <a:xfrm>
            <a:off x="-250825" y="377825"/>
            <a:ext cx="7351713" cy="4135438"/>
          </a:xfr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D494E2C3-684D-BC43-91AC-29690D385FA2}" type="datetime1">
              <a:rPr lang="en-US"/>
              <a:pPr/>
              <a:t>8/27/2018</a:t>
            </a:fld>
            <a:endParaRPr lang="en-US"/>
          </a:p>
        </p:txBody>
      </p:sp>
      <p:sp>
        <p:nvSpPr>
          <p:cNvPr id="6" name="Rectangle 7"/>
          <p:cNvSpPr>
            <a:spLocks noGrp="1" noChangeArrowheads="1"/>
          </p:cNvSpPr>
          <p:nvPr>
            <p:ph type="sldNum" sz="quarter" idx="5"/>
          </p:nvPr>
        </p:nvSpPr>
        <p:spPr>
          <a:ln/>
        </p:spPr>
        <p:txBody>
          <a:bodyPr/>
          <a:lstStyle/>
          <a:p>
            <a:fld id="{90F86C13-26FD-4F44-962F-6A16EFCDBBAB}" type="slidenum">
              <a:rPr lang="en-US"/>
              <a:pPr/>
              <a:t>14</a:t>
            </a:fld>
            <a:endParaRPr lang="en-US"/>
          </a:p>
        </p:txBody>
      </p:sp>
      <p:sp>
        <p:nvSpPr>
          <p:cNvPr id="35842" name="Rectangle 2"/>
          <p:cNvSpPr>
            <a:spLocks noGrp="1" noRot="1" noChangeAspect="1" noChangeArrowheads="1" noTextEdit="1"/>
          </p:cNvSpPr>
          <p:nvPr>
            <p:ph type="sldImg"/>
          </p:nvPr>
        </p:nvSpPr>
        <p:spPr>
          <a:xfrm>
            <a:off x="-250825" y="377825"/>
            <a:ext cx="7351713" cy="4135438"/>
          </a:xfr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1FBA46EB-1D4F-5A44-9B27-C4E07B25626A}" type="datetime1">
              <a:rPr lang="en-US"/>
              <a:pPr/>
              <a:t>8/27/2018</a:t>
            </a:fld>
            <a:endParaRPr lang="en-US"/>
          </a:p>
        </p:txBody>
      </p:sp>
      <p:sp>
        <p:nvSpPr>
          <p:cNvPr id="7" name="Rectangle 7"/>
          <p:cNvSpPr>
            <a:spLocks noGrp="1" noChangeArrowheads="1"/>
          </p:cNvSpPr>
          <p:nvPr>
            <p:ph type="sldNum" sz="quarter" idx="5"/>
          </p:nvPr>
        </p:nvSpPr>
        <p:spPr>
          <a:ln/>
        </p:spPr>
        <p:txBody>
          <a:bodyPr/>
          <a:lstStyle/>
          <a:p>
            <a:fld id="{9E488636-08D5-3541-8474-57644B5B189A}" type="slidenum">
              <a:rPr lang="en-US"/>
              <a:pPr/>
              <a:t>15</a:t>
            </a:fld>
            <a:endParaRPr lang="en-US"/>
          </a:p>
        </p:txBody>
      </p:sp>
      <p:sp>
        <p:nvSpPr>
          <p:cNvPr id="37890" name="Rectangle 2"/>
          <p:cNvSpPr>
            <a:spLocks noGrp="1" noRot="1" noChangeAspect="1" noChangeArrowheads="1" noTextEdit="1"/>
          </p:cNvSpPr>
          <p:nvPr>
            <p:ph type="sldImg"/>
          </p:nvPr>
        </p:nvSpPr>
        <p:spPr>
          <a:xfrm>
            <a:off x="-250825" y="377825"/>
            <a:ext cx="7351713" cy="4135438"/>
          </a:xfrm>
          <a:ln/>
        </p:spPr>
      </p:sp>
      <p:sp>
        <p:nvSpPr>
          <p:cNvPr id="37891" name="Rectangle 3"/>
          <p:cNvSpPr>
            <a:spLocks noGrp="1" noChangeArrowheads="1"/>
          </p:cNvSpPr>
          <p:nvPr>
            <p:ph type="body" idx="1"/>
          </p:nvPr>
        </p:nvSpPr>
        <p:spPr>
          <a:xfrm>
            <a:off x="473075" y="5408613"/>
            <a:ext cx="5905500" cy="3297237"/>
          </a:xfrm>
        </p:spPr>
        <p:txBody>
          <a:bodyPr/>
          <a:lstStyle/>
          <a:p>
            <a:pPr marL="152400" indent="-152400"/>
            <a:r>
              <a:rPr lang="en-US"/>
              <a:t>Slide taken from Presentation by John Day, Jr., P.E. – HSB Reliability Technologies to 2002 SMRP</a:t>
            </a:r>
          </a:p>
          <a:p>
            <a:pPr marL="152400" indent="-152400"/>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583E6E7D-9A28-E648-BBCB-CCFA02DCF0C2}" type="datetime1">
              <a:rPr lang="en-US"/>
              <a:pPr/>
              <a:t>8/27/2018</a:t>
            </a:fld>
            <a:endParaRPr lang="en-US"/>
          </a:p>
        </p:txBody>
      </p:sp>
      <p:sp>
        <p:nvSpPr>
          <p:cNvPr id="7" name="Rectangle 7"/>
          <p:cNvSpPr>
            <a:spLocks noGrp="1" noChangeArrowheads="1"/>
          </p:cNvSpPr>
          <p:nvPr>
            <p:ph type="sldNum" sz="quarter" idx="5"/>
          </p:nvPr>
        </p:nvSpPr>
        <p:spPr>
          <a:ln/>
        </p:spPr>
        <p:txBody>
          <a:bodyPr/>
          <a:lstStyle/>
          <a:p>
            <a:fld id="{0D95918A-6CD2-AE41-8490-772F559A661C}" type="slidenum">
              <a:rPr lang="en-US"/>
              <a:pPr/>
              <a:t>16</a:t>
            </a:fld>
            <a:endParaRPr lang="en-US"/>
          </a:p>
        </p:txBody>
      </p:sp>
      <p:sp>
        <p:nvSpPr>
          <p:cNvPr id="39938" name="Rectangle 2"/>
          <p:cNvSpPr>
            <a:spLocks noGrp="1" noRot="1" noChangeAspect="1" noChangeArrowheads="1" noTextEdit="1"/>
          </p:cNvSpPr>
          <p:nvPr>
            <p:ph type="sldImg"/>
          </p:nvPr>
        </p:nvSpPr>
        <p:spPr>
          <a:xfrm>
            <a:off x="-250825" y="377825"/>
            <a:ext cx="7351713" cy="4135438"/>
          </a:xfrm>
          <a:ln/>
        </p:spPr>
      </p:sp>
      <p:sp>
        <p:nvSpPr>
          <p:cNvPr id="39939" name="Rectangle 3"/>
          <p:cNvSpPr>
            <a:spLocks noGrp="1" noChangeArrowheads="1"/>
          </p:cNvSpPr>
          <p:nvPr>
            <p:ph type="body" idx="1"/>
          </p:nvPr>
        </p:nvSpPr>
        <p:spPr>
          <a:xfrm>
            <a:off x="473075" y="5408613"/>
            <a:ext cx="5905500" cy="3297237"/>
          </a:xfrm>
        </p:spPr>
        <p:txBody>
          <a:bodyPr/>
          <a:lstStyle/>
          <a:p>
            <a:pPr marL="152400" indent="-152400"/>
            <a:r>
              <a:rPr lang="en-US"/>
              <a:t>Slide taken from Presentation by John Day, Jr., P.E. – HSB Reliability Technologies to 2002 SMRP</a:t>
            </a:r>
          </a:p>
          <a:p>
            <a:pPr marL="152400" indent="-152400"/>
            <a:r>
              <a:rPr lang="en-US"/>
              <a:t>Actual results from a large Aluminum Smelter (Alcoa) </a:t>
            </a:r>
          </a:p>
          <a:p>
            <a:pPr marL="285750" lvl="1" indent="-131763"/>
            <a:r>
              <a:rPr lang="en-US"/>
              <a:t>Selected as one of seven “Best of the Best” in 1987</a:t>
            </a:r>
          </a:p>
          <a:p>
            <a:pPr marL="285750" lvl="1" indent="-131763"/>
            <a:r>
              <a:rPr lang="en-US"/>
              <a:t>Certified as World Class in 1997</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EF86669C-7DC3-1040-9589-1BFEAC7C0DF6}" type="datetime1">
              <a:rPr lang="en-US"/>
              <a:pPr/>
              <a:t>8/27/2018</a:t>
            </a:fld>
            <a:endParaRPr lang="en-US"/>
          </a:p>
        </p:txBody>
      </p:sp>
      <p:sp>
        <p:nvSpPr>
          <p:cNvPr id="6" name="Rectangle 7"/>
          <p:cNvSpPr>
            <a:spLocks noGrp="1" noChangeArrowheads="1"/>
          </p:cNvSpPr>
          <p:nvPr>
            <p:ph type="sldNum" sz="quarter" idx="5"/>
          </p:nvPr>
        </p:nvSpPr>
        <p:spPr>
          <a:ln/>
        </p:spPr>
        <p:txBody>
          <a:bodyPr/>
          <a:lstStyle/>
          <a:p>
            <a:fld id="{A7E12356-AE9E-2740-AE70-47722CD83FFE}" type="slidenum">
              <a:rPr lang="en-US"/>
              <a:pPr/>
              <a:t>17</a:t>
            </a:fld>
            <a:endParaRPr lang="en-US"/>
          </a:p>
        </p:txBody>
      </p:sp>
      <p:sp>
        <p:nvSpPr>
          <p:cNvPr id="41986" name="Rectangle 2"/>
          <p:cNvSpPr>
            <a:spLocks noGrp="1" noRot="1" noChangeAspect="1" noChangeArrowheads="1" noTextEdit="1"/>
          </p:cNvSpPr>
          <p:nvPr>
            <p:ph type="sldImg"/>
          </p:nvPr>
        </p:nvSpPr>
        <p:spPr>
          <a:xfrm>
            <a:off x="-250825" y="377825"/>
            <a:ext cx="7351713" cy="4135438"/>
          </a:xfr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0ABEE244-C63F-0F4A-9CBD-60CB14512823}" type="datetime1">
              <a:rPr lang="en-US"/>
              <a:pPr/>
              <a:t>8/27/2018</a:t>
            </a:fld>
            <a:endParaRPr lang="en-US"/>
          </a:p>
        </p:txBody>
      </p:sp>
      <p:sp>
        <p:nvSpPr>
          <p:cNvPr id="6" name="Rectangle 7"/>
          <p:cNvSpPr>
            <a:spLocks noGrp="1" noChangeArrowheads="1"/>
          </p:cNvSpPr>
          <p:nvPr>
            <p:ph type="sldNum" sz="quarter" idx="5"/>
          </p:nvPr>
        </p:nvSpPr>
        <p:spPr>
          <a:ln/>
        </p:spPr>
        <p:txBody>
          <a:bodyPr/>
          <a:lstStyle/>
          <a:p>
            <a:fld id="{1B342699-80AE-E848-9C3F-F154628BEE0B}" type="slidenum">
              <a:rPr lang="en-US"/>
              <a:pPr/>
              <a:t>18</a:t>
            </a:fld>
            <a:endParaRPr lang="en-US"/>
          </a:p>
        </p:txBody>
      </p:sp>
      <p:sp>
        <p:nvSpPr>
          <p:cNvPr id="44034" name="Rectangle 2"/>
          <p:cNvSpPr>
            <a:spLocks noGrp="1" noRot="1" noChangeAspect="1" noChangeArrowheads="1" noTextEdit="1"/>
          </p:cNvSpPr>
          <p:nvPr>
            <p:ph type="sldImg"/>
          </p:nvPr>
        </p:nvSpPr>
        <p:spPr>
          <a:xfrm>
            <a:off x="-250825" y="377825"/>
            <a:ext cx="7351713" cy="4135438"/>
          </a:xfr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A6236405-5BDB-E742-946A-E7AA3ECA4398}" type="datetime1">
              <a:rPr lang="en-US"/>
              <a:pPr/>
              <a:t>8/27/2018</a:t>
            </a:fld>
            <a:endParaRPr lang="en-US"/>
          </a:p>
        </p:txBody>
      </p:sp>
      <p:sp>
        <p:nvSpPr>
          <p:cNvPr id="6" name="Rectangle 7"/>
          <p:cNvSpPr>
            <a:spLocks noGrp="1" noChangeArrowheads="1"/>
          </p:cNvSpPr>
          <p:nvPr>
            <p:ph type="sldNum" sz="quarter" idx="5"/>
          </p:nvPr>
        </p:nvSpPr>
        <p:spPr>
          <a:ln/>
        </p:spPr>
        <p:txBody>
          <a:bodyPr/>
          <a:lstStyle/>
          <a:p>
            <a:fld id="{1F92D5A1-1786-3F40-8DF1-551115F4F99E}" type="slidenum">
              <a:rPr lang="en-US"/>
              <a:pPr/>
              <a:t>19</a:t>
            </a:fld>
            <a:endParaRPr lang="en-US"/>
          </a:p>
        </p:txBody>
      </p:sp>
      <p:sp>
        <p:nvSpPr>
          <p:cNvPr id="46082" name="Rectangle 2"/>
          <p:cNvSpPr>
            <a:spLocks noGrp="1" noRot="1" noChangeAspect="1" noChangeArrowheads="1" noTextEdit="1"/>
          </p:cNvSpPr>
          <p:nvPr>
            <p:ph type="sldImg"/>
          </p:nvPr>
        </p:nvSpPr>
        <p:spPr>
          <a:xfrm>
            <a:off x="-250825" y="377825"/>
            <a:ext cx="7351713" cy="4135438"/>
          </a:xfr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7B84944-E8CF-E145-84A4-F2A0EF5A2CC2}"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1317B802-A067-E241-974A-09EF9DC939E1}" type="datetime1">
              <a:rPr lang="en-US"/>
              <a:pPr/>
              <a:t>8/27/2018</a:t>
            </a:fld>
            <a:endParaRPr lang="en-US"/>
          </a:p>
        </p:txBody>
      </p:sp>
      <p:sp>
        <p:nvSpPr>
          <p:cNvPr id="6" name="Rectangle 7"/>
          <p:cNvSpPr>
            <a:spLocks noGrp="1" noChangeArrowheads="1"/>
          </p:cNvSpPr>
          <p:nvPr>
            <p:ph type="sldNum" sz="quarter" idx="5"/>
          </p:nvPr>
        </p:nvSpPr>
        <p:spPr>
          <a:ln/>
        </p:spPr>
        <p:txBody>
          <a:bodyPr/>
          <a:lstStyle/>
          <a:p>
            <a:fld id="{D2EFBAE3-D691-604A-9EE4-763BCDD0E74F}" type="slidenum">
              <a:rPr lang="en-US"/>
              <a:pPr/>
              <a:t>20</a:t>
            </a:fld>
            <a:endParaRPr lang="en-US"/>
          </a:p>
        </p:txBody>
      </p:sp>
      <p:sp>
        <p:nvSpPr>
          <p:cNvPr id="48130" name="Rectangle 2"/>
          <p:cNvSpPr>
            <a:spLocks noGrp="1" noRot="1" noChangeAspect="1" noChangeArrowheads="1" noTextEdit="1"/>
          </p:cNvSpPr>
          <p:nvPr>
            <p:ph type="sldImg"/>
          </p:nvPr>
        </p:nvSpPr>
        <p:spPr>
          <a:xfrm>
            <a:off x="-250825" y="377825"/>
            <a:ext cx="7351713" cy="4135438"/>
          </a:xfr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7B84944-E8CF-E145-84A4-F2A0EF5A2CC2}"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7B84944-E8CF-E145-84A4-F2A0EF5A2CC2}"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7B84944-E8CF-E145-84A4-F2A0EF5A2CC2}"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DD678193-F4F2-484F-96E8-E062F1D351D7}" type="datetime1">
              <a:rPr lang="en-US"/>
              <a:pPr/>
              <a:t>8/27/2018</a:t>
            </a:fld>
            <a:endParaRPr lang="en-US"/>
          </a:p>
        </p:txBody>
      </p:sp>
      <p:sp>
        <p:nvSpPr>
          <p:cNvPr id="6" name="Rectangle 7"/>
          <p:cNvSpPr>
            <a:spLocks noGrp="1" noChangeArrowheads="1"/>
          </p:cNvSpPr>
          <p:nvPr>
            <p:ph type="sldNum" sz="quarter" idx="5"/>
          </p:nvPr>
        </p:nvSpPr>
        <p:spPr>
          <a:ln/>
        </p:spPr>
        <p:txBody>
          <a:bodyPr/>
          <a:lstStyle/>
          <a:p>
            <a:fld id="{0B0E9A1C-B84B-284E-8B56-C4EB9C4783C4}" type="slidenum">
              <a:rPr lang="en-US"/>
              <a:pPr/>
              <a:t>24</a:t>
            </a:fld>
            <a:endParaRPr lang="en-US"/>
          </a:p>
        </p:txBody>
      </p:sp>
      <p:sp>
        <p:nvSpPr>
          <p:cNvPr id="50178" name="Rectangle 2"/>
          <p:cNvSpPr>
            <a:spLocks noGrp="1" noRot="1" noChangeAspect="1" noChangeArrowheads="1" noTextEdit="1"/>
          </p:cNvSpPr>
          <p:nvPr>
            <p:ph type="sldImg"/>
          </p:nvPr>
        </p:nvSpPr>
        <p:spPr>
          <a:xfrm>
            <a:off x="-250825" y="377825"/>
            <a:ext cx="7351713" cy="4135438"/>
          </a:xfrm>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A34DD1F1-8FFE-D240-8E7F-DD28315B80B1}" type="datetime1">
              <a:rPr lang="en-US"/>
              <a:pPr/>
              <a:t>8/27/2018</a:t>
            </a:fld>
            <a:endParaRPr lang="en-US"/>
          </a:p>
        </p:txBody>
      </p:sp>
      <p:sp>
        <p:nvSpPr>
          <p:cNvPr id="6" name="Rectangle 7"/>
          <p:cNvSpPr>
            <a:spLocks noGrp="1" noChangeArrowheads="1"/>
          </p:cNvSpPr>
          <p:nvPr>
            <p:ph type="sldNum" sz="quarter" idx="5"/>
          </p:nvPr>
        </p:nvSpPr>
        <p:spPr>
          <a:ln/>
        </p:spPr>
        <p:txBody>
          <a:bodyPr/>
          <a:lstStyle/>
          <a:p>
            <a:fld id="{235F06B0-721F-5942-B110-9BC302F2A6CB}" type="slidenum">
              <a:rPr lang="en-US"/>
              <a:pPr/>
              <a:t>25</a:t>
            </a:fld>
            <a:endParaRPr lang="en-US"/>
          </a:p>
        </p:txBody>
      </p:sp>
      <p:sp>
        <p:nvSpPr>
          <p:cNvPr id="52226" name="Rectangle 2"/>
          <p:cNvSpPr>
            <a:spLocks noGrp="1" noRot="1" noChangeAspect="1" noChangeArrowheads="1" noTextEdit="1"/>
          </p:cNvSpPr>
          <p:nvPr>
            <p:ph type="sldImg"/>
          </p:nvPr>
        </p:nvSpPr>
        <p:spPr>
          <a:xfrm>
            <a:off x="-250825" y="377825"/>
            <a:ext cx="7351713" cy="4135438"/>
          </a:xfrm>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73999CB8-E1D6-1A40-BE61-CF7E7DC205C3}" type="datetime1">
              <a:rPr lang="en-US"/>
              <a:pPr/>
              <a:t>8/27/2018</a:t>
            </a:fld>
            <a:endParaRPr lang="en-US"/>
          </a:p>
        </p:txBody>
      </p:sp>
      <p:sp>
        <p:nvSpPr>
          <p:cNvPr id="7" name="Rectangle 7"/>
          <p:cNvSpPr>
            <a:spLocks noGrp="1" noChangeArrowheads="1"/>
          </p:cNvSpPr>
          <p:nvPr>
            <p:ph type="sldNum" sz="quarter" idx="5"/>
          </p:nvPr>
        </p:nvSpPr>
        <p:spPr>
          <a:ln/>
        </p:spPr>
        <p:txBody>
          <a:bodyPr/>
          <a:lstStyle/>
          <a:p>
            <a:fld id="{1111157F-BCF1-1C42-BBC1-812D21011AB5}" type="slidenum">
              <a:rPr lang="en-US"/>
              <a:pPr/>
              <a:t>26</a:t>
            </a:fld>
            <a:endParaRPr lang="en-US"/>
          </a:p>
        </p:txBody>
      </p:sp>
      <p:sp>
        <p:nvSpPr>
          <p:cNvPr id="54274" name="Rectangle 2"/>
          <p:cNvSpPr>
            <a:spLocks noGrp="1" noRot="1" noChangeAspect="1" noChangeArrowheads="1" noTextEdit="1"/>
          </p:cNvSpPr>
          <p:nvPr>
            <p:ph type="sldImg"/>
          </p:nvPr>
        </p:nvSpPr>
        <p:spPr>
          <a:xfrm>
            <a:off x="-250825" y="377825"/>
            <a:ext cx="7351713" cy="4135438"/>
          </a:xfrm>
          <a:ln/>
        </p:spPr>
      </p:sp>
      <p:sp>
        <p:nvSpPr>
          <p:cNvPr id="54275" name="Rectangle 3"/>
          <p:cNvSpPr>
            <a:spLocks noGrp="1" noChangeArrowheads="1"/>
          </p:cNvSpPr>
          <p:nvPr>
            <p:ph type="body" idx="1"/>
          </p:nvPr>
        </p:nvSpPr>
        <p:spPr>
          <a:xfrm>
            <a:off x="473075" y="5408613"/>
            <a:ext cx="5905500" cy="3297237"/>
          </a:xfrm>
        </p:spPr>
        <p:txBody>
          <a:bodyPr/>
          <a:lstStyle/>
          <a:p>
            <a:pPr marL="152400" indent="-152400"/>
            <a:r>
              <a:rPr lang="en-US" sz="1100" b="1">
                <a:ea typeface="Times New Roman" pitchFamily="-108" charset="0"/>
                <a:cs typeface="Times New Roman" pitchFamily="-108" charset="0"/>
              </a:rPr>
              <a:t>Principle #1 - Planners/schedulers are organized into a separate department from the craft maintenance crews</a:t>
            </a:r>
          </a:p>
          <a:p>
            <a:pPr marL="152400" indent="-152400"/>
            <a:r>
              <a:rPr lang="en-US" sz="1100">
                <a:ea typeface="Times New Roman" pitchFamily="-108" charset="0"/>
                <a:cs typeface="Times New Roman" pitchFamily="-108" charset="0"/>
              </a:rPr>
              <a:t>This facilitates keeping the planners focused on future work and not today’s work.  It also assists consistency in planning standards, training of planners, ability to manage the planning backlog, and scheduling work in an optimum way across various departments.</a:t>
            </a:r>
          </a:p>
          <a:p>
            <a:pPr marL="152400" indent="-152400"/>
            <a:endParaRPr lang="en-US" sz="11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3700E37C-E9FF-B248-913A-89BAFC34DCBD}" type="datetime1">
              <a:rPr lang="en-US"/>
              <a:pPr/>
              <a:t>8/27/2018</a:t>
            </a:fld>
            <a:endParaRPr lang="en-US"/>
          </a:p>
        </p:txBody>
      </p:sp>
      <p:sp>
        <p:nvSpPr>
          <p:cNvPr id="7" name="Rectangle 7"/>
          <p:cNvSpPr>
            <a:spLocks noGrp="1" noChangeArrowheads="1"/>
          </p:cNvSpPr>
          <p:nvPr>
            <p:ph type="sldNum" sz="quarter" idx="5"/>
          </p:nvPr>
        </p:nvSpPr>
        <p:spPr>
          <a:ln/>
        </p:spPr>
        <p:txBody>
          <a:bodyPr/>
          <a:lstStyle/>
          <a:p>
            <a:fld id="{E6610006-F993-0D45-AAB7-CFC792D94A51}" type="slidenum">
              <a:rPr lang="en-US"/>
              <a:pPr/>
              <a:t>27</a:t>
            </a:fld>
            <a:endParaRPr lang="en-US"/>
          </a:p>
        </p:txBody>
      </p:sp>
      <p:sp>
        <p:nvSpPr>
          <p:cNvPr id="56322" name="Rectangle 2"/>
          <p:cNvSpPr>
            <a:spLocks noGrp="1" noRot="1" noChangeAspect="1" noChangeArrowheads="1" noTextEdit="1"/>
          </p:cNvSpPr>
          <p:nvPr>
            <p:ph type="sldImg"/>
          </p:nvPr>
        </p:nvSpPr>
        <p:spPr>
          <a:xfrm>
            <a:off x="-250825" y="377825"/>
            <a:ext cx="7351713" cy="4135438"/>
          </a:xfrm>
          <a:ln/>
        </p:spPr>
      </p:sp>
      <p:sp>
        <p:nvSpPr>
          <p:cNvPr id="56323" name="Rectangle 3"/>
          <p:cNvSpPr>
            <a:spLocks noGrp="1" noChangeArrowheads="1"/>
          </p:cNvSpPr>
          <p:nvPr>
            <p:ph type="body" idx="1"/>
          </p:nvPr>
        </p:nvSpPr>
        <p:spPr>
          <a:xfrm>
            <a:off x="473075" y="5408613"/>
            <a:ext cx="5905500" cy="3297237"/>
          </a:xfrm>
        </p:spPr>
        <p:txBody>
          <a:bodyPr/>
          <a:lstStyle/>
          <a:p>
            <a:pPr marL="152400" indent="-152400"/>
            <a:r>
              <a:rPr lang="en-US" sz="1300" b="1">
                <a:ea typeface="Times New Roman" pitchFamily="-108" charset="0"/>
                <a:cs typeface="Times New Roman" pitchFamily="-108" charset="0"/>
              </a:rPr>
              <a:t>Principle #2 – Planners focus on future work</a:t>
            </a:r>
            <a:r>
              <a:rPr lang="en-US" sz="1300">
                <a:ea typeface="Times New Roman" pitchFamily="-108" charset="0"/>
                <a:cs typeface="Times New Roman" pitchFamily="-108" charset="0"/>
              </a:rPr>
              <a:t> </a:t>
            </a:r>
          </a:p>
          <a:p>
            <a:pPr marL="152400" indent="-152400"/>
            <a:r>
              <a:rPr lang="en-US" sz="1300">
                <a:ea typeface="Times New Roman" pitchFamily="-108" charset="0"/>
                <a:cs typeface="Times New Roman" pitchFamily="-108" charset="0"/>
              </a:rPr>
              <a:t>Planners focus on ensuring that there is sufficient work planned, approved and ready to execute so that enough work can be scheduled to utilize all the available capacity for the upcoming week.  The amount of work done on unplanned work must be minimized.</a:t>
            </a:r>
          </a:p>
          <a:p>
            <a:pPr marL="152400" indent="-152400"/>
            <a:r>
              <a:rPr lang="en-US" sz="1300">
                <a:ea typeface="Times New Roman" pitchFamily="-108" charset="0"/>
                <a:cs typeface="Times New Roman" pitchFamily="-108" charset="0"/>
              </a:rPr>
              <a:t>Crew supervisors and technicians handle the current day’s work and problems. After every job completion, the lead technician or supervisor gives feedback to the planner.  This feedback consists of any problems, plan changes, or other helpful information so that </a:t>
            </a:r>
            <a:r>
              <a:rPr lang="en-US" sz="1300" b="1">
                <a:ea typeface="Times New Roman" pitchFamily="-108" charset="0"/>
                <a:cs typeface="Times New Roman" pitchFamily="-108" charset="0"/>
              </a:rPr>
              <a:t>future</a:t>
            </a:r>
            <a:r>
              <a:rPr lang="en-US" sz="1300">
                <a:ea typeface="Times New Roman" pitchFamily="-108" charset="0"/>
                <a:cs typeface="Times New Roman" pitchFamily="-108" charset="0"/>
              </a:rPr>
              <a:t> work plans and schedules can be improved. The planners ensure that feedback information gets properly filed (paper and/or computer) to aid </a:t>
            </a:r>
            <a:r>
              <a:rPr lang="en-US" sz="1300" b="1">
                <a:ea typeface="Times New Roman" pitchFamily="-108" charset="0"/>
                <a:cs typeface="Times New Roman" pitchFamily="-108" charset="0"/>
              </a:rPr>
              <a:t>future</a:t>
            </a:r>
            <a:r>
              <a:rPr lang="en-US" sz="1300">
                <a:ea typeface="Times New Roman" pitchFamily="-108" charset="0"/>
                <a:cs typeface="Times New Roman" pitchFamily="-108" charset="0"/>
              </a:rPr>
              <a:t> work.</a:t>
            </a:r>
          </a:p>
          <a:p>
            <a:pPr marL="152400" indent="-152400"/>
            <a:r>
              <a:rPr lang="en-US" sz="1300">
                <a:ea typeface="Times New Roman" pitchFamily="-108" charset="0"/>
                <a:cs typeface="Times New Roman" pitchFamily="-108" charset="0"/>
              </a:rPr>
              <a:t>The focus of the planners must always be on future work, on getting “the right work ready to go!”</a:t>
            </a:r>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CF576464-C185-5848-94D6-8E912D96DCDA}" type="datetime1">
              <a:rPr lang="en-US"/>
              <a:pPr/>
              <a:t>8/27/2018</a:t>
            </a:fld>
            <a:endParaRPr lang="en-US"/>
          </a:p>
        </p:txBody>
      </p:sp>
      <p:sp>
        <p:nvSpPr>
          <p:cNvPr id="7" name="Rectangle 7"/>
          <p:cNvSpPr>
            <a:spLocks noGrp="1" noChangeArrowheads="1"/>
          </p:cNvSpPr>
          <p:nvPr>
            <p:ph type="sldNum" sz="quarter" idx="5"/>
          </p:nvPr>
        </p:nvSpPr>
        <p:spPr>
          <a:ln/>
        </p:spPr>
        <p:txBody>
          <a:bodyPr/>
          <a:lstStyle/>
          <a:p>
            <a:fld id="{B5F59DC4-D34A-9F48-B2A7-5A29CE06C696}" type="slidenum">
              <a:rPr lang="en-US"/>
              <a:pPr/>
              <a:t>28</a:t>
            </a:fld>
            <a:endParaRPr lang="en-US"/>
          </a:p>
        </p:txBody>
      </p:sp>
      <p:sp>
        <p:nvSpPr>
          <p:cNvPr id="58370" name="Rectangle 2"/>
          <p:cNvSpPr>
            <a:spLocks noGrp="1" noRot="1" noChangeAspect="1" noChangeArrowheads="1" noTextEdit="1"/>
          </p:cNvSpPr>
          <p:nvPr>
            <p:ph type="sldImg"/>
          </p:nvPr>
        </p:nvSpPr>
        <p:spPr>
          <a:xfrm>
            <a:off x="-250825" y="377825"/>
            <a:ext cx="7351713" cy="4135438"/>
          </a:xfrm>
          <a:ln/>
        </p:spPr>
      </p:sp>
      <p:sp>
        <p:nvSpPr>
          <p:cNvPr id="58371" name="Rectangle 3"/>
          <p:cNvSpPr>
            <a:spLocks noGrp="1" noChangeArrowheads="1"/>
          </p:cNvSpPr>
          <p:nvPr>
            <p:ph type="body" idx="1"/>
          </p:nvPr>
        </p:nvSpPr>
        <p:spPr>
          <a:xfrm>
            <a:off x="473075" y="5408613"/>
            <a:ext cx="5905500" cy="3297237"/>
          </a:xfrm>
        </p:spPr>
        <p:txBody>
          <a:bodyPr/>
          <a:lstStyle/>
          <a:p>
            <a:pPr marL="152400" indent="-152400"/>
            <a:r>
              <a:rPr lang="en-US" sz="1300" b="1"/>
              <a:t>Principle #3 -</a:t>
            </a:r>
            <a:r>
              <a:rPr lang="en-US" sz="1300"/>
              <a:t> </a:t>
            </a:r>
            <a:r>
              <a:rPr lang="en-US" sz="1300" b="1">
                <a:ea typeface="Times New Roman" pitchFamily="-108" charset="0"/>
                <a:cs typeface="Times New Roman" pitchFamily="-108" charset="0"/>
              </a:rPr>
              <a:t>The Planning department maintains simple, secure files at the equipment level</a:t>
            </a:r>
            <a:endParaRPr lang="en-US" sz="1300">
              <a:ea typeface="Times New Roman" pitchFamily="-108" charset="0"/>
              <a:cs typeface="Times New Roman" pitchFamily="-108" charset="0"/>
            </a:endParaRPr>
          </a:p>
          <a:p>
            <a:pPr marL="152400" indent="-152400"/>
            <a:r>
              <a:rPr lang="en-US" sz="1300">
                <a:ea typeface="Times New Roman" pitchFamily="-108" charset="0"/>
                <a:cs typeface="Times New Roman" pitchFamily="-108" charset="0"/>
              </a:rPr>
              <a:t>The file system enables planners to utilize equipment data and information learned from previous work to prepare and improve job plans, especially on repetitive work (the vast majority of work is repetitive over time).</a:t>
            </a:r>
          </a:p>
          <a:p>
            <a:pPr marL="152400" indent="-152400"/>
            <a:r>
              <a:rPr lang="en-US" sz="1300">
                <a:ea typeface="Times New Roman" pitchFamily="-108" charset="0"/>
                <a:cs typeface="Times New Roman" pitchFamily="-108" charset="0"/>
              </a:rPr>
              <a:t>Supervisors, craftsmen and engineers are trained to access these files to gather information with no or minimal planner assistance.</a:t>
            </a:r>
            <a:r>
              <a:rPr lang="en-US" sz="800">
                <a:ea typeface="Times New Roman" pitchFamily="-108" charset="0"/>
                <a:cs typeface="Times New Roman" pitchFamily="-108" charset="0"/>
              </a:rPr>
              <a:t> </a:t>
            </a:r>
          </a:p>
          <a:p>
            <a:pPr marL="152400" indent="-152400"/>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BD3A2F89-37C0-034A-9184-4BF38F96E252}" type="datetime1">
              <a:rPr lang="en-US"/>
              <a:pPr/>
              <a:t>8/27/2018</a:t>
            </a:fld>
            <a:endParaRPr lang="en-US"/>
          </a:p>
        </p:txBody>
      </p:sp>
      <p:sp>
        <p:nvSpPr>
          <p:cNvPr id="7" name="Rectangle 7"/>
          <p:cNvSpPr>
            <a:spLocks noGrp="1" noChangeArrowheads="1"/>
          </p:cNvSpPr>
          <p:nvPr>
            <p:ph type="sldNum" sz="quarter" idx="5"/>
          </p:nvPr>
        </p:nvSpPr>
        <p:spPr>
          <a:ln/>
        </p:spPr>
        <p:txBody>
          <a:bodyPr/>
          <a:lstStyle/>
          <a:p>
            <a:fld id="{BC35B26F-E045-7142-AC71-E37EFD9D9733}" type="slidenum">
              <a:rPr lang="en-US"/>
              <a:pPr/>
              <a:t>29</a:t>
            </a:fld>
            <a:endParaRPr lang="en-US"/>
          </a:p>
        </p:txBody>
      </p:sp>
      <p:sp>
        <p:nvSpPr>
          <p:cNvPr id="60418" name="Rectangle 2"/>
          <p:cNvSpPr>
            <a:spLocks noGrp="1" noRot="1" noChangeAspect="1" noChangeArrowheads="1" noTextEdit="1"/>
          </p:cNvSpPr>
          <p:nvPr>
            <p:ph type="sldImg"/>
          </p:nvPr>
        </p:nvSpPr>
        <p:spPr>
          <a:xfrm>
            <a:off x="-250825" y="377825"/>
            <a:ext cx="7351713" cy="4135438"/>
          </a:xfrm>
          <a:ln/>
        </p:spPr>
      </p:sp>
      <p:sp>
        <p:nvSpPr>
          <p:cNvPr id="60419" name="Rectangle 3"/>
          <p:cNvSpPr>
            <a:spLocks noGrp="1" noChangeArrowheads="1"/>
          </p:cNvSpPr>
          <p:nvPr>
            <p:ph type="body" idx="1"/>
          </p:nvPr>
        </p:nvSpPr>
        <p:spPr>
          <a:xfrm>
            <a:off x="473075" y="5408613"/>
            <a:ext cx="5905500" cy="3297237"/>
          </a:xfrm>
        </p:spPr>
        <p:txBody>
          <a:bodyPr/>
          <a:lstStyle/>
          <a:p>
            <a:pPr marL="152400" indent="-152400"/>
            <a:r>
              <a:rPr lang="en-US" sz="1300" b="1"/>
              <a:t>Principle #4 -</a:t>
            </a:r>
            <a:r>
              <a:rPr lang="en-US" sz="1300"/>
              <a:t> </a:t>
            </a:r>
            <a:r>
              <a:rPr lang="en-US" sz="1300" b="1">
                <a:ea typeface="Times New Roman" pitchFamily="-108" charset="0"/>
                <a:cs typeface="Times New Roman" pitchFamily="-108" charset="0"/>
              </a:rPr>
              <a:t>Planners use personal experience and file information to develop work plans</a:t>
            </a:r>
            <a:r>
              <a:rPr lang="en-US" sz="1300" b="1" i="1">
                <a:ea typeface="Times New Roman" pitchFamily="-108" charset="0"/>
                <a:cs typeface="Times New Roman" pitchFamily="-108" charset="0"/>
              </a:rPr>
              <a:t> </a:t>
            </a:r>
            <a:endParaRPr lang="en-US" sz="1300">
              <a:ea typeface="Times New Roman" pitchFamily="-108" charset="0"/>
              <a:cs typeface="Times New Roman" pitchFamily="-108" charset="0"/>
            </a:endParaRPr>
          </a:p>
          <a:p>
            <a:pPr marL="152400" indent="-152400"/>
            <a:r>
              <a:rPr lang="en-US" sz="1300">
                <a:ea typeface="Times New Roman" pitchFamily="-108" charset="0"/>
                <a:cs typeface="Times New Roman" pitchFamily="-108" charset="0"/>
              </a:rPr>
              <a:t>As a minimum, planners are experienced, top level technicians that are trained in planning techniques.  Only experienced technicians have the ability to provide reasonable estimates of the time to complete jobs in the specific plant environment.</a:t>
            </a:r>
          </a:p>
          <a:p>
            <a:pPr marL="152400" indent="-152400"/>
            <a:r>
              <a:rPr lang="en-US" sz="1300">
                <a:ea typeface="Times New Roman" pitchFamily="-108" charset="0"/>
                <a:cs typeface="Times New Roman" pitchFamily="-108" charset="0"/>
              </a:rPr>
              <a:t>While historical file information, built up estimating techniques and standard job tables are available, they are often not very accurate or else take a long time to develop.  Estimates should be based on the planner’s best estimate of how long the job should take a </a:t>
            </a:r>
            <a:r>
              <a:rPr lang="en-US" sz="1300" i="1">
                <a:ea typeface="Times New Roman" pitchFamily="-108" charset="0"/>
                <a:cs typeface="Times New Roman" pitchFamily="-108" charset="0"/>
              </a:rPr>
              <a:t>good</a:t>
            </a:r>
            <a:r>
              <a:rPr lang="en-US" sz="1300">
                <a:ea typeface="Times New Roman" pitchFamily="-108" charset="0"/>
                <a:cs typeface="Times New Roman" pitchFamily="-108" charset="0"/>
              </a:rPr>
              <a:t> technician without </a:t>
            </a:r>
            <a:r>
              <a:rPr lang="en-US" sz="1300" i="1">
                <a:ea typeface="Times New Roman" pitchFamily="-108" charset="0"/>
                <a:cs typeface="Times New Roman" pitchFamily="-108" charset="0"/>
              </a:rPr>
              <a:t>unanticipated</a:t>
            </a:r>
            <a:r>
              <a:rPr lang="en-US" sz="1300">
                <a:ea typeface="Times New Roman" pitchFamily="-108" charset="0"/>
                <a:cs typeface="Times New Roman" pitchFamily="-108" charset="0"/>
              </a:rPr>
              <a:t> delays. </a:t>
            </a:r>
          </a:p>
          <a:p>
            <a:pPr marL="152400" indent="-152400"/>
            <a:r>
              <a:rPr lang="en-US" sz="1300">
                <a:ea typeface="Times New Roman" pitchFamily="-108" charset="0"/>
                <a:cs typeface="Times New Roman" pitchFamily="-108" charset="0"/>
              </a:rPr>
              <a:t>An experienced, top-level technician will have the credibility to produce believable and reasonable estimates without a great deal of effort.  He/she can also consult other technicians to get a second opinion, particularly in other trade areas or for specialized work.</a:t>
            </a:r>
            <a:r>
              <a:rPr lang="en-US" sz="1300"/>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7B84944-E8CF-E145-84A4-F2A0EF5A2CC2}"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26C36E35-1E29-644C-8F77-D9D3C8FA4F75}" type="datetime1">
              <a:rPr lang="en-US"/>
              <a:pPr/>
              <a:t>8/27/2018</a:t>
            </a:fld>
            <a:endParaRPr lang="en-US"/>
          </a:p>
        </p:txBody>
      </p:sp>
      <p:sp>
        <p:nvSpPr>
          <p:cNvPr id="7" name="Rectangle 7"/>
          <p:cNvSpPr>
            <a:spLocks noGrp="1" noChangeArrowheads="1"/>
          </p:cNvSpPr>
          <p:nvPr>
            <p:ph type="sldNum" sz="quarter" idx="5"/>
          </p:nvPr>
        </p:nvSpPr>
        <p:spPr>
          <a:ln/>
        </p:spPr>
        <p:txBody>
          <a:bodyPr/>
          <a:lstStyle/>
          <a:p>
            <a:fld id="{9C9FF007-724C-8843-833B-E11B7237336D}" type="slidenum">
              <a:rPr lang="en-US"/>
              <a:pPr/>
              <a:t>30</a:t>
            </a:fld>
            <a:endParaRPr lang="en-US"/>
          </a:p>
        </p:txBody>
      </p:sp>
      <p:sp>
        <p:nvSpPr>
          <p:cNvPr id="62466" name="Rectangle 2"/>
          <p:cNvSpPr>
            <a:spLocks noGrp="1" noRot="1" noChangeAspect="1" noChangeArrowheads="1" noTextEdit="1"/>
          </p:cNvSpPr>
          <p:nvPr>
            <p:ph type="sldImg"/>
          </p:nvPr>
        </p:nvSpPr>
        <p:spPr>
          <a:xfrm>
            <a:off x="-250825" y="377825"/>
            <a:ext cx="7351713" cy="4135438"/>
          </a:xfrm>
          <a:ln/>
        </p:spPr>
      </p:sp>
      <p:sp>
        <p:nvSpPr>
          <p:cNvPr id="62467" name="Rectangle 3"/>
          <p:cNvSpPr>
            <a:spLocks noGrp="1" noChangeArrowheads="1"/>
          </p:cNvSpPr>
          <p:nvPr>
            <p:ph type="body" idx="1"/>
          </p:nvPr>
        </p:nvSpPr>
        <p:spPr>
          <a:xfrm>
            <a:off x="473075" y="5408613"/>
            <a:ext cx="5905500" cy="3297237"/>
          </a:xfrm>
        </p:spPr>
        <p:txBody>
          <a:bodyPr/>
          <a:lstStyle/>
          <a:p>
            <a:pPr marL="152400" indent="-152400"/>
            <a:r>
              <a:rPr lang="en-US" sz="1300" b="1"/>
              <a:t>Principle #5 - </a:t>
            </a:r>
            <a:r>
              <a:rPr lang="en-US" sz="1300" b="1">
                <a:ea typeface="Times New Roman" pitchFamily="-108" charset="0"/>
                <a:cs typeface="Times New Roman" pitchFamily="-108" charset="0"/>
              </a:rPr>
              <a:t>Planners recognize the skills of the crafts/trades</a:t>
            </a:r>
            <a:r>
              <a:rPr lang="en-US" sz="1300" b="1"/>
              <a:t> </a:t>
            </a:r>
          </a:p>
          <a:p>
            <a:pPr marL="152400" indent="-152400"/>
            <a:r>
              <a:rPr lang="en-US" sz="1300">
                <a:ea typeface="Times New Roman" pitchFamily="-108" charset="0"/>
                <a:cs typeface="Times New Roman" pitchFamily="-108" charset="0"/>
              </a:rPr>
              <a:t>The planner’s responsibility is ‘what” and the technician’s responsibility is “how”.  The planner determines the scope of the work request including clarification of intent where necessary.  The planner then plans the general strategy of the work (such as repair or replace) including information from the files on previous learning, critical settings, etc</a:t>
            </a:r>
            <a:r>
              <a:rPr lang="en-US" sz="1300"/>
              <a:t>.</a:t>
            </a:r>
          </a:p>
          <a:p>
            <a:pPr marL="152400" indent="-152400"/>
            <a:r>
              <a:rPr lang="en-US" sz="1300">
                <a:ea typeface="Times New Roman" pitchFamily="-108" charset="0"/>
                <a:cs typeface="Times New Roman" pitchFamily="-108" charset="0"/>
              </a:rPr>
              <a:t>The technicians use their experience to determine how to make the specified repair or replacement.  Often their expertise in how a job is best done is as good as or better than the planners and can rightly be insulted by being told how to do a simple task</a:t>
            </a:r>
            <a:r>
              <a:rPr lang="en-US" sz="1300"/>
              <a:t>.</a:t>
            </a:r>
          </a:p>
          <a:p>
            <a:pPr marL="152400" indent="-152400"/>
            <a:endParaRPr lang="en-US" sz="130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80E36D33-B71C-714D-BED0-22FBB38FE204}" type="datetime1">
              <a:rPr lang="en-US"/>
              <a:pPr/>
              <a:t>8/27/2018</a:t>
            </a:fld>
            <a:endParaRPr lang="en-US"/>
          </a:p>
        </p:txBody>
      </p:sp>
      <p:sp>
        <p:nvSpPr>
          <p:cNvPr id="7" name="Rectangle 7"/>
          <p:cNvSpPr>
            <a:spLocks noGrp="1" noChangeArrowheads="1"/>
          </p:cNvSpPr>
          <p:nvPr>
            <p:ph type="sldNum" sz="quarter" idx="5"/>
          </p:nvPr>
        </p:nvSpPr>
        <p:spPr>
          <a:ln/>
        </p:spPr>
        <p:txBody>
          <a:bodyPr/>
          <a:lstStyle/>
          <a:p>
            <a:fld id="{8FFBDB83-0BBD-E24E-A399-B9953FB27949}" type="slidenum">
              <a:rPr lang="en-US"/>
              <a:pPr/>
              <a:t>31</a:t>
            </a:fld>
            <a:endParaRPr lang="en-US"/>
          </a:p>
        </p:txBody>
      </p:sp>
      <p:sp>
        <p:nvSpPr>
          <p:cNvPr id="64514" name="Rectangle 2"/>
          <p:cNvSpPr>
            <a:spLocks noGrp="1" noRot="1" noChangeAspect="1" noChangeArrowheads="1" noTextEdit="1"/>
          </p:cNvSpPr>
          <p:nvPr>
            <p:ph type="sldImg"/>
          </p:nvPr>
        </p:nvSpPr>
        <p:spPr>
          <a:xfrm>
            <a:off x="-250825" y="377825"/>
            <a:ext cx="7351713" cy="4135438"/>
          </a:xfrm>
          <a:ln/>
        </p:spPr>
      </p:sp>
      <p:sp>
        <p:nvSpPr>
          <p:cNvPr id="64515" name="Rectangle 3"/>
          <p:cNvSpPr>
            <a:spLocks noGrp="1" noChangeArrowheads="1"/>
          </p:cNvSpPr>
          <p:nvPr>
            <p:ph type="body" idx="1"/>
          </p:nvPr>
        </p:nvSpPr>
        <p:spPr>
          <a:xfrm>
            <a:off x="473075" y="5408613"/>
            <a:ext cx="5905500" cy="3297237"/>
          </a:xfrm>
        </p:spPr>
        <p:txBody>
          <a:bodyPr/>
          <a:lstStyle/>
          <a:p>
            <a:pPr marL="152400" indent="-152400"/>
            <a:r>
              <a:rPr lang="en-US" sz="1300" b="1"/>
              <a:t>Principle #6 – Planners measure performance</a:t>
            </a:r>
          </a:p>
          <a:p>
            <a:pPr marL="152400" indent="-152400"/>
            <a:r>
              <a:rPr lang="en-US" sz="1300">
                <a:ea typeface="Times New Roman" pitchFamily="-108" charset="0"/>
                <a:cs typeface="Times New Roman" pitchFamily="-108" charset="0"/>
              </a:rPr>
              <a:t>Wrench time is the primary measure of planning and scheduling effectiveness.  Wrench time is the proportion of available-to-work time during which technicians are not being kept from productively working on a job site by delays such as waiting for assignment, permits, parts, tools, instructions, travel, coordination with other crafts, or equipment information.  Work that is planned before assignment reduces unnecessary delays during jobs and work that is scheduled reduces delays between jobs.   Work sampling is the best means of measuring wrench time.</a:t>
            </a:r>
            <a:r>
              <a:rPr lang="en-US" sz="1300"/>
              <a:t> </a:t>
            </a:r>
          </a:p>
          <a:p>
            <a:pPr marL="152400" indent="-152400"/>
            <a:r>
              <a:rPr lang="en-US" sz="1300">
                <a:ea typeface="Times New Roman" pitchFamily="-108" charset="0"/>
                <a:cs typeface="Times New Roman" pitchFamily="-108" charset="0"/>
              </a:rPr>
              <a:t>Typical, reactive based maintenance departments have a wrench time in the 25% to 35% range, whereas wrench times of 50% to 60% are common in organizations with mature and effective planning and scheduling processes in place.</a:t>
            </a:r>
            <a:r>
              <a:rPr lang="en-US" sz="1300"/>
              <a:t> </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B2D40BFC-451F-CF40-A797-C36B25F99774}" type="datetime1">
              <a:rPr lang="en-US"/>
              <a:pPr/>
              <a:t>8/27/2018</a:t>
            </a:fld>
            <a:endParaRPr lang="en-US"/>
          </a:p>
        </p:txBody>
      </p:sp>
      <p:sp>
        <p:nvSpPr>
          <p:cNvPr id="7" name="Rectangle 7"/>
          <p:cNvSpPr>
            <a:spLocks noGrp="1" noChangeArrowheads="1"/>
          </p:cNvSpPr>
          <p:nvPr>
            <p:ph type="sldNum" sz="quarter" idx="5"/>
          </p:nvPr>
        </p:nvSpPr>
        <p:spPr>
          <a:ln/>
        </p:spPr>
        <p:txBody>
          <a:bodyPr/>
          <a:lstStyle/>
          <a:p>
            <a:fld id="{F208F867-D3B2-AA41-95A3-403F38E69667}" type="slidenum">
              <a:rPr lang="en-US"/>
              <a:pPr/>
              <a:t>32</a:t>
            </a:fld>
            <a:endParaRPr lang="en-US"/>
          </a:p>
        </p:txBody>
      </p:sp>
      <p:sp>
        <p:nvSpPr>
          <p:cNvPr id="66562" name="Rectangle 2"/>
          <p:cNvSpPr>
            <a:spLocks noGrp="1" noRot="1" noChangeAspect="1" noChangeArrowheads="1" noTextEdit="1"/>
          </p:cNvSpPr>
          <p:nvPr>
            <p:ph type="sldImg"/>
          </p:nvPr>
        </p:nvSpPr>
        <p:spPr>
          <a:xfrm>
            <a:off x="-250825" y="377825"/>
            <a:ext cx="7351713" cy="4135438"/>
          </a:xfrm>
          <a:ln/>
        </p:spPr>
      </p:sp>
      <p:sp>
        <p:nvSpPr>
          <p:cNvPr id="66563" name="Rectangle 3"/>
          <p:cNvSpPr>
            <a:spLocks noGrp="1" noChangeArrowheads="1"/>
          </p:cNvSpPr>
          <p:nvPr>
            <p:ph type="body" idx="1"/>
          </p:nvPr>
        </p:nvSpPr>
        <p:spPr>
          <a:xfrm>
            <a:off x="473075" y="5408613"/>
            <a:ext cx="5905500" cy="3297237"/>
          </a:xfrm>
        </p:spPr>
        <p:txBody>
          <a:bodyPr/>
          <a:lstStyle/>
          <a:p>
            <a:pPr marL="152400" indent="-152400"/>
            <a:r>
              <a:rPr lang="en-US" sz="1100" b="1">
                <a:ea typeface="Times New Roman" pitchFamily="-108" charset="0"/>
                <a:cs typeface="Times New Roman" pitchFamily="-108" charset="0"/>
              </a:rPr>
              <a:t>Pitfall #1 – Planners get pulled off planning to do other work</a:t>
            </a:r>
            <a:r>
              <a:rPr lang="en-US" sz="1100"/>
              <a:t> </a:t>
            </a:r>
          </a:p>
          <a:p>
            <a:pPr marL="152400" indent="-152400"/>
            <a:r>
              <a:rPr lang="en-US" sz="1100">
                <a:ea typeface="Times New Roman" pitchFamily="-108" charset="0"/>
                <a:cs typeface="Times New Roman" pitchFamily="-108" charset="0"/>
              </a:rPr>
              <a:t>Often planners are handy to use for other work such as designs, parts chasers, helping current work, supervising, etc.  Avoid this at all costs!   The inevitable result will be less planned work, more work on unplanned jobs, more tendency to use the planner for other tasks, and a vicious cycle down to doing less proactive work, more breakdowns and emergencies and a return to reactive maintenance.</a:t>
            </a:r>
          </a:p>
          <a:p>
            <a:pPr marL="152400" indent="-152400"/>
            <a:r>
              <a:rPr lang="en-US" sz="1100">
                <a:ea typeface="Times New Roman" pitchFamily="-108" charset="0"/>
                <a:cs typeface="Times New Roman" pitchFamily="-108" charset="0"/>
              </a:rPr>
              <a:t>The focus of the planners must always be on future work, on getting “the right work ready to go!”</a:t>
            </a:r>
          </a:p>
          <a:p>
            <a:pPr marL="152400" indent="-152400"/>
            <a:r>
              <a:rPr lang="en-US" sz="1100" b="1">
                <a:ea typeface="Times New Roman" pitchFamily="-108" charset="0"/>
                <a:cs typeface="Times New Roman" pitchFamily="-108" charset="0"/>
              </a:rPr>
              <a:t>Pitfall #2 – Planners get pulled into the current days work and problems</a:t>
            </a:r>
          </a:p>
          <a:p>
            <a:pPr marL="152400" indent="-152400"/>
            <a:r>
              <a:rPr lang="en-US" sz="1100">
                <a:ea typeface="Times New Roman" pitchFamily="-108" charset="0"/>
                <a:cs typeface="Times New Roman" pitchFamily="-108" charset="0"/>
              </a:rPr>
              <a:t>Similar to pitfall number one but worth mentioning since there is a strong tendency for current work to become the considered the highest priority for everyone.  The craftsmen and first line supervisors are responsible for solving today’s problems and getting today’s work done and for feeding back information to the planner so that the job plans can be updated in order to avoid the same problem in the future (most maintenance work is repetitive over time).  </a:t>
            </a:r>
          </a:p>
          <a:p>
            <a:pPr marL="152400" indent="-152400"/>
            <a:r>
              <a:rPr lang="en-US" sz="1100">
                <a:ea typeface="Times New Roman" pitchFamily="-108" charset="0"/>
                <a:cs typeface="Times New Roman" pitchFamily="-108" charset="0"/>
              </a:rPr>
              <a:t>The focus of the planners must always be on future work, on getting “the right work ready to go” - they must not get dragged into today’s problems!</a:t>
            </a:r>
          </a:p>
          <a:p>
            <a:pPr marL="152400" indent="-152400"/>
            <a:r>
              <a:rPr lang="en-US" sz="1100">
                <a:ea typeface="Times New Roman" pitchFamily="-108" charset="0"/>
                <a:cs typeface="Times New Roman" pitchFamily="-108" charset="0"/>
              </a:rPr>
              <a:t>It is all to often the Maintenance Superintendent and Manager who drags the planner into today’s problems rather that insisting they focus on getting the future work is ready to go. </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490CF0EA-E66A-6845-B82C-55816400D42C}" type="datetime1">
              <a:rPr lang="en-US"/>
              <a:pPr/>
              <a:t>8/27/2018</a:t>
            </a:fld>
            <a:endParaRPr lang="en-US"/>
          </a:p>
        </p:txBody>
      </p:sp>
      <p:sp>
        <p:nvSpPr>
          <p:cNvPr id="7" name="Rectangle 7"/>
          <p:cNvSpPr>
            <a:spLocks noGrp="1" noChangeArrowheads="1"/>
          </p:cNvSpPr>
          <p:nvPr>
            <p:ph type="sldNum" sz="quarter" idx="5"/>
          </p:nvPr>
        </p:nvSpPr>
        <p:spPr>
          <a:ln/>
        </p:spPr>
        <p:txBody>
          <a:bodyPr/>
          <a:lstStyle/>
          <a:p>
            <a:fld id="{320F550C-10AD-3748-A8DE-FFEEBA38CA11}" type="slidenum">
              <a:rPr lang="en-US"/>
              <a:pPr/>
              <a:t>33</a:t>
            </a:fld>
            <a:endParaRPr lang="en-US"/>
          </a:p>
        </p:txBody>
      </p:sp>
      <p:sp>
        <p:nvSpPr>
          <p:cNvPr id="68610" name="Rectangle 2"/>
          <p:cNvSpPr>
            <a:spLocks noGrp="1" noRot="1" noChangeAspect="1" noChangeArrowheads="1" noTextEdit="1"/>
          </p:cNvSpPr>
          <p:nvPr>
            <p:ph type="sldImg"/>
          </p:nvPr>
        </p:nvSpPr>
        <p:spPr>
          <a:xfrm>
            <a:off x="-250825" y="377825"/>
            <a:ext cx="7351713" cy="4135438"/>
          </a:xfrm>
          <a:ln/>
        </p:spPr>
      </p:sp>
      <p:sp>
        <p:nvSpPr>
          <p:cNvPr id="68611" name="Rectangle 3"/>
          <p:cNvSpPr>
            <a:spLocks noGrp="1" noChangeArrowheads="1"/>
          </p:cNvSpPr>
          <p:nvPr>
            <p:ph type="body" idx="1"/>
          </p:nvPr>
        </p:nvSpPr>
        <p:spPr>
          <a:xfrm>
            <a:off x="473075" y="5408613"/>
            <a:ext cx="5905500" cy="3297237"/>
          </a:xfrm>
        </p:spPr>
        <p:txBody>
          <a:bodyPr/>
          <a:lstStyle/>
          <a:p>
            <a:pPr marL="152400" indent="-152400"/>
            <a:r>
              <a:rPr lang="en-US" sz="1100" b="1">
                <a:ea typeface="Times New Roman" pitchFamily="-108" charset="0"/>
                <a:cs typeface="Times New Roman" pitchFamily="-108" charset="0"/>
              </a:rPr>
              <a:t>Pitfall #3 – Plans become too detailed and rigid</a:t>
            </a:r>
          </a:p>
          <a:p>
            <a:pPr marL="152400" indent="-152400"/>
            <a:r>
              <a:rPr lang="en-US" sz="1100">
                <a:ea typeface="Times New Roman" pitchFamily="-108" charset="0"/>
                <a:cs typeface="Times New Roman" pitchFamily="-108" charset="0"/>
              </a:rPr>
              <a:t>Plans are not procedures and do not include estimates for every step in a procedure.  </a:t>
            </a:r>
          </a:p>
          <a:p>
            <a:pPr marL="152400" indent="-152400"/>
            <a:r>
              <a:rPr lang="en-US" sz="1100">
                <a:ea typeface="Times New Roman" pitchFamily="-108" charset="0"/>
                <a:cs typeface="Times New Roman" pitchFamily="-108" charset="0"/>
              </a:rPr>
              <a:t>Plans should include discrete activities (operations in SAP language) only when a different mix of skills is required (eg. erect scaffolding, disconnect electrical, remove and overhaul, etc.).  </a:t>
            </a:r>
          </a:p>
          <a:p>
            <a:pPr marL="152400" indent="-152400"/>
            <a:r>
              <a:rPr lang="en-US" sz="1100">
                <a:ea typeface="Times New Roman" pitchFamily="-108" charset="0"/>
                <a:cs typeface="Times New Roman" pitchFamily="-108" charset="0"/>
              </a:rPr>
              <a:t>The primary purpose of the plan is to identify what resources are required, when relative to other activities in the same overall job, and for how long.  Secondarily the plan should identify materials, equipment, tools and procedures. </a:t>
            </a:r>
          </a:p>
          <a:p>
            <a:pPr marL="152400" indent="-152400"/>
            <a:r>
              <a:rPr lang="en-US" sz="1100" b="1">
                <a:ea typeface="Times New Roman" pitchFamily="-108" charset="0"/>
                <a:cs typeface="Times New Roman" pitchFamily="-108" charset="0"/>
              </a:rPr>
              <a:t>Pitfall #4 – Craftsmen develop the attitude; “I don’t have to think because the planner plans the job”</a:t>
            </a:r>
            <a:r>
              <a:rPr lang="en-US" sz="1100"/>
              <a:t> </a:t>
            </a:r>
          </a:p>
          <a:p>
            <a:pPr marL="152400" indent="-152400"/>
            <a:r>
              <a:rPr lang="en-US" sz="1100">
                <a:ea typeface="Times New Roman" pitchFamily="-108" charset="0"/>
                <a:cs typeface="Times New Roman" pitchFamily="-108" charset="0"/>
              </a:rPr>
              <a:t>This develops from a misconception of what a plan is as well as from plans becoming too detailed (Pitfall #3).  The technician is still responsible for and needs the skills to determine the “how to” in a job and for completing it safely.  Even when there are detailed procedures attached to a plan, the technician is responsible for identifying areas for improvement.</a:t>
            </a:r>
          </a:p>
          <a:p>
            <a:pPr marL="152400" indent="-152400"/>
            <a:endParaRPr lang="en-US" sz="1100">
              <a:ea typeface="Times New Roman" pitchFamily="-108" charset="0"/>
              <a:cs typeface="Times New Roman" pitchFamily="-108" charset="0"/>
            </a:endParaRPr>
          </a:p>
          <a:p>
            <a:pPr marL="152400" indent="-152400"/>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06E0413C-2A05-A04E-8745-3D68BF7B0F67}" type="datetime1">
              <a:rPr lang="en-US"/>
              <a:pPr/>
              <a:t>8/27/2018</a:t>
            </a:fld>
            <a:endParaRPr lang="en-US"/>
          </a:p>
        </p:txBody>
      </p:sp>
      <p:sp>
        <p:nvSpPr>
          <p:cNvPr id="7" name="Rectangle 7"/>
          <p:cNvSpPr>
            <a:spLocks noGrp="1" noChangeArrowheads="1"/>
          </p:cNvSpPr>
          <p:nvPr>
            <p:ph type="sldNum" sz="quarter" idx="5"/>
          </p:nvPr>
        </p:nvSpPr>
        <p:spPr>
          <a:ln/>
        </p:spPr>
        <p:txBody>
          <a:bodyPr/>
          <a:lstStyle/>
          <a:p>
            <a:fld id="{A2096EE1-908D-F24E-9F71-AC5F22592F89}" type="slidenum">
              <a:rPr lang="en-US"/>
              <a:pPr/>
              <a:t>34</a:t>
            </a:fld>
            <a:endParaRPr lang="en-US"/>
          </a:p>
        </p:txBody>
      </p:sp>
      <p:sp>
        <p:nvSpPr>
          <p:cNvPr id="70658" name="Rectangle 2"/>
          <p:cNvSpPr>
            <a:spLocks noGrp="1" noRot="1" noChangeAspect="1" noChangeArrowheads="1" noTextEdit="1"/>
          </p:cNvSpPr>
          <p:nvPr>
            <p:ph type="sldImg"/>
          </p:nvPr>
        </p:nvSpPr>
        <p:spPr>
          <a:xfrm>
            <a:off x="-250825" y="377825"/>
            <a:ext cx="7351713" cy="4135438"/>
          </a:xfrm>
          <a:ln/>
        </p:spPr>
      </p:sp>
      <p:sp>
        <p:nvSpPr>
          <p:cNvPr id="70659" name="Rectangle 3"/>
          <p:cNvSpPr>
            <a:spLocks noGrp="1" noChangeArrowheads="1"/>
          </p:cNvSpPr>
          <p:nvPr>
            <p:ph type="body" idx="1"/>
          </p:nvPr>
        </p:nvSpPr>
        <p:spPr>
          <a:xfrm>
            <a:off x="473075" y="5408613"/>
            <a:ext cx="5905500" cy="3297237"/>
          </a:xfrm>
        </p:spPr>
        <p:txBody>
          <a:bodyPr/>
          <a:lstStyle/>
          <a:p>
            <a:pPr marL="152400" indent="-152400"/>
            <a:r>
              <a:rPr lang="en-US" sz="800" b="1">
                <a:ea typeface="Times New Roman" pitchFamily="-108" charset="0"/>
                <a:cs typeface="Times New Roman" pitchFamily="-108" charset="0"/>
              </a:rPr>
              <a:t>Pitfall #5 – Planners become considered as glorified clerks</a:t>
            </a:r>
            <a:endParaRPr lang="en-US" sz="800">
              <a:ea typeface="Times New Roman" pitchFamily="-108" charset="0"/>
              <a:cs typeface="Times New Roman" pitchFamily="-108" charset="0"/>
            </a:endParaRPr>
          </a:p>
          <a:p>
            <a:pPr marL="152400" indent="-152400"/>
            <a:r>
              <a:rPr lang="en-US" sz="800">
                <a:ea typeface="Times New Roman" pitchFamily="-108" charset="0"/>
                <a:cs typeface="Times New Roman" pitchFamily="-108" charset="0"/>
              </a:rPr>
              <a:t>This can occur if the organizational position and/or compensation is too low, if the planner gets dragged into becoming a “gopher” for the first line supervisor and craftsmen, or if the planner becomes more interested in data input to the computer that in planning future work.  </a:t>
            </a:r>
          </a:p>
          <a:p>
            <a:pPr marL="152400" indent="-152400"/>
            <a:r>
              <a:rPr lang="en-US" sz="800">
                <a:ea typeface="Times New Roman" pitchFamily="-108" charset="0"/>
                <a:cs typeface="Times New Roman" pitchFamily="-108" charset="0"/>
              </a:rPr>
              <a:t>There is a role for clerical people in a maintenance organization, but that is NOT the role of a planner.  The planner needs to understand and use the filing systems, including the computer, but not do the clerical work to maintain them.</a:t>
            </a:r>
          </a:p>
          <a:p>
            <a:pPr marL="152400" indent="-152400"/>
            <a:r>
              <a:rPr lang="en-US" sz="800" b="1">
                <a:ea typeface="Times New Roman" pitchFamily="-108" charset="0"/>
                <a:cs typeface="Times New Roman" pitchFamily="-108" charset="0"/>
              </a:rPr>
              <a:t>Pitfall #6 – Planners becomes a purchasing agent and expeditor for material, parts and contactors</a:t>
            </a:r>
          </a:p>
          <a:p>
            <a:pPr marL="152400" indent="-152400"/>
            <a:r>
              <a:rPr lang="en-US" sz="800">
                <a:ea typeface="Times New Roman" pitchFamily="-108" charset="0"/>
                <a:cs typeface="Times New Roman" pitchFamily="-108" charset="0"/>
              </a:rPr>
              <a:t>Things break, the plant is down, parts are required, or a contractor needs to be arranged for.  The planner with their knowledge of the system for ordering and their contacts with suppliers is and ideal person to become the go to person for ordering parts, making sure purchase requisitions are entered and expediting parts.  This is exciting work and an easy pitfall to get into. </a:t>
            </a:r>
          </a:p>
          <a:p>
            <a:pPr marL="152400" indent="-152400"/>
            <a:endParaRPr lang="en-US" sz="80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34CEC4D2-B8AE-284F-9B56-F18F3BD43EF7}" type="datetime1">
              <a:rPr lang="en-US"/>
              <a:pPr/>
              <a:t>8/27/2018</a:t>
            </a:fld>
            <a:endParaRPr lang="en-US"/>
          </a:p>
        </p:txBody>
      </p:sp>
      <p:sp>
        <p:nvSpPr>
          <p:cNvPr id="6" name="Rectangle 7"/>
          <p:cNvSpPr>
            <a:spLocks noGrp="1" noChangeArrowheads="1"/>
          </p:cNvSpPr>
          <p:nvPr>
            <p:ph type="sldNum" sz="quarter" idx="5"/>
          </p:nvPr>
        </p:nvSpPr>
        <p:spPr>
          <a:ln/>
        </p:spPr>
        <p:txBody>
          <a:bodyPr/>
          <a:lstStyle/>
          <a:p>
            <a:fld id="{1D2800A3-D415-2548-A608-69242A09B20D}" type="slidenum">
              <a:rPr lang="en-US"/>
              <a:pPr/>
              <a:t>35</a:t>
            </a:fld>
            <a:endParaRPr lang="en-US"/>
          </a:p>
        </p:txBody>
      </p:sp>
      <p:sp>
        <p:nvSpPr>
          <p:cNvPr id="72706" name="Rectangle 2"/>
          <p:cNvSpPr>
            <a:spLocks noGrp="1" noRot="1" noChangeAspect="1" noChangeArrowheads="1" noTextEdit="1"/>
          </p:cNvSpPr>
          <p:nvPr>
            <p:ph type="sldImg"/>
          </p:nvPr>
        </p:nvSpPr>
        <p:spPr>
          <a:xfrm>
            <a:off x="-250825" y="377825"/>
            <a:ext cx="7351713" cy="4135438"/>
          </a:xfrm>
          <a:ln/>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CDA85674-6938-E947-8A55-E7E92F2E204E}" type="datetime1">
              <a:rPr lang="en-US"/>
              <a:pPr/>
              <a:t>8/27/2018</a:t>
            </a:fld>
            <a:endParaRPr lang="en-US"/>
          </a:p>
        </p:txBody>
      </p:sp>
      <p:sp>
        <p:nvSpPr>
          <p:cNvPr id="6" name="Rectangle 7"/>
          <p:cNvSpPr>
            <a:spLocks noGrp="1" noChangeArrowheads="1"/>
          </p:cNvSpPr>
          <p:nvPr>
            <p:ph type="sldNum" sz="quarter" idx="5"/>
          </p:nvPr>
        </p:nvSpPr>
        <p:spPr>
          <a:ln/>
        </p:spPr>
        <p:txBody>
          <a:bodyPr/>
          <a:lstStyle/>
          <a:p>
            <a:fld id="{D509438C-8B35-8D44-A040-790387EFCC60}" type="slidenum">
              <a:rPr lang="en-US"/>
              <a:pPr/>
              <a:t>36</a:t>
            </a:fld>
            <a:endParaRPr lang="en-US"/>
          </a:p>
        </p:txBody>
      </p:sp>
      <p:sp>
        <p:nvSpPr>
          <p:cNvPr id="74754" name="Rectangle 2"/>
          <p:cNvSpPr>
            <a:spLocks noGrp="1" noRot="1" noChangeAspect="1" noChangeArrowheads="1" noTextEdit="1"/>
          </p:cNvSpPr>
          <p:nvPr>
            <p:ph type="sldImg"/>
          </p:nvPr>
        </p:nvSpPr>
        <p:spPr>
          <a:xfrm>
            <a:off x="-250825" y="377825"/>
            <a:ext cx="7351713" cy="4135438"/>
          </a:xfrm>
          <a:ln/>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DF8A4EEF-03E3-2B42-88E4-79784EA250D2}" type="datetime1">
              <a:rPr lang="en-US"/>
              <a:pPr/>
              <a:t>8/27/2018</a:t>
            </a:fld>
            <a:endParaRPr lang="en-US"/>
          </a:p>
        </p:txBody>
      </p:sp>
      <p:sp>
        <p:nvSpPr>
          <p:cNvPr id="6" name="Rectangle 7"/>
          <p:cNvSpPr>
            <a:spLocks noGrp="1" noChangeArrowheads="1"/>
          </p:cNvSpPr>
          <p:nvPr>
            <p:ph type="sldNum" sz="quarter" idx="5"/>
          </p:nvPr>
        </p:nvSpPr>
        <p:spPr>
          <a:ln/>
        </p:spPr>
        <p:txBody>
          <a:bodyPr/>
          <a:lstStyle/>
          <a:p>
            <a:fld id="{C72053E2-E230-2744-9D28-F12E9175D7F8}" type="slidenum">
              <a:rPr lang="en-US"/>
              <a:pPr/>
              <a:t>37</a:t>
            </a:fld>
            <a:endParaRPr lang="en-US"/>
          </a:p>
        </p:txBody>
      </p:sp>
      <p:sp>
        <p:nvSpPr>
          <p:cNvPr id="76802" name="Rectangle 2"/>
          <p:cNvSpPr>
            <a:spLocks noGrp="1" noRot="1" noChangeAspect="1" noChangeArrowheads="1" noTextEdit="1"/>
          </p:cNvSpPr>
          <p:nvPr>
            <p:ph type="sldImg"/>
          </p:nvPr>
        </p:nvSpPr>
        <p:spPr>
          <a:xfrm>
            <a:off x="-250825" y="377825"/>
            <a:ext cx="7351713" cy="4135438"/>
          </a:xfrm>
          <a:ln/>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BA064877-34D1-1846-95C4-71C13B136346}" type="datetime1">
              <a:rPr lang="en-US"/>
              <a:pPr/>
              <a:t>8/27/2018</a:t>
            </a:fld>
            <a:endParaRPr lang="en-US"/>
          </a:p>
        </p:txBody>
      </p:sp>
      <p:sp>
        <p:nvSpPr>
          <p:cNvPr id="6" name="Rectangle 7"/>
          <p:cNvSpPr>
            <a:spLocks noGrp="1" noChangeArrowheads="1"/>
          </p:cNvSpPr>
          <p:nvPr>
            <p:ph type="sldNum" sz="quarter" idx="5"/>
          </p:nvPr>
        </p:nvSpPr>
        <p:spPr>
          <a:ln/>
        </p:spPr>
        <p:txBody>
          <a:bodyPr/>
          <a:lstStyle/>
          <a:p>
            <a:fld id="{A78220CD-D31B-9949-9CB6-EE0D87107F14}" type="slidenum">
              <a:rPr lang="en-US"/>
              <a:pPr/>
              <a:t>38</a:t>
            </a:fld>
            <a:endParaRPr lang="en-US"/>
          </a:p>
        </p:txBody>
      </p:sp>
      <p:sp>
        <p:nvSpPr>
          <p:cNvPr id="78850" name="Rectangle 2"/>
          <p:cNvSpPr>
            <a:spLocks noGrp="1" noRot="1" noChangeAspect="1" noChangeArrowheads="1" noTextEdit="1"/>
          </p:cNvSpPr>
          <p:nvPr>
            <p:ph type="sldImg"/>
          </p:nvPr>
        </p:nvSpPr>
        <p:spPr>
          <a:xfrm>
            <a:off x="-250825" y="377825"/>
            <a:ext cx="7351713" cy="4135438"/>
          </a:xfrm>
          <a:ln/>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FCA28AAC-C82B-804C-9ED7-CAC5FD9278CD}" type="datetime1">
              <a:rPr lang="en-US"/>
              <a:pPr/>
              <a:t>8/27/2018</a:t>
            </a:fld>
            <a:endParaRPr lang="en-US"/>
          </a:p>
        </p:txBody>
      </p:sp>
      <p:sp>
        <p:nvSpPr>
          <p:cNvPr id="6" name="Rectangle 7"/>
          <p:cNvSpPr>
            <a:spLocks noGrp="1" noChangeArrowheads="1"/>
          </p:cNvSpPr>
          <p:nvPr>
            <p:ph type="sldNum" sz="quarter" idx="5"/>
          </p:nvPr>
        </p:nvSpPr>
        <p:spPr>
          <a:ln/>
        </p:spPr>
        <p:txBody>
          <a:bodyPr/>
          <a:lstStyle/>
          <a:p>
            <a:fld id="{DB4EBCCF-2089-764F-9CDF-67BBD3E17C0E}" type="slidenum">
              <a:rPr lang="en-US"/>
              <a:pPr/>
              <a:t>39</a:t>
            </a:fld>
            <a:endParaRPr lang="en-US"/>
          </a:p>
        </p:txBody>
      </p:sp>
      <p:sp>
        <p:nvSpPr>
          <p:cNvPr id="80898" name="Rectangle 2"/>
          <p:cNvSpPr>
            <a:spLocks noGrp="1" noRot="1" noChangeAspect="1" noChangeArrowheads="1" noTextEdit="1"/>
          </p:cNvSpPr>
          <p:nvPr>
            <p:ph type="sldImg"/>
          </p:nvPr>
        </p:nvSpPr>
        <p:spPr>
          <a:xfrm>
            <a:off x="-250825" y="377825"/>
            <a:ext cx="7351713" cy="4135438"/>
          </a:xfr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15C1E5B6-8B37-E941-90D1-58199788FDE4}" type="datetime1">
              <a:rPr lang="en-US"/>
              <a:pPr/>
              <a:t>8/27/2018</a:t>
            </a:fld>
            <a:endParaRPr lang="en-US"/>
          </a:p>
        </p:txBody>
      </p:sp>
      <p:sp>
        <p:nvSpPr>
          <p:cNvPr id="6" name="Rectangle 7"/>
          <p:cNvSpPr>
            <a:spLocks noGrp="1" noChangeArrowheads="1"/>
          </p:cNvSpPr>
          <p:nvPr>
            <p:ph type="sldNum" sz="quarter" idx="5"/>
          </p:nvPr>
        </p:nvSpPr>
        <p:spPr>
          <a:ln/>
        </p:spPr>
        <p:txBody>
          <a:bodyPr/>
          <a:lstStyle/>
          <a:p>
            <a:fld id="{DA3126D1-EA0C-E94F-A971-C7182CF86AE5}" type="slidenum">
              <a:rPr lang="en-US"/>
              <a:pPr/>
              <a:t>4</a:t>
            </a:fld>
            <a:endParaRPr lang="en-US"/>
          </a:p>
        </p:txBody>
      </p:sp>
      <p:sp>
        <p:nvSpPr>
          <p:cNvPr id="15362" name="Rectangle 2"/>
          <p:cNvSpPr>
            <a:spLocks noGrp="1" noRot="1" noChangeAspect="1" noChangeArrowheads="1" noTextEdit="1"/>
          </p:cNvSpPr>
          <p:nvPr>
            <p:ph type="sldImg"/>
          </p:nvPr>
        </p:nvSpPr>
        <p:spPr>
          <a:xfrm>
            <a:off x="-250825" y="377825"/>
            <a:ext cx="7351713" cy="4135438"/>
          </a:xfrm>
          <a:ln/>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88490861-F962-A34C-AF37-2DBCCB7433C4}" type="datetime1">
              <a:rPr lang="en-US"/>
              <a:pPr/>
              <a:t>8/27/2018</a:t>
            </a:fld>
            <a:endParaRPr lang="en-US"/>
          </a:p>
        </p:txBody>
      </p:sp>
      <p:sp>
        <p:nvSpPr>
          <p:cNvPr id="6" name="Rectangle 7"/>
          <p:cNvSpPr>
            <a:spLocks noGrp="1" noChangeArrowheads="1"/>
          </p:cNvSpPr>
          <p:nvPr>
            <p:ph type="sldNum" sz="quarter" idx="5"/>
          </p:nvPr>
        </p:nvSpPr>
        <p:spPr>
          <a:ln/>
        </p:spPr>
        <p:txBody>
          <a:bodyPr/>
          <a:lstStyle/>
          <a:p>
            <a:fld id="{62337BEB-9E84-0248-AF07-C1D56852D1E5}" type="slidenum">
              <a:rPr lang="en-US"/>
              <a:pPr/>
              <a:t>40</a:t>
            </a:fld>
            <a:endParaRPr lang="en-US"/>
          </a:p>
        </p:txBody>
      </p:sp>
      <p:sp>
        <p:nvSpPr>
          <p:cNvPr id="82946" name="Rectangle 2"/>
          <p:cNvSpPr>
            <a:spLocks noGrp="1" noRot="1" noChangeAspect="1" noChangeArrowheads="1" noTextEdit="1"/>
          </p:cNvSpPr>
          <p:nvPr>
            <p:ph type="sldImg"/>
          </p:nvPr>
        </p:nvSpPr>
        <p:spPr>
          <a:xfrm>
            <a:off x="-250825" y="377825"/>
            <a:ext cx="7351713" cy="4135438"/>
          </a:xfrm>
          <a:ln/>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A40C7B4C-CCA5-5A4C-86A6-2736221BC16C}" type="datetime1">
              <a:rPr lang="en-US"/>
              <a:pPr/>
              <a:t>8/27/2018</a:t>
            </a:fld>
            <a:endParaRPr lang="en-US"/>
          </a:p>
        </p:txBody>
      </p:sp>
      <p:sp>
        <p:nvSpPr>
          <p:cNvPr id="6" name="Rectangle 7"/>
          <p:cNvSpPr>
            <a:spLocks noGrp="1" noChangeArrowheads="1"/>
          </p:cNvSpPr>
          <p:nvPr>
            <p:ph type="sldNum" sz="quarter" idx="5"/>
          </p:nvPr>
        </p:nvSpPr>
        <p:spPr>
          <a:ln/>
        </p:spPr>
        <p:txBody>
          <a:bodyPr/>
          <a:lstStyle/>
          <a:p>
            <a:fld id="{90A2EE7C-BADC-8B4C-B696-0E6B481C6FB0}" type="slidenum">
              <a:rPr lang="en-US"/>
              <a:pPr/>
              <a:t>41</a:t>
            </a:fld>
            <a:endParaRPr lang="en-US"/>
          </a:p>
        </p:txBody>
      </p:sp>
      <p:sp>
        <p:nvSpPr>
          <p:cNvPr id="84994" name="Rectangle 2"/>
          <p:cNvSpPr>
            <a:spLocks noGrp="1" noRot="1" noChangeAspect="1" noChangeArrowheads="1" noTextEdit="1"/>
          </p:cNvSpPr>
          <p:nvPr>
            <p:ph type="sldImg"/>
          </p:nvPr>
        </p:nvSpPr>
        <p:spPr>
          <a:xfrm>
            <a:off x="-250825" y="377825"/>
            <a:ext cx="7351713" cy="4135438"/>
          </a:xfrm>
          <a:ln/>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9F917639-FBEF-864A-84C3-00634E4D62A6}" type="datetime1">
              <a:rPr lang="en-US"/>
              <a:pPr/>
              <a:t>8/27/2018</a:t>
            </a:fld>
            <a:endParaRPr lang="en-US"/>
          </a:p>
        </p:txBody>
      </p:sp>
      <p:sp>
        <p:nvSpPr>
          <p:cNvPr id="6" name="Rectangle 7"/>
          <p:cNvSpPr>
            <a:spLocks noGrp="1" noChangeArrowheads="1"/>
          </p:cNvSpPr>
          <p:nvPr>
            <p:ph type="sldNum" sz="quarter" idx="5"/>
          </p:nvPr>
        </p:nvSpPr>
        <p:spPr>
          <a:ln/>
        </p:spPr>
        <p:txBody>
          <a:bodyPr/>
          <a:lstStyle/>
          <a:p>
            <a:fld id="{78164A06-3A0E-2F43-90B6-A31D4DE48367}" type="slidenum">
              <a:rPr lang="en-US"/>
              <a:pPr/>
              <a:t>42</a:t>
            </a:fld>
            <a:endParaRPr lang="en-US"/>
          </a:p>
        </p:txBody>
      </p:sp>
      <p:sp>
        <p:nvSpPr>
          <p:cNvPr id="87042" name="Rectangle 2"/>
          <p:cNvSpPr>
            <a:spLocks noGrp="1" noRot="1" noChangeAspect="1" noChangeArrowheads="1" noTextEdit="1"/>
          </p:cNvSpPr>
          <p:nvPr>
            <p:ph type="sldImg"/>
          </p:nvPr>
        </p:nvSpPr>
        <p:spPr>
          <a:xfrm>
            <a:off x="-250825" y="377825"/>
            <a:ext cx="7351713" cy="4135438"/>
          </a:xfrm>
          <a:ln/>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7BB4C694-F707-C34A-A9B0-A9F17D23CDFC}" type="datetime1">
              <a:rPr lang="en-US"/>
              <a:pPr/>
              <a:t>8/27/2018</a:t>
            </a:fld>
            <a:endParaRPr lang="en-US"/>
          </a:p>
        </p:txBody>
      </p:sp>
      <p:sp>
        <p:nvSpPr>
          <p:cNvPr id="6" name="Rectangle 7"/>
          <p:cNvSpPr>
            <a:spLocks noGrp="1" noChangeArrowheads="1"/>
          </p:cNvSpPr>
          <p:nvPr>
            <p:ph type="sldNum" sz="quarter" idx="5"/>
          </p:nvPr>
        </p:nvSpPr>
        <p:spPr>
          <a:ln/>
        </p:spPr>
        <p:txBody>
          <a:bodyPr/>
          <a:lstStyle/>
          <a:p>
            <a:fld id="{A506543C-0386-6540-ABF2-D7B6738DC0AF}" type="slidenum">
              <a:rPr lang="en-US"/>
              <a:pPr/>
              <a:t>43</a:t>
            </a:fld>
            <a:endParaRPr lang="en-US"/>
          </a:p>
        </p:txBody>
      </p:sp>
      <p:sp>
        <p:nvSpPr>
          <p:cNvPr id="89090" name="Rectangle 2"/>
          <p:cNvSpPr>
            <a:spLocks noGrp="1" noRot="1" noChangeAspect="1" noChangeArrowheads="1" noTextEdit="1"/>
          </p:cNvSpPr>
          <p:nvPr>
            <p:ph type="sldImg"/>
          </p:nvPr>
        </p:nvSpPr>
        <p:spPr>
          <a:xfrm>
            <a:off x="-250825" y="377825"/>
            <a:ext cx="7351713" cy="4135438"/>
          </a:xfrm>
          <a:ln/>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77662369-ADC6-054B-BAE6-16417006F81C}" type="datetime1">
              <a:rPr lang="en-US"/>
              <a:pPr/>
              <a:t>8/27/2018</a:t>
            </a:fld>
            <a:endParaRPr lang="en-US"/>
          </a:p>
        </p:txBody>
      </p:sp>
      <p:sp>
        <p:nvSpPr>
          <p:cNvPr id="6" name="Rectangle 7"/>
          <p:cNvSpPr>
            <a:spLocks noGrp="1" noChangeArrowheads="1"/>
          </p:cNvSpPr>
          <p:nvPr>
            <p:ph type="sldNum" sz="quarter" idx="5"/>
          </p:nvPr>
        </p:nvSpPr>
        <p:spPr>
          <a:ln/>
        </p:spPr>
        <p:txBody>
          <a:bodyPr/>
          <a:lstStyle/>
          <a:p>
            <a:fld id="{41B8828C-CC9D-3F41-99FD-BAE3852A8303}" type="slidenum">
              <a:rPr lang="en-US"/>
              <a:pPr/>
              <a:t>44</a:t>
            </a:fld>
            <a:endParaRPr lang="en-US"/>
          </a:p>
        </p:txBody>
      </p:sp>
      <p:sp>
        <p:nvSpPr>
          <p:cNvPr id="91138" name="Rectangle 2"/>
          <p:cNvSpPr>
            <a:spLocks noGrp="1" noRot="1" noChangeAspect="1" noChangeArrowheads="1" noTextEdit="1"/>
          </p:cNvSpPr>
          <p:nvPr>
            <p:ph type="sldImg"/>
          </p:nvPr>
        </p:nvSpPr>
        <p:spPr>
          <a:xfrm>
            <a:off x="-250825" y="377825"/>
            <a:ext cx="7351713" cy="4135438"/>
          </a:xfr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4CBBAAE9-ACCF-014C-B11E-5C412CBC245B}" type="datetime1">
              <a:rPr lang="en-US"/>
              <a:pPr/>
              <a:t>8/27/2018</a:t>
            </a:fld>
            <a:endParaRPr lang="en-US"/>
          </a:p>
        </p:txBody>
      </p:sp>
      <p:sp>
        <p:nvSpPr>
          <p:cNvPr id="6" name="Rectangle 7"/>
          <p:cNvSpPr>
            <a:spLocks noGrp="1" noChangeArrowheads="1"/>
          </p:cNvSpPr>
          <p:nvPr>
            <p:ph type="sldNum" sz="quarter" idx="5"/>
          </p:nvPr>
        </p:nvSpPr>
        <p:spPr>
          <a:ln/>
        </p:spPr>
        <p:txBody>
          <a:bodyPr/>
          <a:lstStyle/>
          <a:p>
            <a:fld id="{043C1345-049C-EC4A-B82A-ED9D1CD87662}" type="slidenum">
              <a:rPr lang="en-US"/>
              <a:pPr/>
              <a:t>5</a:t>
            </a:fld>
            <a:endParaRPr lang="en-US"/>
          </a:p>
        </p:txBody>
      </p:sp>
      <p:sp>
        <p:nvSpPr>
          <p:cNvPr id="17410" name="Rectangle 2"/>
          <p:cNvSpPr>
            <a:spLocks noGrp="1" noRot="1" noChangeAspect="1" noChangeArrowheads="1" noTextEdit="1"/>
          </p:cNvSpPr>
          <p:nvPr>
            <p:ph type="sldImg"/>
          </p:nvPr>
        </p:nvSpPr>
        <p:spPr>
          <a:xfrm>
            <a:off x="-250825" y="377825"/>
            <a:ext cx="7351713" cy="4135438"/>
          </a:xfr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type="dt" idx="1"/>
          </p:nvPr>
        </p:nvSpPr>
        <p:spPr>
          <a:ln/>
        </p:spPr>
        <p:txBody>
          <a:bodyPr/>
          <a:lstStyle/>
          <a:p>
            <a:fld id="{6115A7E3-AC3D-3949-B2AF-BF02AAC61FF7}" type="datetime1">
              <a:rPr lang="en-US"/>
              <a:pPr/>
              <a:t>8/27/2018</a:t>
            </a:fld>
            <a:endParaRPr lang="en-US"/>
          </a:p>
        </p:txBody>
      </p:sp>
      <p:sp>
        <p:nvSpPr>
          <p:cNvPr id="6" name="Rectangle 7"/>
          <p:cNvSpPr>
            <a:spLocks noGrp="1" noChangeArrowheads="1"/>
          </p:cNvSpPr>
          <p:nvPr>
            <p:ph type="sldNum" sz="quarter" idx="5"/>
          </p:nvPr>
        </p:nvSpPr>
        <p:spPr>
          <a:ln/>
        </p:spPr>
        <p:txBody>
          <a:bodyPr/>
          <a:lstStyle/>
          <a:p>
            <a:fld id="{09B1F1DB-AD0F-C149-A2E6-189A329D1FDF}" type="slidenum">
              <a:rPr lang="en-US"/>
              <a:pPr/>
              <a:t>6</a:t>
            </a:fld>
            <a:endParaRPr lang="en-US"/>
          </a:p>
        </p:txBody>
      </p:sp>
      <p:sp>
        <p:nvSpPr>
          <p:cNvPr id="27650" name="Rectangle 2"/>
          <p:cNvSpPr>
            <a:spLocks noGrp="1" noRot="1" noChangeAspect="1" noChangeArrowheads="1" noTextEdit="1"/>
          </p:cNvSpPr>
          <p:nvPr>
            <p:ph type="sldImg"/>
          </p:nvPr>
        </p:nvSpPr>
        <p:spPr>
          <a:xfrm>
            <a:off x="-250825" y="377825"/>
            <a:ext cx="7351713" cy="4135438"/>
          </a:xfrm>
          <a:ln/>
        </p:spPr>
      </p:sp>
    </p:spTree>
    <p:extLst>
      <p:ext uri="{BB962C8B-B14F-4D97-AF65-F5344CB8AC3E}">
        <p14:creationId xmlns:p14="http://schemas.microsoft.com/office/powerpoint/2010/main" val="1926794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D6B8CEF8-1E24-6546-B882-E6D7A043C480}" type="datetime1">
              <a:rPr lang="en-US"/>
              <a:pPr/>
              <a:t>8/27/2018</a:t>
            </a:fld>
            <a:endParaRPr lang="en-US"/>
          </a:p>
        </p:txBody>
      </p:sp>
      <p:sp>
        <p:nvSpPr>
          <p:cNvPr id="7" name="Rectangle 7"/>
          <p:cNvSpPr>
            <a:spLocks noGrp="1" noChangeArrowheads="1"/>
          </p:cNvSpPr>
          <p:nvPr>
            <p:ph type="sldNum" sz="quarter" idx="5"/>
          </p:nvPr>
        </p:nvSpPr>
        <p:spPr>
          <a:ln/>
        </p:spPr>
        <p:txBody>
          <a:bodyPr/>
          <a:lstStyle/>
          <a:p>
            <a:fld id="{B129EDE1-EB5D-634A-9D68-775F405264A0}" type="slidenum">
              <a:rPr lang="en-US"/>
              <a:pPr/>
              <a:t>7</a:t>
            </a:fld>
            <a:endParaRPr lang="en-US"/>
          </a:p>
        </p:txBody>
      </p:sp>
      <p:sp>
        <p:nvSpPr>
          <p:cNvPr id="21506" name="Rectangle 2"/>
          <p:cNvSpPr>
            <a:spLocks noGrp="1" noRot="1" noChangeAspect="1" noChangeArrowheads="1" noTextEdit="1"/>
          </p:cNvSpPr>
          <p:nvPr>
            <p:ph type="sldImg"/>
          </p:nvPr>
        </p:nvSpPr>
        <p:spPr>
          <a:xfrm>
            <a:off x="-250825" y="377825"/>
            <a:ext cx="7351713" cy="4135438"/>
          </a:xfrm>
          <a:ln/>
        </p:spPr>
      </p:sp>
      <p:sp>
        <p:nvSpPr>
          <p:cNvPr id="21507" name="Rectangle 3"/>
          <p:cNvSpPr>
            <a:spLocks noGrp="1" noChangeArrowheads="1"/>
          </p:cNvSpPr>
          <p:nvPr>
            <p:ph type="body" idx="1"/>
          </p:nvPr>
        </p:nvSpPr>
        <p:spPr>
          <a:xfrm>
            <a:off x="473075" y="5408613"/>
            <a:ext cx="5905500" cy="3297237"/>
          </a:xfrm>
        </p:spPr>
        <p:txBody>
          <a:bodyPr/>
          <a:lstStyle/>
          <a:p>
            <a:pPr marL="152400" indent="-152400"/>
            <a:r>
              <a:rPr lang="en-US"/>
              <a:t>Slide taken from Presentation by John Day, Jr., P.E. – HSB Reliability Technologies to 2002 SMRP</a:t>
            </a:r>
          </a:p>
          <a:p>
            <a:pPr marL="152400" indent="-152400"/>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07EA5448-53AE-FA4D-B15F-8705FAE73902}" type="datetime1">
              <a:rPr lang="en-US"/>
              <a:pPr/>
              <a:t>8/27/2018</a:t>
            </a:fld>
            <a:endParaRPr lang="en-US"/>
          </a:p>
        </p:txBody>
      </p:sp>
      <p:sp>
        <p:nvSpPr>
          <p:cNvPr id="7" name="Rectangle 7"/>
          <p:cNvSpPr>
            <a:spLocks noGrp="1" noChangeArrowheads="1"/>
          </p:cNvSpPr>
          <p:nvPr>
            <p:ph type="sldNum" sz="quarter" idx="5"/>
          </p:nvPr>
        </p:nvSpPr>
        <p:spPr>
          <a:ln/>
        </p:spPr>
        <p:txBody>
          <a:bodyPr/>
          <a:lstStyle/>
          <a:p>
            <a:fld id="{4E60D0AA-7ED7-3F45-8337-29A22DA4E727}" type="slidenum">
              <a:rPr lang="en-US"/>
              <a:pPr/>
              <a:t>8</a:t>
            </a:fld>
            <a:endParaRPr lang="en-US"/>
          </a:p>
        </p:txBody>
      </p:sp>
      <p:sp>
        <p:nvSpPr>
          <p:cNvPr id="23554" name="Rectangle 2"/>
          <p:cNvSpPr>
            <a:spLocks noGrp="1" noRot="1" noChangeAspect="1" noChangeArrowheads="1" noTextEdit="1"/>
          </p:cNvSpPr>
          <p:nvPr>
            <p:ph type="sldImg"/>
          </p:nvPr>
        </p:nvSpPr>
        <p:spPr>
          <a:xfrm>
            <a:off x="-250825" y="377825"/>
            <a:ext cx="7351713" cy="4135438"/>
          </a:xfrm>
          <a:ln/>
        </p:spPr>
      </p:sp>
      <p:sp>
        <p:nvSpPr>
          <p:cNvPr id="23555" name="Rectangle 3"/>
          <p:cNvSpPr>
            <a:spLocks noGrp="1" noChangeArrowheads="1"/>
          </p:cNvSpPr>
          <p:nvPr>
            <p:ph type="body" idx="1"/>
          </p:nvPr>
        </p:nvSpPr>
        <p:spPr>
          <a:xfrm>
            <a:off x="473075" y="5408613"/>
            <a:ext cx="5905500" cy="3297237"/>
          </a:xfrm>
        </p:spPr>
        <p:txBody>
          <a:bodyPr/>
          <a:lstStyle/>
          <a:p>
            <a:pPr marL="152400" indent="-152400"/>
            <a:r>
              <a:rPr lang="en-US"/>
              <a:t>Slide taken from Presentation by John Day, Jr., P.E. – HSB Reliability Technologies to 2002 SMRP</a:t>
            </a:r>
          </a:p>
          <a:p>
            <a:pPr marL="152400" indent="-152400"/>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8286EA07-5593-8643-A582-306338C1764D}" type="datetime1">
              <a:rPr lang="en-US"/>
              <a:pPr/>
              <a:t>8/27/2018</a:t>
            </a:fld>
            <a:endParaRPr lang="en-US"/>
          </a:p>
        </p:txBody>
      </p:sp>
      <p:sp>
        <p:nvSpPr>
          <p:cNvPr id="7" name="Rectangle 7"/>
          <p:cNvSpPr>
            <a:spLocks noGrp="1" noChangeArrowheads="1"/>
          </p:cNvSpPr>
          <p:nvPr>
            <p:ph type="sldNum" sz="quarter" idx="5"/>
          </p:nvPr>
        </p:nvSpPr>
        <p:spPr>
          <a:ln/>
        </p:spPr>
        <p:txBody>
          <a:bodyPr/>
          <a:lstStyle/>
          <a:p>
            <a:fld id="{92AE6445-8493-DA47-B389-8B8F2A5B1602}" type="slidenum">
              <a:rPr lang="en-US"/>
              <a:pPr/>
              <a:t>9</a:t>
            </a:fld>
            <a:endParaRPr lang="en-US"/>
          </a:p>
        </p:txBody>
      </p:sp>
      <p:sp>
        <p:nvSpPr>
          <p:cNvPr id="25602" name="Rectangle 2"/>
          <p:cNvSpPr>
            <a:spLocks noGrp="1" noRot="1" noChangeAspect="1" noChangeArrowheads="1" noTextEdit="1"/>
          </p:cNvSpPr>
          <p:nvPr>
            <p:ph type="sldImg"/>
          </p:nvPr>
        </p:nvSpPr>
        <p:spPr>
          <a:xfrm>
            <a:off x="-250825" y="377825"/>
            <a:ext cx="7351713" cy="4135438"/>
          </a:xfrm>
          <a:ln/>
        </p:spPr>
      </p:sp>
      <p:sp>
        <p:nvSpPr>
          <p:cNvPr id="25603" name="Rectangle 3"/>
          <p:cNvSpPr>
            <a:spLocks noGrp="1" noChangeArrowheads="1"/>
          </p:cNvSpPr>
          <p:nvPr>
            <p:ph type="body" idx="1"/>
          </p:nvPr>
        </p:nvSpPr>
        <p:spPr>
          <a:xfrm>
            <a:off x="473075" y="5408613"/>
            <a:ext cx="5905500" cy="3297237"/>
          </a:xfrm>
        </p:spPr>
        <p:txBody>
          <a:bodyPr/>
          <a:lstStyle/>
          <a:p>
            <a:pPr marL="152400" indent="-152400"/>
            <a:r>
              <a:rPr lang="en-US"/>
              <a:t>Slide taken from Presentation by John Day, Jr., P.E. – HSB Reliability Technologies to 2002 SMRP</a:t>
            </a:r>
          </a:p>
          <a:p>
            <a:pPr marL="152400" indent="-152400"/>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F59AC-A652-4DD6-92B7-682ECA2B5D6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7A1BF30-5DF2-4D26-8A25-00CEF36854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D11FF8A-1CB4-431E-8934-FF9FDDC93371}"/>
              </a:ext>
            </a:extLst>
          </p:cNvPr>
          <p:cNvSpPr>
            <a:spLocks noGrp="1"/>
          </p:cNvSpPr>
          <p:nvPr>
            <p:ph type="dt" sz="half" idx="10"/>
          </p:nvPr>
        </p:nvSpPr>
        <p:spPr/>
        <p:txBody>
          <a:bodyPr/>
          <a:lstStyle/>
          <a:p>
            <a:fld id="{3E7B1638-0E62-4D76-A0F4-50BCB3A669CB}" type="datetimeFigureOut">
              <a:rPr lang="en-US" smtClean="0"/>
              <a:t>8/27/2018</a:t>
            </a:fld>
            <a:endParaRPr lang="en-US"/>
          </a:p>
        </p:txBody>
      </p:sp>
      <p:sp>
        <p:nvSpPr>
          <p:cNvPr id="5" name="Footer Placeholder 4">
            <a:extLst>
              <a:ext uri="{FF2B5EF4-FFF2-40B4-BE49-F238E27FC236}">
                <a16:creationId xmlns:a16="http://schemas.microsoft.com/office/drawing/2014/main" id="{F1EF2391-B548-4FA2-87E2-55C05A1AD8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0A16AC-8CFE-43BF-AE93-8FD793BF7992}"/>
              </a:ext>
            </a:extLst>
          </p:cNvPr>
          <p:cNvSpPr>
            <a:spLocks noGrp="1"/>
          </p:cNvSpPr>
          <p:nvPr>
            <p:ph type="sldNum" sz="quarter" idx="12"/>
          </p:nvPr>
        </p:nvSpPr>
        <p:spPr/>
        <p:txBody>
          <a:bodyPr/>
          <a:lstStyle/>
          <a:p>
            <a:fld id="{FEB09A11-2326-4A06-8387-DFEADB9B3E8C}" type="slidenum">
              <a:rPr lang="en-US" smtClean="0"/>
              <a:t>‹#›</a:t>
            </a:fld>
            <a:endParaRPr lang="en-US"/>
          </a:p>
        </p:txBody>
      </p:sp>
    </p:spTree>
    <p:extLst>
      <p:ext uri="{BB962C8B-B14F-4D97-AF65-F5344CB8AC3E}">
        <p14:creationId xmlns:p14="http://schemas.microsoft.com/office/powerpoint/2010/main" val="643145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95F00-D81F-4062-9A52-330426BCA77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0064848-BCCC-4CB8-A12B-24968D45D1C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36958F-5154-4BAD-9FD7-0A3B57E471F0}"/>
              </a:ext>
            </a:extLst>
          </p:cNvPr>
          <p:cNvSpPr>
            <a:spLocks noGrp="1"/>
          </p:cNvSpPr>
          <p:nvPr>
            <p:ph type="dt" sz="half" idx="10"/>
          </p:nvPr>
        </p:nvSpPr>
        <p:spPr/>
        <p:txBody>
          <a:bodyPr/>
          <a:lstStyle/>
          <a:p>
            <a:fld id="{3E7B1638-0E62-4D76-A0F4-50BCB3A669CB}" type="datetimeFigureOut">
              <a:rPr lang="en-US" smtClean="0"/>
              <a:t>8/27/2018</a:t>
            </a:fld>
            <a:endParaRPr lang="en-US"/>
          </a:p>
        </p:txBody>
      </p:sp>
      <p:sp>
        <p:nvSpPr>
          <p:cNvPr id="5" name="Footer Placeholder 4">
            <a:extLst>
              <a:ext uri="{FF2B5EF4-FFF2-40B4-BE49-F238E27FC236}">
                <a16:creationId xmlns:a16="http://schemas.microsoft.com/office/drawing/2014/main" id="{8E232C81-BC93-4F8E-8DE3-9473991945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5E1FCA-5D96-4504-B5BC-85A4EDF56CA9}"/>
              </a:ext>
            </a:extLst>
          </p:cNvPr>
          <p:cNvSpPr>
            <a:spLocks noGrp="1"/>
          </p:cNvSpPr>
          <p:nvPr>
            <p:ph type="sldNum" sz="quarter" idx="12"/>
          </p:nvPr>
        </p:nvSpPr>
        <p:spPr/>
        <p:txBody>
          <a:bodyPr/>
          <a:lstStyle/>
          <a:p>
            <a:fld id="{FEB09A11-2326-4A06-8387-DFEADB9B3E8C}" type="slidenum">
              <a:rPr lang="en-US" smtClean="0"/>
              <a:t>‹#›</a:t>
            </a:fld>
            <a:endParaRPr lang="en-US"/>
          </a:p>
        </p:txBody>
      </p:sp>
    </p:spTree>
    <p:extLst>
      <p:ext uri="{BB962C8B-B14F-4D97-AF65-F5344CB8AC3E}">
        <p14:creationId xmlns:p14="http://schemas.microsoft.com/office/powerpoint/2010/main" val="759726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44830B-41A0-4415-A92E-E9A2B425935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811789-9897-49DD-9877-3C4F7B5D826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9FAB44-B981-4F42-831B-6B42EEA21692}"/>
              </a:ext>
            </a:extLst>
          </p:cNvPr>
          <p:cNvSpPr>
            <a:spLocks noGrp="1"/>
          </p:cNvSpPr>
          <p:nvPr>
            <p:ph type="dt" sz="half" idx="10"/>
          </p:nvPr>
        </p:nvSpPr>
        <p:spPr/>
        <p:txBody>
          <a:bodyPr/>
          <a:lstStyle/>
          <a:p>
            <a:fld id="{3E7B1638-0E62-4D76-A0F4-50BCB3A669CB}" type="datetimeFigureOut">
              <a:rPr lang="en-US" smtClean="0"/>
              <a:t>8/27/2018</a:t>
            </a:fld>
            <a:endParaRPr lang="en-US"/>
          </a:p>
        </p:txBody>
      </p:sp>
      <p:sp>
        <p:nvSpPr>
          <p:cNvPr id="5" name="Footer Placeholder 4">
            <a:extLst>
              <a:ext uri="{FF2B5EF4-FFF2-40B4-BE49-F238E27FC236}">
                <a16:creationId xmlns:a16="http://schemas.microsoft.com/office/drawing/2014/main" id="{8669B4DB-F400-47B5-A1F6-52F6BEBE57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E5386B-E03F-4DFC-A1C3-AD81091ABBEF}"/>
              </a:ext>
            </a:extLst>
          </p:cNvPr>
          <p:cNvSpPr>
            <a:spLocks noGrp="1"/>
          </p:cNvSpPr>
          <p:nvPr>
            <p:ph type="sldNum" sz="quarter" idx="12"/>
          </p:nvPr>
        </p:nvSpPr>
        <p:spPr/>
        <p:txBody>
          <a:bodyPr/>
          <a:lstStyle/>
          <a:p>
            <a:fld id="{FEB09A11-2326-4A06-8387-DFEADB9B3E8C}" type="slidenum">
              <a:rPr lang="en-US" smtClean="0"/>
              <a:t>‹#›</a:t>
            </a:fld>
            <a:endParaRPr lang="en-US"/>
          </a:p>
        </p:txBody>
      </p:sp>
    </p:spTree>
    <p:extLst>
      <p:ext uri="{BB962C8B-B14F-4D97-AF65-F5344CB8AC3E}">
        <p14:creationId xmlns:p14="http://schemas.microsoft.com/office/powerpoint/2010/main" val="1014081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AAC3E-06B6-40C7-A3BB-AFA692F4DC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FEA417-689F-4F75-BCF0-2D9FCF0AED3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30FD9E-5A31-4AC2-812F-38A83FF6689D}"/>
              </a:ext>
            </a:extLst>
          </p:cNvPr>
          <p:cNvSpPr>
            <a:spLocks noGrp="1"/>
          </p:cNvSpPr>
          <p:nvPr>
            <p:ph type="dt" sz="half" idx="10"/>
          </p:nvPr>
        </p:nvSpPr>
        <p:spPr/>
        <p:txBody>
          <a:bodyPr/>
          <a:lstStyle/>
          <a:p>
            <a:fld id="{3E7B1638-0E62-4D76-A0F4-50BCB3A669CB}" type="datetimeFigureOut">
              <a:rPr lang="en-US" smtClean="0"/>
              <a:t>8/27/2018</a:t>
            </a:fld>
            <a:endParaRPr lang="en-US"/>
          </a:p>
        </p:txBody>
      </p:sp>
      <p:sp>
        <p:nvSpPr>
          <p:cNvPr id="5" name="Footer Placeholder 4">
            <a:extLst>
              <a:ext uri="{FF2B5EF4-FFF2-40B4-BE49-F238E27FC236}">
                <a16:creationId xmlns:a16="http://schemas.microsoft.com/office/drawing/2014/main" id="{532DCDEA-F199-41E8-AAD3-96F8F99F5C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D80D59-7EA0-49F0-8E98-409C9F9EB6B5}"/>
              </a:ext>
            </a:extLst>
          </p:cNvPr>
          <p:cNvSpPr>
            <a:spLocks noGrp="1"/>
          </p:cNvSpPr>
          <p:nvPr>
            <p:ph type="sldNum" sz="quarter" idx="12"/>
          </p:nvPr>
        </p:nvSpPr>
        <p:spPr/>
        <p:txBody>
          <a:bodyPr/>
          <a:lstStyle/>
          <a:p>
            <a:fld id="{FEB09A11-2326-4A06-8387-DFEADB9B3E8C}" type="slidenum">
              <a:rPr lang="en-US" smtClean="0"/>
              <a:t>‹#›</a:t>
            </a:fld>
            <a:endParaRPr lang="en-US"/>
          </a:p>
        </p:txBody>
      </p:sp>
      <p:pic>
        <p:nvPicPr>
          <p:cNvPr id="8" name="Picture 7" descr="A picture containing sky&#10;&#10;Description generated with very high confidence">
            <a:extLst>
              <a:ext uri="{FF2B5EF4-FFF2-40B4-BE49-F238E27FC236}">
                <a16:creationId xmlns:a16="http://schemas.microsoft.com/office/drawing/2014/main" id="{13A3FA6C-A662-48E8-B367-8EB292571C9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44214" y="6311900"/>
            <a:ext cx="1428751" cy="409575"/>
          </a:xfrm>
          <a:prstGeom prst="rect">
            <a:avLst/>
          </a:prstGeom>
        </p:spPr>
      </p:pic>
    </p:spTree>
    <p:extLst>
      <p:ext uri="{BB962C8B-B14F-4D97-AF65-F5344CB8AC3E}">
        <p14:creationId xmlns:p14="http://schemas.microsoft.com/office/powerpoint/2010/main" val="1507500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57DA5-6684-48F3-9E51-042798EDD05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2FF9C8C-D3AE-40E0-A69A-3A4C2A4C0A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CD30247-11A6-4F00-B934-CCC0D6A35C9F}"/>
              </a:ext>
            </a:extLst>
          </p:cNvPr>
          <p:cNvSpPr>
            <a:spLocks noGrp="1"/>
          </p:cNvSpPr>
          <p:nvPr>
            <p:ph type="dt" sz="half" idx="10"/>
          </p:nvPr>
        </p:nvSpPr>
        <p:spPr/>
        <p:txBody>
          <a:bodyPr/>
          <a:lstStyle/>
          <a:p>
            <a:fld id="{3E7B1638-0E62-4D76-A0F4-50BCB3A669CB}" type="datetimeFigureOut">
              <a:rPr lang="en-US" smtClean="0"/>
              <a:t>8/27/2018</a:t>
            </a:fld>
            <a:endParaRPr lang="en-US"/>
          </a:p>
        </p:txBody>
      </p:sp>
      <p:sp>
        <p:nvSpPr>
          <p:cNvPr id="5" name="Footer Placeholder 4">
            <a:extLst>
              <a:ext uri="{FF2B5EF4-FFF2-40B4-BE49-F238E27FC236}">
                <a16:creationId xmlns:a16="http://schemas.microsoft.com/office/drawing/2014/main" id="{F5749B7E-CF06-4212-8DBD-34AA1BD2E7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9B9F95-34B5-4324-A6DE-C8F53BB64F32}"/>
              </a:ext>
            </a:extLst>
          </p:cNvPr>
          <p:cNvSpPr>
            <a:spLocks noGrp="1"/>
          </p:cNvSpPr>
          <p:nvPr>
            <p:ph type="sldNum" sz="quarter" idx="12"/>
          </p:nvPr>
        </p:nvSpPr>
        <p:spPr/>
        <p:txBody>
          <a:bodyPr/>
          <a:lstStyle/>
          <a:p>
            <a:fld id="{FEB09A11-2326-4A06-8387-DFEADB9B3E8C}" type="slidenum">
              <a:rPr lang="en-US" smtClean="0"/>
              <a:t>‹#›</a:t>
            </a:fld>
            <a:endParaRPr lang="en-US"/>
          </a:p>
        </p:txBody>
      </p:sp>
    </p:spTree>
    <p:extLst>
      <p:ext uri="{BB962C8B-B14F-4D97-AF65-F5344CB8AC3E}">
        <p14:creationId xmlns:p14="http://schemas.microsoft.com/office/powerpoint/2010/main" val="4054461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D95C8-18FF-4076-97B2-60D93B0460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FB222F-1FC3-4EA3-9D2B-A3A1AC253D1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83042AE-C489-496C-A9F6-6F17ED623AE0}"/>
              </a:ext>
            </a:extLst>
          </p:cNvPr>
          <p:cNvSpPr>
            <a:spLocks noGrp="1"/>
          </p:cNvSpPr>
          <p:nvPr>
            <p:ph sz="half" idx="2"/>
          </p:nvPr>
        </p:nvSpPr>
        <p:spPr>
          <a:xfrm>
            <a:off x="5228143" y="1253331"/>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9B20110-5A40-4354-B267-5D65163FCF97}"/>
              </a:ext>
            </a:extLst>
          </p:cNvPr>
          <p:cNvSpPr>
            <a:spLocks noGrp="1"/>
          </p:cNvSpPr>
          <p:nvPr>
            <p:ph type="dt" sz="half" idx="10"/>
          </p:nvPr>
        </p:nvSpPr>
        <p:spPr/>
        <p:txBody>
          <a:bodyPr/>
          <a:lstStyle/>
          <a:p>
            <a:fld id="{3E7B1638-0E62-4D76-A0F4-50BCB3A669CB}" type="datetimeFigureOut">
              <a:rPr lang="en-US" smtClean="0"/>
              <a:t>8/27/2018</a:t>
            </a:fld>
            <a:endParaRPr lang="en-US"/>
          </a:p>
        </p:txBody>
      </p:sp>
      <p:sp>
        <p:nvSpPr>
          <p:cNvPr id="6" name="Footer Placeholder 5">
            <a:extLst>
              <a:ext uri="{FF2B5EF4-FFF2-40B4-BE49-F238E27FC236}">
                <a16:creationId xmlns:a16="http://schemas.microsoft.com/office/drawing/2014/main" id="{6892EB8C-DF58-43A0-A211-3DA4394F36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1BBF29-4552-487B-9325-A54FF5E10C60}"/>
              </a:ext>
            </a:extLst>
          </p:cNvPr>
          <p:cNvSpPr>
            <a:spLocks noGrp="1"/>
          </p:cNvSpPr>
          <p:nvPr>
            <p:ph type="sldNum" sz="quarter" idx="12"/>
          </p:nvPr>
        </p:nvSpPr>
        <p:spPr/>
        <p:txBody>
          <a:bodyPr/>
          <a:lstStyle/>
          <a:p>
            <a:fld id="{FEB09A11-2326-4A06-8387-DFEADB9B3E8C}" type="slidenum">
              <a:rPr lang="en-US" smtClean="0"/>
              <a:t>‹#›</a:t>
            </a:fld>
            <a:endParaRPr lang="en-US"/>
          </a:p>
        </p:txBody>
      </p:sp>
      <p:pic>
        <p:nvPicPr>
          <p:cNvPr id="8" name="Picture 7" descr="A picture containing sky&#10;&#10;Description generated with very high confidence">
            <a:extLst>
              <a:ext uri="{FF2B5EF4-FFF2-40B4-BE49-F238E27FC236}">
                <a16:creationId xmlns:a16="http://schemas.microsoft.com/office/drawing/2014/main" id="{221C52E5-CDB4-4CD0-B89F-2004C9C1EB4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44214" y="6311900"/>
            <a:ext cx="1428751" cy="409575"/>
          </a:xfrm>
          <a:prstGeom prst="rect">
            <a:avLst/>
          </a:prstGeom>
        </p:spPr>
      </p:pic>
    </p:spTree>
    <p:extLst>
      <p:ext uri="{BB962C8B-B14F-4D97-AF65-F5344CB8AC3E}">
        <p14:creationId xmlns:p14="http://schemas.microsoft.com/office/powerpoint/2010/main" val="2353511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E65E7-32B6-405C-8797-D37C54AA6B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8E7F61-5D4B-42C8-A6F3-AF418B38A4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0732A93-C337-41B0-8802-99B529461E2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9056FCF-00A0-420B-969B-AC6A82D86D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F734A2E-435D-46C6-A4FF-6479EBE1B7E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BBBCFD9-FD52-4BC1-85F9-AE38948A6F45}"/>
              </a:ext>
            </a:extLst>
          </p:cNvPr>
          <p:cNvSpPr>
            <a:spLocks noGrp="1"/>
          </p:cNvSpPr>
          <p:nvPr>
            <p:ph type="dt" sz="half" idx="10"/>
          </p:nvPr>
        </p:nvSpPr>
        <p:spPr/>
        <p:txBody>
          <a:bodyPr/>
          <a:lstStyle/>
          <a:p>
            <a:fld id="{3E7B1638-0E62-4D76-A0F4-50BCB3A669CB}" type="datetimeFigureOut">
              <a:rPr lang="en-US" smtClean="0"/>
              <a:t>8/27/2018</a:t>
            </a:fld>
            <a:endParaRPr lang="en-US"/>
          </a:p>
        </p:txBody>
      </p:sp>
      <p:sp>
        <p:nvSpPr>
          <p:cNvPr id="8" name="Footer Placeholder 7">
            <a:extLst>
              <a:ext uri="{FF2B5EF4-FFF2-40B4-BE49-F238E27FC236}">
                <a16:creationId xmlns:a16="http://schemas.microsoft.com/office/drawing/2014/main" id="{61ABA358-93C2-4580-A384-B2755F9A74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E78F900-3C10-4FDE-B5B1-86D731BA25A4}"/>
              </a:ext>
            </a:extLst>
          </p:cNvPr>
          <p:cNvSpPr>
            <a:spLocks noGrp="1"/>
          </p:cNvSpPr>
          <p:nvPr>
            <p:ph type="sldNum" sz="quarter" idx="12"/>
          </p:nvPr>
        </p:nvSpPr>
        <p:spPr/>
        <p:txBody>
          <a:bodyPr/>
          <a:lstStyle/>
          <a:p>
            <a:fld id="{FEB09A11-2326-4A06-8387-DFEADB9B3E8C}" type="slidenum">
              <a:rPr lang="en-US" smtClean="0"/>
              <a:t>‹#›</a:t>
            </a:fld>
            <a:endParaRPr lang="en-US"/>
          </a:p>
        </p:txBody>
      </p:sp>
      <p:pic>
        <p:nvPicPr>
          <p:cNvPr id="10" name="Picture 9" descr="A picture containing sky&#10;&#10;Description generated with very high confidence">
            <a:extLst>
              <a:ext uri="{FF2B5EF4-FFF2-40B4-BE49-F238E27FC236}">
                <a16:creationId xmlns:a16="http://schemas.microsoft.com/office/drawing/2014/main" id="{AFFBD86F-AA8A-445E-AA8A-709F3C3B7D0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44214" y="6311900"/>
            <a:ext cx="1428751" cy="409575"/>
          </a:xfrm>
          <a:prstGeom prst="rect">
            <a:avLst/>
          </a:prstGeom>
        </p:spPr>
      </p:pic>
    </p:spTree>
    <p:extLst>
      <p:ext uri="{BB962C8B-B14F-4D97-AF65-F5344CB8AC3E}">
        <p14:creationId xmlns:p14="http://schemas.microsoft.com/office/powerpoint/2010/main" val="955352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BB5BB-84E9-4331-A254-832A0A73E56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3AC4CCD-D6EC-4EB2-9F8A-C647003DAA9C}"/>
              </a:ext>
            </a:extLst>
          </p:cNvPr>
          <p:cNvSpPr>
            <a:spLocks noGrp="1"/>
          </p:cNvSpPr>
          <p:nvPr>
            <p:ph type="dt" sz="half" idx="10"/>
          </p:nvPr>
        </p:nvSpPr>
        <p:spPr/>
        <p:txBody>
          <a:bodyPr/>
          <a:lstStyle/>
          <a:p>
            <a:fld id="{3E7B1638-0E62-4D76-A0F4-50BCB3A669CB}" type="datetimeFigureOut">
              <a:rPr lang="en-US" smtClean="0"/>
              <a:t>8/27/2018</a:t>
            </a:fld>
            <a:endParaRPr lang="en-US"/>
          </a:p>
        </p:txBody>
      </p:sp>
      <p:sp>
        <p:nvSpPr>
          <p:cNvPr id="4" name="Footer Placeholder 3">
            <a:extLst>
              <a:ext uri="{FF2B5EF4-FFF2-40B4-BE49-F238E27FC236}">
                <a16:creationId xmlns:a16="http://schemas.microsoft.com/office/drawing/2014/main" id="{CC8DB393-C0C9-4C84-906E-9CC7EBAD57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03D3CF7-761E-4D88-A40F-C27D2034D29B}"/>
              </a:ext>
            </a:extLst>
          </p:cNvPr>
          <p:cNvSpPr>
            <a:spLocks noGrp="1"/>
          </p:cNvSpPr>
          <p:nvPr>
            <p:ph type="sldNum" sz="quarter" idx="12"/>
          </p:nvPr>
        </p:nvSpPr>
        <p:spPr/>
        <p:txBody>
          <a:bodyPr/>
          <a:lstStyle/>
          <a:p>
            <a:fld id="{FEB09A11-2326-4A06-8387-DFEADB9B3E8C}" type="slidenum">
              <a:rPr lang="en-US" smtClean="0"/>
              <a:t>‹#›</a:t>
            </a:fld>
            <a:endParaRPr lang="en-US"/>
          </a:p>
        </p:txBody>
      </p:sp>
      <p:pic>
        <p:nvPicPr>
          <p:cNvPr id="6" name="Picture 5" descr="A picture containing sky&#10;&#10;Description generated with very high confidence">
            <a:extLst>
              <a:ext uri="{FF2B5EF4-FFF2-40B4-BE49-F238E27FC236}">
                <a16:creationId xmlns:a16="http://schemas.microsoft.com/office/drawing/2014/main" id="{19816C83-5C31-4EBD-A400-97D46FE754C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44214" y="6311900"/>
            <a:ext cx="1428751" cy="409575"/>
          </a:xfrm>
          <a:prstGeom prst="rect">
            <a:avLst/>
          </a:prstGeom>
        </p:spPr>
      </p:pic>
    </p:spTree>
    <p:extLst>
      <p:ext uri="{BB962C8B-B14F-4D97-AF65-F5344CB8AC3E}">
        <p14:creationId xmlns:p14="http://schemas.microsoft.com/office/powerpoint/2010/main" val="3050550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AA1DB6-3142-4777-B789-88CAD7F65D2C}"/>
              </a:ext>
            </a:extLst>
          </p:cNvPr>
          <p:cNvSpPr>
            <a:spLocks noGrp="1"/>
          </p:cNvSpPr>
          <p:nvPr>
            <p:ph type="dt" sz="half" idx="10"/>
          </p:nvPr>
        </p:nvSpPr>
        <p:spPr/>
        <p:txBody>
          <a:bodyPr/>
          <a:lstStyle/>
          <a:p>
            <a:fld id="{3E7B1638-0E62-4D76-A0F4-50BCB3A669CB}" type="datetimeFigureOut">
              <a:rPr lang="en-US" smtClean="0"/>
              <a:t>8/27/2018</a:t>
            </a:fld>
            <a:endParaRPr lang="en-US"/>
          </a:p>
        </p:txBody>
      </p:sp>
      <p:sp>
        <p:nvSpPr>
          <p:cNvPr id="3" name="Footer Placeholder 2">
            <a:extLst>
              <a:ext uri="{FF2B5EF4-FFF2-40B4-BE49-F238E27FC236}">
                <a16:creationId xmlns:a16="http://schemas.microsoft.com/office/drawing/2014/main" id="{60659DA7-5002-4050-B47B-4109DABE12B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AFE851F-E402-4BB4-9022-E86468349A31}"/>
              </a:ext>
            </a:extLst>
          </p:cNvPr>
          <p:cNvSpPr>
            <a:spLocks noGrp="1"/>
          </p:cNvSpPr>
          <p:nvPr>
            <p:ph type="sldNum" sz="quarter" idx="12"/>
          </p:nvPr>
        </p:nvSpPr>
        <p:spPr/>
        <p:txBody>
          <a:bodyPr/>
          <a:lstStyle/>
          <a:p>
            <a:fld id="{FEB09A11-2326-4A06-8387-DFEADB9B3E8C}" type="slidenum">
              <a:rPr lang="en-US" smtClean="0"/>
              <a:t>‹#›</a:t>
            </a:fld>
            <a:endParaRPr lang="en-US"/>
          </a:p>
        </p:txBody>
      </p:sp>
      <p:pic>
        <p:nvPicPr>
          <p:cNvPr id="5" name="Picture 4" descr="A picture containing sky&#10;&#10;Description generated with very high confidence">
            <a:extLst>
              <a:ext uri="{FF2B5EF4-FFF2-40B4-BE49-F238E27FC236}">
                <a16:creationId xmlns:a16="http://schemas.microsoft.com/office/drawing/2014/main" id="{C96E6BC2-F902-4FCC-A41D-41F2ED01FD6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44214" y="6311900"/>
            <a:ext cx="1428751" cy="409575"/>
          </a:xfrm>
          <a:prstGeom prst="rect">
            <a:avLst/>
          </a:prstGeom>
        </p:spPr>
      </p:pic>
    </p:spTree>
    <p:extLst>
      <p:ext uri="{BB962C8B-B14F-4D97-AF65-F5344CB8AC3E}">
        <p14:creationId xmlns:p14="http://schemas.microsoft.com/office/powerpoint/2010/main" val="863362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59FD5-9B5E-4231-995D-A2A708CD9C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2FBF88F-2E00-4C27-BF32-92106CB35B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BC4310D-BCCE-4E1A-8F79-D410F4D31E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DA1B683-FA4A-454E-A037-E967BA54EF22}"/>
              </a:ext>
            </a:extLst>
          </p:cNvPr>
          <p:cNvSpPr>
            <a:spLocks noGrp="1"/>
          </p:cNvSpPr>
          <p:nvPr>
            <p:ph type="dt" sz="half" idx="10"/>
          </p:nvPr>
        </p:nvSpPr>
        <p:spPr/>
        <p:txBody>
          <a:bodyPr/>
          <a:lstStyle/>
          <a:p>
            <a:fld id="{3E7B1638-0E62-4D76-A0F4-50BCB3A669CB}" type="datetimeFigureOut">
              <a:rPr lang="en-US" smtClean="0"/>
              <a:t>8/27/2018</a:t>
            </a:fld>
            <a:endParaRPr lang="en-US"/>
          </a:p>
        </p:txBody>
      </p:sp>
      <p:sp>
        <p:nvSpPr>
          <p:cNvPr id="6" name="Footer Placeholder 5">
            <a:extLst>
              <a:ext uri="{FF2B5EF4-FFF2-40B4-BE49-F238E27FC236}">
                <a16:creationId xmlns:a16="http://schemas.microsoft.com/office/drawing/2014/main" id="{5A97C34A-51AE-40DA-BB8E-4CA22132DD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6D05B9-3308-4989-8364-88B124642F66}"/>
              </a:ext>
            </a:extLst>
          </p:cNvPr>
          <p:cNvSpPr>
            <a:spLocks noGrp="1"/>
          </p:cNvSpPr>
          <p:nvPr>
            <p:ph type="sldNum" sz="quarter" idx="12"/>
          </p:nvPr>
        </p:nvSpPr>
        <p:spPr/>
        <p:txBody>
          <a:bodyPr/>
          <a:lstStyle/>
          <a:p>
            <a:fld id="{FEB09A11-2326-4A06-8387-DFEADB9B3E8C}" type="slidenum">
              <a:rPr lang="en-US" smtClean="0"/>
              <a:t>‹#›</a:t>
            </a:fld>
            <a:endParaRPr lang="en-US"/>
          </a:p>
        </p:txBody>
      </p:sp>
      <p:pic>
        <p:nvPicPr>
          <p:cNvPr id="8" name="Picture 7" descr="A picture containing sky&#10;&#10;Description generated with very high confidence">
            <a:extLst>
              <a:ext uri="{FF2B5EF4-FFF2-40B4-BE49-F238E27FC236}">
                <a16:creationId xmlns:a16="http://schemas.microsoft.com/office/drawing/2014/main" id="{5725D307-7EB1-4CF2-A65A-C79B4C5BFF5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44214" y="6311900"/>
            <a:ext cx="1428751" cy="409575"/>
          </a:xfrm>
          <a:prstGeom prst="rect">
            <a:avLst/>
          </a:prstGeom>
        </p:spPr>
      </p:pic>
    </p:spTree>
    <p:extLst>
      <p:ext uri="{BB962C8B-B14F-4D97-AF65-F5344CB8AC3E}">
        <p14:creationId xmlns:p14="http://schemas.microsoft.com/office/powerpoint/2010/main" val="2499309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7B2E4-B348-4159-9B17-258BADF952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95DE1B0-B8DF-4C7A-A216-1912D31202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9CBD07F-45A4-449F-92FF-1A8D2B216E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8BD9CFE-BF4E-4F9C-B0D3-8F7A75F5837A}"/>
              </a:ext>
            </a:extLst>
          </p:cNvPr>
          <p:cNvSpPr>
            <a:spLocks noGrp="1"/>
          </p:cNvSpPr>
          <p:nvPr>
            <p:ph type="dt" sz="half" idx="10"/>
          </p:nvPr>
        </p:nvSpPr>
        <p:spPr/>
        <p:txBody>
          <a:bodyPr/>
          <a:lstStyle/>
          <a:p>
            <a:fld id="{3E7B1638-0E62-4D76-A0F4-50BCB3A669CB}" type="datetimeFigureOut">
              <a:rPr lang="en-US" smtClean="0"/>
              <a:t>8/27/2018</a:t>
            </a:fld>
            <a:endParaRPr lang="en-US"/>
          </a:p>
        </p:txBody>
      </p:sp>
      <p:sp>
        <p:nvSpPr>
          <p:cNvPr id="6" name="Footer Placeholder 5">
            <a:extLst>
              <a:ext uri="{FF2B5EF4-FFF2-40B4-BE49-F238E27FC236}">
                <a16:creationId xmlns:a16="http://schemas.microsoft.com/office/drawing/2014/main" id="{F4F972C8-38B2-47BB-8A83-029ACCE279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372D5A-3E06-4544-B6FB-CA955FE77A74}"/>
              </a:ext>
            </a:extLst>
          </p:cNvPr>
          <p:cNvSpPr>
            <a:spLocks noGrp="1"/>
          </p:cNvSpPr>
          <p:nvPr>
            <p:ph type="sldNum" sz="quarter" idx="12"/>
          </p:nvPr>
        </p:nvSpPr>
        <p:spPr/>
        <p:txBody>
          <a:bodyPr/>
          <a:lstStyle/>
          <a:p>
            <a:fld id="{FEB09A11-2326-4A06-8387-DFEADB9B3E8C}" type="slidenum">
              <a:rPr lang="en-US" smtClean="0"/>
              <a:t>‹#›</a:t>
            </a:fld>
            <a:endParaRPr lang="en-US"/>
          </a:p>
        </p:txBody>
      </p:sp>
      <p:pic>
        <p:nvPicPr>
          <p:cNvPr id="8" name="Picture 7" descr="A picture containing sky&#10;&#10;Description generated with very high confidence">
            <a:extLst>
              <a:ext uri="{FF2B5EF4-FFF2-40B4-BE49-F238E27FC236}">
                <a16:creationId xmlns:a16="http://schemas.microsoft.com/office/drawing/2014/main" id="{86A9D7AA-EE1D-4FF8-AEC3-E8CCD3A1B3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44214" y="6311900"/>
            <a:ext cx="1428751" cy="409575"/>
          </a:xfrm>
          <a:prstGeom prst="rect">
            <a:avLst/>
          </a:prstGeom>
        </p:spPr>
      </p:pic>
    </p:spTree>
    <p:extLst>
      <p:ext uri="{BB962C8B-B14F-4D97-AF65-F5344CB8AC3E}">
        <p14:creationId xmlns:p14="http://schemas.microsoft.com/office/powerpoint/2010/main" val="1850076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7DB829-45CE-43D6-96D9-699A480364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B8537AA-28A7-4FA3-AEDC-1E769CB86B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42EFC2-CF2E-48D7-8B0F-408BD8D11F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7B1638-0E62-4D76-A0F4-50BCB3A669CB}" type="datetimeFigureOut">
              <a:rPr lang="en-US" smtClean="0"/>
              <a:t>8/27/2018</a:t>
            </a:fld>
            <a:endParaRPr lang="en-US"/>
          </a:p>
        </p:txBody>
      </p:sp>
      <p:sp>
        <p:nvSpPr>
          <p:cNvPr id="5" name="Footer Placeholder 4">
            <a:extLst>
              <a:ext uri="{FF2B5EF4-FFF2-40B4-BE49-F238E27FC236}">
                <a16:creationId xmlns:a16="http://schemas.microsoft.com/office/drawing/2014/main" id="{C6FDE587-8E85-49A7-B2CE-0B47114297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23E534D-81A5-4491-8DB3-C4939404D8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B09A11-2326-4A06-8387-DFEADB9B3E8C}" type="slidenum">
              <a:rPr lang="en-US" smtClean="0"/>
              <a:t>‹#›</a:t>
            </a:fld>
            <a:endParaRPr lang="en-US"/>
          </a:p>
        </p:txBody>
      </p:sp>
    </p:spTree>
    <p:extLst>
      <p:ext uri="{BB962C8B-B14F-4D97-AF65-F5344CB8AC3E}">
        <p14:creationId xmlns:p14="http://schemas.microsoft.com/office/powerpoint/2010/main" val="143174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audio" Target="../media/audio1.bin"/><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7.xml"/><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4" Type="http://schemas.openxmlformats.org/officeDocument/2006/relationships/oleObject" Target="../embeddings/oleObject1.bin"/><Relationship Id="rId9" Type="http://schemas.openxmlformats.org/officeDocument/2006/relationships/image" Target="../media/image5.w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image" Target="../media/image6.wmf"/><Relationship Id="rId4"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 name="Rectangle 135">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6" name="Rectangle 2"/>
          <p:cNvSpPr>
            <a:spLocks noGrp="1" noChangeArrowheads="1"/>
          </p:cNvSpPr>
          <p:nvPr>
            <p:ph type="ctrTitle"/>
          </p:nvPr>
        </p:nvSpPr>
        <p:spPr>
          <a:xfrm>
            <a:off x="6746628" y="1783959"/>
            <a:ext cx="4645250" cy="2889114"/>
          </a:xfrm>
        </p:spPr>
        <p:txBody>
          <a:bodyPr anchor="b">
            <a:normAutofit/>
          </a:bodyPr>
          <a:lstStyle/>
          <a:p>
            <a:pPr algn="l"/>
            <a:r>
              <a:rPr lang="en-US" b="1" dirty="0">
                <a:solidFill>
                  <a:schemeClr val="bg1"/>
                </a:solidFill>
              </a:rPr>
              <a:t>Maintenance Planning and Scheduling</a:t>
            </a:r>
          </a:p>
        </p:txBody>
      </p:sp>
      <p:sp>
        <p:nvSpPr>
          <p:cNvPr id="11267" name="Rectangle 3"/>
          <p:cNvSpPr>
            <a:spLocks noGrp="1" noChangeArrowheads="1"/>
          </p:cNvSpPr>
          <p:nvPr>
            <p:ph type="subTitle" idx="1"/>
          </p:nvPr>
        </p:nvSpPr>
        <p:spPr>
          <a:xfrm>
            <a:off x="6746627" y="4750893"/>
            <a:ext cx="4645250" cy="1147863"/>
          </a:xfrm>
        </p:spPr>
        <p:txBody>
          <a:bodyPr anchor="t">
            <a:normAutofit/>
          </a:bodyPr>
          <a:lstStyle/>
          <a:p>
            <a:pPr algn="l"/>
            <a:r>
              <a:rPr lang="en-US" sz="2000" b="1">
                <a:solidFill>
                  <a:schemeClr val="bg1"/>
                </a:solidFill>
              </a:rPr>
              <a:t>Overview</a:t>
            </a:r>
          </a:p>
        </p:txBody>
      </p:sp>
      <p:sp>
        <p:nvSpPr>
          <p:cNvPr id="138" name="Freeform: Shape 137">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0" name="Freeform: Shape 139">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DBA313B2-F9C2-4BBE-858F-AA71847D480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382" y="2026422"/>
            <a:ext cx="4047843" cy="143698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6985519" y="1007707"/>
            <a:ext cx="4256314" cy="4519094"/>
          </a:xfrm>
        </p:spPr>
        <p:txBody>
          <a:bodyPr vert="horz" lIns="91440" tIns="45720" rIns="91440" bIns="45720" rtlCol="0" anchor="ctr">
            <a:normAutofit/>
          </a:bodyPr>
          <a:lstStyle/>
          <a:p>
            <a:pPr algn="l"/>
            <a:r>
              <a:rPr lang="en-US" sz="5000" b="1" dirty="0"/>
              <a:t>Reactive</a:t>
            </a:r>
            <a:br>
              <a:rPr lang="en-US" sz="5000" dirty="0"/>
            </a:br>
            <a:br>
              <a:rPr lang="en-US" sz="5000" dirty="0"/>
            </a:br>
            <a:r>
              <a:rPr lang="en-US" sz="5000" dirty="0"/>
              <a:t>Versus</a:t>
            </a:r>
            <a:br>
              <a:rPr lang="en-US" sz="5000" dirty="0"/>
            </a:br>
            <a:br>
              <a:rPr lang="en-US" sz="5000" dirty="0"/>
            </a:br>
            <a:r>
              <a:rPr lang="en-US" sz="5000" b="1" dirty="0"/>
              <a:t>Proactive Maintenance</a:t>
            </a:r>
          </a:p>
        </p:txBody>
      </p:sp>
      <p:sp>
        <p:nvSpPr>
          <p:cNvPr id="71" name="Freeform: Shape 70">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tx1">
              <a:lumMod val="75000"/>
              <a:lumOff val="2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Freeform: Shape 72">
            <a:extLst>
              <a:ext uri="{FF2B5EF4-FFF2-40B4-BE49-F238E27FC236}">
                <a16:creationId xmlns:a16="http://schemas.microsoft.com/office/drawing/2014/main" id="{F55FFF17-D3D5-4F58-BA56-54EA901CE0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A picture containing sky&#10;&#10;Description generated with very high confidence">
            <a:extLst>
              <a:ext uri="{FF2B5EF4-FFF2-40B4-BE49-F238E27FC236}">
                <a16:creationId xmlns:a16="http://schemas.microsoft.com/office/drawing/2014/main" id="{E3D88E0F-8433-45D4-81E9-868F110A7D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44214" y="6311900"/>
            <a:ext cx="1428751" cy="40957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F55D0B7E-7A2E-CE4B-8654-CA18F8768903}" type="slidenum">
              <a:rPr lang="en-US"/>
              <a:pPr/>
              <a:t>11</a:t>
            </a:fld>
            <a:endParaRPr lang="en-US"/>
          </a:p>
        </p:txBody>
      </p:sp>
      <p:sp>
        <p:nvSpPr>
          <p:cNvPr id="28674" name="Rectangle 2"/>
          <p:cNvSpPr>
            <a:spLocks noGrp="1" noChangeArrowheads="1"/>
          </p:cNvSpPr>
          <p:nvPr>
            <p:ph type="title"/>
          </p:nvPr>
        </p:nvSpPr>
        <p:spPr>
          <a:xfrm>
            <a:off x="1631950" y="692151"/>
            <a:ext cx="7162800" cy="758825"/>
          </a:xfrm>
        </p:spPr>
        <p:txBody>
          <a:bodyPr/>
          <a:lstStyle/>
          <a:p>
            <a:r>
              <a:rPr lang="en-US"/>
              <a:t>Reactive Maintenance</a:t>
            </a:r>
          </a:p>
        </p:txBody>
      </p:sp>
      <p:sp>
        <p:nvSpPr>
          <p:cNvPr id="28675" name="Rectangle 3"/>
          <p:cNvSpPr>
            <a:spLocks noGrp="1" noChangeArrowheads="1"/>
          </p:cNvSpPr>
          <p:nvPr>
            <p:ph type="body" idx="1"/>
          </p:nvPr>
        </p:nvSpPr>
        <p:spPr>
          <a:xfrm>
            <a:off x="1703388" y="1652588"/>
            <a:ext cx="8659812" cy="4800600"/>
          </a:xfrm>
        </p:spPr>
        <p:txBody>
          <a:bodyPr/>
          <a:lstStyle/>
          <a:p>
            <a:pPr marL="400050" indent="-400050" defTabSz="687388">
              <a:buNone/>
            </a:pPr>
            <a:r>
              <a:rPr lang="en-US" sz="3200"/>
              <a:t>Characteristics Of Reactive Maintenance:</a:t>
            </a:r>
          </a:p>
          <a:p>
            <a:pPr marL="400050" indent="-400050" defTabSz="687388"/>
            <a:r>
              <a:rPr lang="en-US"/>
              <a:t>The </a:t>
            </a:r>
            <a:r>
              <a:rPr lang="en-US" u="sng"/>
              <a:t>equipment</a:t>
            </a:r>
            <a:r>
              <a:rPr lang="en-US"/>
              <a:t> manages the work</a:t>
            </a:r>
          </a:p>
          <a:p>
            <a:pPr marL="400050" indent="-400050" defTabSz="687388"/>
            <a:r>
              <a:rPr lang="en-US"/>
              <a:t>An event </a:t>
            </a:r>
            <a:r>
              <a:rPr lang="en-US" u="sng"/>
              <a:t>happens</a:t>
            </a:r>
            <a:r>
              <a:rPr lang="en-US"/>
              <a:t> and we </a:t>
            </a:r>
            <a:r>
              <a:rPr lang="en-US" u="sng"/>
              <a:t>react</a:t>
            </a:r>
          </a:p>
          <a:p>
            <a:pPr marL="400050" indent="-400050" defTabSz="687388"/>
            <a:r>
              <a:rPr lang="en-US"/>
              <a:t>Equipment is </a:t>
            </a:r>
            <a:r>
              <a:rPr lang="en-US" u="sng"/>
              <a:t>“repaired”</a:t>
            </a:r>
          </a:p>
          <a:p>
            <a:pPr marL="400050" indent="-400050" defTabSz="687388"/>
            <a:r>
              <a:rPr lang="en-US"/>
              <a:t>Planning happens “on the fly” based on limited information</a:t>
            </a:r>
          </a:p>
          <a:p>
            <a:pPr marL="400050" indent="-400050" defTabSz="687388"/>
            <a:r>
              <a:rPr lang="en-US"/>
              <a:t>Inefficient and costly</a:t>
            </a:r>
          </a:p>
          <a:p>
            <a:pPr marL="400050" indent="-400050" defTabSz="687388"/>
            <a:r>
              <a:rPr lang="en-US"/>
              <a:t>High inventory, lots of “hot shots”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86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86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86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86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86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86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86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Slide Number Placeholder 2"/>
          <p:cNvSpPr>
            <a:spLocks noGrp="1"/>
          </p:cNvSpPr>
          <p:nvPr>
            <p:ph type="sldNum" sz="quarter" idx="11"/>
          </p:nvPr>
        </p:nvSpPr>
        <p:spPr/>
        <p:txBody>
          <a:bodyPr/>
          <a:lstStyle/>
          <a:p>
            <a:fld id="{508C8654-B990-8D4F-BEF0-445A054C8042}" type="slidenum">
              <a:rPr lang="en-US"/>
              <a:pPr/>
              <a:t>12</a:t>
            </a:fld>
            <a:endParaRPr lang="en-US"/>
          </a:p>
        </p:txBody>
      </p:sp>
      <p:sp>
        <p:nvSpPr>
          <p:cNvPr id="30722" name="Rectangle 2"/>
          <p:cNvSpPr>
            <a:spLocks noChangeArrowheads="1"/>
          </p:cNvSpPr>
          <p:nvPr/>
        </p:nvSpPr>
        <p:spPr bwMode="auto">
          <a:xfrm>
            <a:off x="1524001" y="1"/>
            <a:ext cx="9280525" cy="7070725"/>
          </a:xfrm>
          <a:prstGeom prst="rect">
            <a:avLst/>
          </a:prstGeom>
          <a:noFill/>
          <a:ln w="12700">
            <a:solidFill>
              <a:srgbClr val="FFFFFF"/>
            </a:solidFill>
            <a:miter lim="800000"/>
            <a:headEnd/>
            <a:tailEnd/>
          </a:ln>
          <a:effectLst/>
        </p:spPr>
        <p:txBody>
          <a:bodyPr wrap="none" anchor="ctr">
            <a:prstTxWarp prst="textNoShape">
              <a:avLst/>
            </a:prstTxWarp>
          </a:bodyPr>
          <a:lstStyle/>
          <a:p>
            <a:endParaRPr lang="en-US"/>
          </a:p>
        </p:txBody>
      </p:sp>
      <p:sp>
        <p:nvSpPr>
          <p:cNvPr id="30723" name="Rectangle 3"/>
          <p:cNvSpPr>
            <a:spLocks noChangeArrowheads="1"/>
          </p:cNvSpPr>
          <p:nvPr/>
        </p:nvSpPr>
        <p:spPr bwMode="auto">
          <a:xfrm>
            <a:off x="2303630" y="3340100"/>
            <a:ext cx="1280781" cy="274422"/>
          </a:xfrm>
          <a:prstGeom prst="rect">
            <a:avLst/>
          </a:prstGeom>
          <a:noFill/>
          <a:ln w="12700">
            <a:noFill/>
            <a:miter lim="800000"/>
            <a:headEnd/>
            <a:tailEnd/>
          </a:ln>
          <a:effectLst/>
        </p:spPr>
        <p:txBody>
          <a:bodyPr wrap="none" lIns="90478" tIns="44444" rIns="90478" bIns="44444">
            <a:prstTxWarp prst="textNoShape">
              <a:avLst/>
            </a:prstTxWarp>
            <a:spAutoFit/>
          </a:bodyPr>
          <a:lstStyle/>
          <a:p>
            <a:pPr algn="ctr" eaLnBrk="0" hangingPunct="0"/>
            <a:r>
              <a:rPr lang="en-US" sz="1200" b="1">
                <a:solidFill>
                  <a:srgbClr val="000066"/>
                </a:solidFill>
                <a:latin typeface="Times New Roman" pitchFamily="-108" charset="0"/>
              </a:rPr>
              <a:t>WORK ORDER</a:t>
            </a:r>
          </a:p>
        </p:txBody>
      </p:sp>
      <p:sp>
        <p:nvSpPr>
          <p:cNvPr id="30724" name="Rectangle 4"/>
          <p:cNvSpPr>
            <a:spLocks noChangeArrowheads="1"/>
          </p:cNvSpPr>
          <p:nvPr/>
        </p:nvSpPr>
        <p:spPr bwMode="auto">
          <a:xfrm>
            <a:off x="8741798" y="3351213"/>
            <a:ext cx="447219" cy="274422"/>
          </a:xfrm>
          <a:prstGeom prst="rect">
            <a:avLst/>
          </a:prstGeom>
          <a:noFill/>
          <a:ln w="12700">
            <a:noFill/>
            <a:miter lim="800000"/>
            <a:headEnd/>
            <a:tailEnd/>
          </a:ln>
          <a:effectLst/>
        </p:spPr>
        <p:txBody>
          <a:bodyPr wrap="none" lIns="90478" tIns="44444" rIns="90478" bIns="44444">
            <a:prstTxWarp prst="textNoShape">
              <a:avLst/>
            </a:prstTxWarp>
            <a:spAutoFit/>
          </a:bodyPr>
          <a:lstStyle/>
          <a:p>
            <a:pPr algn="ctr" eaLnBrk="0" hangingPunct="0"/>
            <a:r>
              <a:rPr lang="en-US" sz="1200" b="1">
                <a:solidFill>
                  <a:srgbClr val="000066"/>
                </a:solidFill>
                <a:latin typeface="Times New Roman" pitchFamily="-108" charset="0"/>
              </a:rPr>
              <a:t>FIX</a:t>
            </a:r>
          </a:p>
        </p:txBody>
      </p:sp>
      <p:sp>
        <p:nvSpPr>
          <p:cNvPr id="30725" name="Freeform 5"/>
          <p:cNvSpPr>
            <a:spLocks/>
          </p:cNvSpPr>
          <p:nvPr/>
        </p:nvSpPr>
        <p:spPr bwMode="auto">
          <a:xfrm>
            <a:off x="2343151" y="3243263"/>
            <a:ext cx="1184275" cy="500062"/>
          </a:xfrm>
          <a:custGeom>
            <a:avLst/>
            <a:gdLst/>
            <a:ahLst/>
            <a:cxnLst>
              <a:cxn ang="0">
                <a:pos x="0" y="314"/>
              </a:cxn>
              <a:cxn ang="0">
                <a:pos x="745" y="314"/>
              </a:cxn>
              <a:cxn ang="0">
                <a:pos x="745" y="0"/>
              </a:cxn>
              <a:cxn ang="0">
                <a:pos x="0" y="0"/>
              </a:cxn>
              <a:cxn ang="0">
                <a:pos x="0" y="314"/>
              </a:cxn>
            </a:cxnLst>
            <a:rect l="0" t="0" r="r" b="b"/>
            <a:pathLst>
              <a:path w="746" h="315">
                <a:moveTo>
                  <a:pt x="0" y="314"/>
                </a:moveTo>
                <a:lnTo>
                  <a:pt x="745" y="314"/>
                </a:lnTo>
                <a:lnTo>
                  <a:pt x="745" y="0"/>
                </a:lnTo>
                <a:lnTo>
                  <a:pt x="0" y="0"/>
                </a:lnTo>
                <a:lnTo>
                  <a:pt x="0" y="314"/>
                </a:lnTo>
              </a:path>
            </a:pathLst>
          </a:custGeom>
          <a:noFill/>
          <a:ln w="12700" cap="rnd" cmpd="sng">
            <a:solidFill>
              <a:srgbClr val="00264C"/>
            </a:solidFill>
            <a:prstDash val="solid"/>
            <a:round/>
            <a:headEnd type="none" w="med" len="med"/>
            <a:tailEnd type="none" w="med" len="med"/>
          </a:ln>
          <a:effectLst/>
        </p:spPr>
        <p:txBody>
          <a:bodyPr>
            <a:prstTxWarp prst="textNoShape">
              <a:avLst/>
            </a:prstTxWarp>
          </a:bodyPr>
          <a:lstStyle/>
          <a:p>
            <a:endParaRPr lang="en-US"/>
          </a:p>
        </p:txBody>
      </p:sp>
      <p:sp>
        <p:nvSpPr>
          <p:cNvPr id="30726" name="Freeform 6"/>
          <p:cNvSpPr>
            <a:spLocks/>
          </p:cNvSpPr>
          <p:nvPr/>
        </p:nvSpPr>
        <p:spPr bwMode="auto">
          <a:xfrm>
            <a:off x="8505826" y="3243263"/>
            <a:ext cx="955675" cy="500062"/>
          </a:xfrm>
          <a:custGeom>
            <a:avLst/>
            <a:gdLst/>
            <a:ahLst/>
            <a:cxnLst>
              <a:cxn ang="0">
                <a:pos x="0" y="314"/>
              </a:cxn>
              <a:cxn ang="0">
                <a:pos x="601" y="314"/>
              </a:cxn>
              <a:cxn ang="0">
                <a:pos x="601" y="0"/>
              </a:cxn>
              <a:cxn ang="0">
                <a:pos x="0" y="0"/>
              </a:cxn>
              <a:cxn ang="0">
                <a:pos x="0" y="314"/>
              </a:cxn>
            </a:cxnLst>
            <a:rect l="0" t="0" r="r" b="b"/>
            <a:pathLst>
              <a:path w="602" h="315">
                <a:moveTo>
                  <a:pt x="0" y="314"/>
                </a:moveTo>
                <a:lnTo>
                  <a:pt x="601" y="314"/>
                </a:lnTo>
                <a:lnTo>
                  <a:pt x="601" y="0"/>
                </a:lnTo>
                <a:lnTo>
                  <a:pt x="0" y="0"/>
                </a:lnTo>
                <a:lnTo>
                  <a:pt x="0" y="314"/>
                </a:lnTo>
              </a:path>
            </a:pathLst>
          </a:custGeom>
          <a:noFill/>
          <a:ln w="12700" cap="rnd" cmpd="sng">
            <a:solidFill>
              <a:srgbClr val="00264C"/>
            </a:solidFill>
            <a:prstDash val="solid"/>
            <a:round/>
            <a:headEnd type="none" w="med" len="med"/>
            <a:tailEnd type="none" w="med" len="med"/>
          </a:ln>
          <a:effectLst/>
        </p:spPr>
        <p:txBody>
          <a:bodyPr>
            <a:prstTxWarp prst="textNoShape">
              <a:avLst/>
            </a:prstTxWarp>
          </a:bodyPr>
          <a:lstStyle/>
          <a:p>
            <a:endParaRPr lang="en-US"/>
          </a:p>
        </p:txBody>
      </p:sp>
      <p:sp>
        <p:nvSpPr>
          <p:cNvPr id="30727" name="Line 7"/>
          <p:cNvSpPr>
            <a:spLocks noChangeShapeType="1"/>
          </p:cNvSpPr>
          <p:nvPr/>
        </p:nvSpPr>
        <p:spPr bwMode="auto">
          <a:xfrm>
            <a:off x="10282238" y="1552576"/>
            <a:ext cx="0" cy="5002213"/>
          </a:xfrm>
          <a:prstGeom prst="line">
            <a:avLst/>
          </a:prstGeom>
          <a:noFill/>
          <a:ln w="12700">
            <a:solidFill>
              <a:srgbClr val="000066"/>
            </a:solidFill>
            <a:round/>
            <a:headEnd/>
            <a:tailEnd/>
          </a:ln>
          <a:effectLst/>
        </p:spPr>
        <p:txBody>
          <a:bodyPr wrap="none" anchor="ctr">
            <a:prstTxWarp prst="textNoShape">
              <a:avLst/>
            </a:prstTxWarp>
          </a:bodyPr>
          <a:lstStyle/>
          <a:p>
            <a:endParaRPr lang="en-US"/>
          </a:p>
        </p:txBody>
      </p:sp>
      <p:sp>
        <p:nvSpPr>
          <p:cNvPr id="30728" name="Line 8"/>
          <p:cNvSpPr>
            <a:spLocks noChangeShapeType="1"/>
          </p:cNvSpPr>
          <p:nvPr/>
        </p:nvSpPr>
        <p:spPr bwMode="auto">
          <a:xfrm>
            <a:off x="10334625" y="1552576"/>
            <a:ext cx="0" cy="5002213"/>
          </a:xfrm>
          <a:prstGeom prst="line">
            <a:avLst/>
          </a:prstGeom>
          <a:noFill/>
          <a:ln w="12700">
            <a:solidFill>
              <a:srgbClr val="000066"/>
            </a:solidFill>
            <a:round/>
            <a:headEnd/>
            <a:tailEnd/>
          </a:ln>
          <a:effectLst/>
        </p:spPr>
        <p:txBody>
          <a:bodyPr wrap="none" anchor="ctr">
            <a:prstTxWarp prst="textNoShape">
              <a:avLst/>
            </a:prstTxWarp>
          </a:bodyPr>
          <a:lstStyle/>
          <a:p>
            <a:endParaRPr lang="en-US"/>
          </a:p>
        </p:txBody>
      </p:sp>
      <p:sp>
        <p:nvSpPr>
          <p:cNvPr id="30729" name="Rectangle 9"/>
          <p:cNvSpPr>
            <a:spLocks noChangeArrowheads="1"/>
          </p:cNvSpPr>
          <p:nvPr/>
        </p:nvSpPr>
        <p:spPr bwMode="auto">
          <a:xfrm>
            <a:off x="9734177" y="1311275"/>
            <a:ext cx="1064375" cy="274422"/>
          </a:xfrm>
          <a:prstGeom prst="rect">
            <a:avLst/>
          </a:prstGeom>
          <a:noFill/>
          <a:ln w="12700">
            <a:noFill/>
            <a:miter lim="800000"/>
            <a:headEnd/>
            <a:tailEnd/>
          </a:ln>
          <a:effectLst/>
        </p:spPr>
        <p:txBody>
          <a:bodyPr wrap="none" lIns="90478" tIns="44444" rIns="90478" bIns="44444">
            <a:prstTxWarp prst="textNoShape">
              <a:avLst/>
            </a:prstTxWarp>
            <a:spAutoFit/>
          </a:bodyPr>
          <a:lstStyle/>
          <a:p>
            <a:pPr algn="ctr" eaLnBrk="0" hangingPunct="0"/>
            <a:r>
              <a:rPr lang="en-US" sz="1200" b="1">
                <a:solidFill>
                  <a:srgbClr val="000066"/>
                </a:solidFill>
                <a:latin typeface="Times New Roman" pitchFamily="-108" charset="0"/>
              </a:rPr>
              <a:t>COMPLETE</a:t>
            </a:r>
          </a:p>
        </p:txBody>
      </p:sp>
      <p:sp>
        <p:nvSpPr>
          <p:cNvPr id="30730" name="Rectangle 10"/>
          <p:cNvSpPr>
            <a:spLocks noChangeArrowheads="1"/>
          </p:cNvSpPr>
          <p:nvPr/>
        </p:nvSpPr>
        <p:spPr bwMode="auto">
          <a:xfrm>
            <a:off x="3736273" y="1720850"/>
            <a:ext cx="1315854" cy="274422"/>
          </a:xfrm>
          <a:prstGeom prst="rect">
            <a:avLst/>
          </a:prstGeom>
          <a:noFill/>
          <a:ln w="12700">
            <a:noFill/>
            <a:miter lim="800000"/>
            <a:headEnd/>
            <a:tailEnd/>
          </a:ln>
          <a:effectLst/>
        </p:spPr>
        <p:txBody>
          <a:bodyPr wrap="none" lIns="90478" tIns="44444" rIns="90478" bIns="44444">
            <a:prstTxWarp prst="textNoShape">
              <a:avLst/>
            </a:prstTxWarp>
            <a:spAutoFit/>
          </a:bodyPr>
          <a:lstStyle/>
          <a:p>
            <a:pPr algn="ctr" eaLnBrk="0" hangingPunct="0"/>
            <a:r>
              <a:rPr lang="en-US" sz="1200" b="1">
                <a:solidFill>
                  <a:srgbClr val="000066"/>
                </a:solidFill>
                <a:latin typeface="Times New Roman" pitchFamily="-108" charset="0"/>
              </a:rPr>
              <a:t>INFORMATION</a:t>
            </a:r>
          </a:p>
        </p:txBody>
      </p:sp>
      <p:sp>
        <p:nvSpPr>
          <p:cNvPr id="30731" name="Rectangle 11"/>
          <p:cNvSpPr>
            <a:spLocks noChangeArrowheads="1"/>
          </p:cNvSpPr>
          <p:nvPr/>
        </p:nvSpPr>
        <p:spPr bwMode="auto">
          <a:xfrm>
            <a:off x="7653667" y="1690688"/>
            <a:ext cx="669267" cy="274422"/>
          </a:xfrm>
          <a:prstGeom prst="rect">
            <a:avLst/>
          </a:prstGeom>
          <a:noFill/>
          <a:ln w="12700">
            <a:noFill/>
            <a:miter lim="800000"/>
            <a:headEnd/>
            <a:tailEnd/>
          </a:ln>
          <a:effectLst/>
        </p:spPr>
        <p:txBody>
          <a:bodyPr wrap="none" lIns="90478" tIns="44444" rIns="90478" bIns="44444">
            <a:prstTxWarp prst="textNoShape">
              <a:avLst/>
            </a:prstTxWarp>
            <a:spAutoFit/>
          </a:bodyPr>
          <a:lstStyle/>
          <a:p>
            <a:pPr algn="ctr" eaLnBrk="0" hangingPunct="0"/>
            <a:r>
              <a:rPr lang="en-US" sz="1200" b="1">
                <a:solidFill>
                  <a:srgbClr val="000066"/>
                </a:solidFill>
                <a:latin typeface="Times New Roman" pitchFamily="-108" charset="0"/>
              </a:rPr>
              <a:t>PARTS</a:t>
            </a:r>
          </a:p>
        </p:txBody>
      </p:sp>
      <p:sp>
        <p:nvSpPr>
          <p:cNvPr id="30732" name="Freeform 12"/>
          <p:cNvSpPr>
            <a:spLocks/>
          </p:cNvSpPr>
          <p:nvPr/>
        </p:nvSpPr>
        <p:spPr bwMode="auto">
          <a:xfrm>
            <a:off x="4567239" y="5268913"/>
            <a:ext cx="187325" cy="23812"/>
          </a:xfrm>
          <a:custGeom>
            <a:avLst/>
            <a:gdLst/>
            <a:ahLst/>
            <a:cxnLst>
              <a:cxn ang="0">
                <a:pos x="117" y="0"/>
              </a:cxn>
              <a:cxn ang="0">
                <a:pos x="97" y="0"/>
              </a:cxn>
              <a:cxn ang="0">
                <a:pos x="78" y="1"/>
              </a:cxn>
              <a:cxn ang="0">
                <a:pos x="59" y="3"/>
              </a:cxn>
              <a:cxn ang="0">
                <a:pos x="39" y="6"/>
              </a:cxn>
              <a:cxn ang="0">
                <a:pos x="20" y="9"/>
              </a:cxn>
              <a:cxn ang="0">
                <a:pos x="0" y="14"/>
              </a:cxn>
            </a:cxnLst>
            <a:rect l="0" t="0" r="r" b="b"/>
            <a:pathLst>
              <a:path w="118" h="15">
                <a:moveTo>
                  <a:pt x="117" y="0"/>
                </a:moveTo>
                <a:lnTo>
                  <a:pt x="97" y="0"/>
                </a:lnTo>
                <a:lnTo>
                  <a:pt x="78" y="1"/>
                </a:lnTo>
                <a:lnTo>
                  <a:pt x="59" y="3"/>
                </a:lnTo>
                <a:lnTo>
                  <a:pt x="39" y="6"/>
                </a:lnTo>
                <a:lnTo>
                  <a:pt x="20" y="9"/>
                </a:lnTo>
                <a:lnTo>
                  <a:pt x="0" y="14"/>
                </a:lnTo>
              </a:path>
            </a:pathLst>
          </a:custGeom>
          <a:solidFill>
            <a:schemeClr val="tx1"/>
          </a:solidFill>
          <a:ln w="12700" cap="rnd" cmpd="sng">
            <a:solidFill>
              <a:srgbClr val="000066"/>
            </a:solidFill>
            <a:prstDash val="solid"/>
            <a:round/>
            <a:headEnd type="none" w="med" len="med"/>
            <a:tailEnd type="none" w="med" len="med"/>
          </a:ln>
          <a:effectLst/>
        </p:spPr>
        <p:txBody>
          <a:bodyPr>
            <a:prstTxWarp prst="textNoShape">
              <a:avLst/>
            </a:prstTxWarp>
          </a:bodyPr>
          <a:lstStyle/>
          <a:p>
            <a:endParaRPr lang="en-US"/>
          </a:p>
        </p:txBody>
      </p:sp>
      <p:sp>
        <p:nvSpPr>
          <p:cNvPr id="30733" name="Freeform 13"/>
          <p:cNvSpPr>
            <a:spLocks/>
          </p:cNvSpPr>
          <p:nvPr/>
        </p:nvSpPr>
        <p:spPr bwMode="auto">
          <a:xfrm>
            <a:off x="4425951" y="5291138"/>
            <a:ext cx="142875" cy="55562"/>
          </a:xfrm>
          <a:custGeom>
            <a:avLst/>
            <a:gdLst/>
            <a:ahLst/>
            <a:cxnLst>
              <a:cxn ang="0">
                <a:pos x="89" y="0"/>
              </a:cxn>
              <a:cxn ang="0">
                <a:pos x="74" y="4"/>
              </a:cxn>
              <a:cxn ang="0">
                <a:pos x="59" y="8"/>
              </a:cxn>
              <a:cxn ang="0">
                <a:pos x="44" y="14"/>
              </a:cxn>
              <a:cxn ang="0">
                <a:pos x="29" y="20"/>
              </a:cxn>
              <a:cxn ang="0">
                <a:pos x="15" y="26"/>
              </a:cxn>
              <a:cxn ang="0">
                <a:pos x="0" y="34"/>
              </a:cxn>
            </a:cxnLst>
            <a:rect l="0" t="0" r="r" b="b"/>
            <a:pathLst>
              <a:path w="90" h="35">
                <a:moveTo>
                  <a:pt x="89" y="0"/>
                </a:moveTo>
                <a:lnTo>
                  <a:pt x="74" y="4"/>
                </a:lnTo>
                <a:lnTo>
                  <a:pt x="59" y="8"/>
                </a:lnTo>
                <a:lnTo>
                  <a:pt x="44" y="14"/>
                </a:lnTo>
                <a:lnTo>
                  <a:pt x="29" y="20"/>
                </a:lnTo>
                <a:lnTo>
                  <a:pt x="15" y="26"/>
                </a:lnTo>
                <a:lnTo>
                  <a:pt x="0" y="34"/>
                </a:lnTo>
              </a:path>
            </a:pathLst>
          </a:custGeom>
          <a:noFill/>
          <a:ln w="12700" cap="rnd" cmpd="sng">
            <a:solidFill>
              <a:srgbClr val="000066"/>
            </a:solidFill>
            <a:prstDash val="solid"/>
            <a:round/>
            <a:headEnd type="none" w="med" len="med"/>
            <a:tailEnd type="none" w="med" len="med"/>
          </a:ln>
          <a:effectLst/>
        </p:spPr>
        <p:txBody>
          <a:bodyPr>
            <a:prstTxWarp prst="textNoShape">
              <a:avLst/>
            </a:prstTxWarp>
          </a:bodyPr>
          <a:lstStyle/>
          <a:p>
            <a:endParaRPr lang="en-US"/>
          </a:p>
        </p:txBody>
      </p:sp>
      <p:sp>
        <p:nvSpPr>
          <p:cNvPr id="30734" name="Freeform 14"/>
          <p:cNvSpPr>
            <a:spLocks/>
          </p:cNvSpPr>
          <p:nvPr/>
        </p:nvSpPr>
        <p:spPr bwMode="auto">
          <a:xfrm>
            <a:off x="4321176" y="5345113"/>
            <a:ext cx="106363" cy="95250"/>
          </a:xfrm>
          <a:custGeom>
            <a:avLst/>
            <a:gdLst/>
            <a:ahLst/>
            <a:cxnLst>
              <a:cxn ang="0">
                <a:pos x="66" y="0"/>
              </a:cxn>
              <a:cxn ang="0">
                <a:pos x="55" y="7"/>
              </a:cxn>
              <a:cxn ang="0">
                <a:pos x="45" y="14"/>
              </a:cxn>
              <a:cxn ang="0">
                <a:pos x="35" y="22"/>
              </a:cxn>
              <a:cxn ang="0">
                <a:pos x="25" y="30"/>
              </a:cxn>
              <a:cxn ang="0">
                <a:pos x="16" y="39"/>
              </a:cxn>
              <a:cxn ang="0">
                <a:pos x="8" y="49"/>
              </a:cxn>
              <a:cxn ang="0">
                <a:pos x="0" y="59"/>
              </a:cxn>
            </a:cxnLst>
            <a:rect l="0" t="0" r="r" b="b"/>
            <a:pathLst>
              <a:path w="67" h="60">
                <a:moveTo>
                  <a:pt x="66" y="0"/>
                </a:moveTo>
                <a:lnTo>
                  <a:pt x="55" y="7"/>
                </a:lnTo>
                <a:lnTo>
                  <a:pt x="45" y="14"/>
                </a:lnTo>
                <a:lnTo>
                  <a:pt x="35" y="22"/>
                </a:lnTo>
                <a:lnTo>
                  <a:pt x="25" y="30"/>
                </a:lnTo>
                <a:lnTo>
                  <a:pt x="16" y="39"/>
                </a:lnTo>
                <a:lnTo>
                  <a:pt x="8" y="49"/>
                </a:lnTo>
                <a:lnTo>
                  <a:pt x="0" y="59"/>
                </a:lnTo>
              </a:path>
            </a:pathLst>
          </a:custGeom>
          <a:noFill/>
          <a:ln w="12700" cap="rnd" cmpd="sng">
            <a:solidFill>
              <a:srgbClr val="000066"/>
            </a:solidFill>
            <a:prstDash val="solid"/>
            <a:round/>
            <a:headEnd type="none" w="med" len="med"/>
            <a:tailEnd type="none" w="med" len="med"/>
          </a:ln>
          <a:effectLst/>
        </p:spPr>
        <p:txBody>
          <a:bodyPr>
            <a:prstTxWarp prst="textNoShape">
              <a:avLst/>
            </a:prstTxWarp>
          </a:bodyPr>
          <a:lstStyle/>
          <a:p>
            <a:endParaRPr lang="en-US"/>
          </a:p>
        </p:txBody>
      </p:sp>
      <p:sp>
        <p:nvSpPr>
          <p:cNvPr id="30735" name="Freeform 15"/>
          <p:cNvSpPr>
            <a:spLocks/>
          </p:cNvSpPr>
          <p:nvPr/>
        </p:nvSpPr>
        <p:spPr bwMode="auto">
          <a:xfrm>
            <a:off x="4291013" y="5438776"/>
            <a:ext cx="31750" cy="92075"/>
          </a:xfrm>
          <a:custGeom>
            <a:avLst/>
            <a:gdLst/>
            <a:ahLst/>
            <a:cxnLst>
              <a:cxn ang="0">
                <a:pos x="19" y="0"/>
              </a:cxn>
              <a:cxn ang="0">
                <a:pos x="14" y="7"/>
              </a:cxn>
              <a:cxn ang="0">
                <a:pos x="10" y="15"/>
              </a:cxn>
              <a:cxn ang="0">
                <a:pos x="6" y="23"/>
              </a:cxn>
              <a:cxn ang="0">
                <a:pos x="4" y="31"/>
              </a:cxn>
              <a:cxn ang="0">
                <a:pos x="2" y="40"/>
              </a:cxn>
              <a:cxn ang="0">
                <a:pos x="0" y="48"/>
              </a:cxn>
              <a:cxn ang="0">
                <a:pos x="0" y="57"/>
              </a:cxn>
            </a:cxnLst>
            <a:rect l="0" t="0" r="r" b="b"/>
            <a:pathLst>
              <a:path w="20" h="58">
                <a:moveTo>
                  <a:pt x="19" y="0"/>
                </a:moveTo>
                <a:lnTo>
                  <a:pt x="14" y="7"/>
                </a:lnTo>
                <a:lnTo>
                  <a:pt x="10" y="15"/>
                </a:lnTo>
                <a:lnTo>
                  <a:pt x="6" y="23"/>
                </a:lnTo>
                <a:lnTo>
                  <a:pt x="4" y="31"/>
                </a:lnTo>
                <a:lnTo>
                  <a:pt x="2" y="40"/>
                </a:lnTo>
                <a:lnTo>
                  <a:pt x="0" y="48"/>
                </a:lnTo>
                <a:lnTo>
                  <a:pt x="0" y="57"/>
                </a:lnTo>
              </a:path>
            </a:pathLst>
          </a:custGeom>
          <a:noFill/>
          <a:ln w="12700" cap="rnd" cmpd="sng">
            <a:solidFill>
              <a:srgbClr val="000066"/>
            </a:solidFill>
            <a:prstDash val="solid"/>
            <a:round/>
            <a:headEnd type="none" w="med" len="med"/>
            <a:tailEnd type="none" w="med" len="med"/>
          </a:ln>
          <a:effectLst/>
        </p:spPr>
        <p:txBody>
          <a:bodyPr>
            <a:prstTxWarp prst="textNoShape">
              <a:avLst/>
            </a:prstTxWarp>
          </a:bodyPr>
          <a:lstStyle/>
          <a:p>
            <a:endParaRPr lang="en-US"/>
          </a:p>
        </p:txBody>
      </p:sp>
      <p:sp>
        <p:nvSpPr>
          <p:cNvPr id="30736" name="Freeform 16"/>
          <p:cNvSpPr>
            <a:spLocks/>
          </p:cNvSpPr>
          <p:nvPr/>
        </p:nvSpPr>
        <p:spPr bwMode="auto">
          <a:xfrm>
            <a:off x="4291013" y="5529264"/>
            <a:ext cx="31750" cy="92075"/>
          </a:xfrm>
          <a:custGeom>
            <a:avLst/>
            <a:gdLst/>
            <a:ahLst/>
            <a:cxnLst>
              <a:cxn ang="0">
                <a:pos x="0" y="0"/>
              </a:cxn>
              <a:cxn ang="0">
                <a:pos x="0" y="9"/>
              </a:cxn>
              <a:cxn ang="0">
                <a:pos x="2" y="17"/>
              </a:cxn>
              <a:cxn ang="0">
                <a:pos x="4" y="26"/>
              </a:cxn>
              <a:cxn ang="0">
                <a:pos x="6" y="34"/>
              </a:cxn>
              <a:cxn ang="0">
                <a:pos x="10" y="42"/>
              </a:cxn>
              <a:cxn ang="0">
                <a:pos x="14" y="50"/>
              </a:cxn>
              <a:cxn ang="0">
                <a:pos x="19" y="57"/>
              </a:cxn>
            </a:cxnLst>
            <a:rect l="0" t="0" r="r" b="b"/>
            <a:pathLst>
              <a:path w="20" h="58">
                <a:moveTo>
                  <a:pt x="0" y="0"/>
                </a:moveTo>
                <a:lnTo>
                  <a:pt x="0" y="9"/>
                </a:lnTo>
                <a:lnTo>
                  <a:pt x="2" y="17"/>
                </a:lnTo>
                <a:lnTo>
                  <a:pt x="4" y="26"/>
                </a:lnTo>
                <a:lnTo>
                  <a:pt x="6" y="34"/>
                </a:lnTo>
                <a:lnTo>
                  <a:pt x="10" y="42"/>
                </a:lnTo>
                <a:lnTo>
                  <a:pt x="14" y="50"/>
                </a:lnTo>
                <a:lnTo>
                  <a:pt x="19" y="57"/>
                </a:lnTo>
              </a:path>
            </a:pathLst>
          </a:custGeom>
          <a:noFill/>
          <a:ln w="12700" cap="rnd" cmpd="sng">
            <a:solidFill>
              <a:srgbClr val="000066"/>
            </a:solidFill>
            <a:prstDash val="solid"/>
            <a:round/>
            <a:headEnd type="none" w="med" len="med"/>
            <a:tailEnd type="none" w="med" len="med"/>
          </a:ln>
          <a:effectLst/>
        </p:spPr>
        <p:txBody>
          <a:bodyPr>
            <a:prstTxWarp prst="textNoShape">
              <a:avLst/>
            </a:prstTxWarp>
          </a:bodyPr>
          <a:lstStyle/>
          <a:p>
            <a:endParaRPr lang="en-US"/>
          </a:p>
        </p:txBody>
      </p:sp>
      <p:sp>
        <p:nvSpPr>
          <p:cNvPr id="30737" name="Freeform 17"/>
          <p:cNvSpPr>
            <a:spLocks/>
          </p:cNvSpPr>
          <p:nvPr/>
        </p:nvSpPr>
        <p:spPr bwMode="auto">
          <a:xfrm>
            <a:off x="4321176" y="5619750"/>
            <a:ext cx="106363" cy="95250"/>
          </a:xfrm>
          <a:custGeom>
            <a:avLst/>
            <a:gdLst/>
            <a:ahLst/>
            <a:cxnLst>
              <a:cxn ang="0">
                <a:pos x="0" y="0"/>
              </a:cxn>
              <a:cxn ang="0">
                <a:pos x="8" y="10"/>
              </a:cxn>
              <a:cxn ang="0">
                <a:pos x="16" y="20"/>
              </a:cxn>
              <a:cxn ang="0">
                <a:pos x="25" y="29"/>
              </a:cxn>
              <a:cxn ang="0">
                <a:pos x="35" y="37"/>
              </a:cxn>
              <a:cxn ang="0">
                <a:pos x="45" y="45"/>
              </a:cxn>
              <a:cxn ang="0">
                <a:pos x="55" y="52"/>
              </a:cxn>
              <a:cxn ang="0">
                <a:pos x="66" y="59"/>
              </a:cxn>
            </a:cxnLst>
            <a:rect l="0" t="0" r="r" b="b"/>
            <a:pathLst>
              <a:path w="67" h="60">
                <a:moveTo>
                  <a:pt x="0" y="0"/>
                </a:moveTo>
                <a:lnTo>
                  <a:pt x="8" y="10"/>
                </a:lnTo>
                <a:lnTo>
                  <a:pt x="16" y="20"/>
                </a:lnTo>
                <a:lnTo>
                  <a:pt x="25" y="29"/>
                </a:lnTo>
                <a:lnTo>
                  <a:pt x="35" y="37"/>
                </a:lnTo>
                <a:lnTo>
                  <a:pt x="45" y="45"/>
                </a:lnTo>
                <a:lnTo>
                  <a:pt x="55" y="52"/>
                </a:lnTo>
                <a:lnTo>
                  <a:pt x="66" y="59"/>
                </a:lnTo>
              </a:path>
            </a:pathLst>
          </a:custGeom>
          <a:noFill/>
          <a:ln w="12700" cap="rnd" cmpd="sng">
            <a:solidFill>
              <a:srgbClr val="000066"/>
            </a:solidFill>
            <a:prstDash val="solid"/>
            <a:round/>
            <a:headEnd type="none" w="med" len="med"/>
            <a:tailEnd type="none" w="med" len="med"/>
          </a:ln>
          <a:effectLst/>
        </p:spPr>
        <p:txBody>
          <a:bodyPr>
            <a:prstTxWarp prst="textNoShape">
              <a:avLst/>
            </a:prstTxWarp>
          </a:bodyPr>
          <a:lstStyle/>
          <a:p>
            <a:endParaRPr lang="en-US"/>
          </a:p>
        </p:txBody>
      </p:sp>
      <p:sp>
        <p:nvSpPr>
          <p:cNvPr id="30738" name="Freeform 18"/>
          <p:cNvSpPr>
            <a:spLocks/>
          </p:cNvSpPr>
          <p:nvPr/>
        </p:nvSpPr>
        <p:spPr bwMode="auto">
          <a:xfrm>
            <a:off x="4425951" y="5713413"/>
            <a:ext cx="142875" cy="57150"/>
          </a:xfrm>
          <a:custGeom>
            <a:avLst/>
            <a:gdLst/>
            <a:ahLst/>
            <a:cxnLst>
              <a:cxn ang="0">
                <a:pos x="0" y="0"/>
              </a:cxn>
              <a:cxn ang="0">
                <a:pos x="15" y="8"/>
              </a:cxn>
              <a:cxn ang="0">
                <a:pos x="29" y="14"/>
              </a:cxn>
              <a:cxn ang="0">
                <a:pos x="44" y="21"/>
              </a:cxn>
              <a:cxn ang="0">
                <a:pos x="59" y="26"/>
              </a:cxn>
              <a:cxn ang="0">
                <a:pos x="74" y="31"/>
              </a:cxn>
              <a:cxn ang="0">
                <a:pos x="89" y="35"/>
              </a:cxn>
            </a:cxnLst>
            <a:rect l="0" t="0" r="r" b="b"/>
            <a:pathLst>
              <a:path w="90" h="36">
                <a:moveTo>
                  <a:pt x="0" y="0"/>
                </a:moveTo>
                <a:lnTo>
                  <a:pt x="15" y="8"/>
                </a:lnTo>
                <a:lnTo>
                  <a:pt x="29" y="14"/>
                </a:lnTo>
                <a:lnTo>
                  <a:pt x="44" y="21"/>
                </a:lnTo>
                <a:lnTo>
                  <a:pt x="59" y="26"/>
                </a:lnTo>
                <a:lnTo>
                  <a:pt x="74" y="31"/>
                </a:lnTo>
                <a:lnTo>
                  <a:pt x="89" y="35"/>
                </a:lnTo>
              </a:path>
            </a:pathLst>
          </a:custGeom>
          <a:noFill/>
          <a:ln w="12700" cap="rnd" cmpd="sng">
            <a:solidFill>
              <a:srgbClr val="000066"/>
            </a:solidFill>
            <a:prstDash val="solid"/>
            <a:round/>
            <a:headEnd type="none" w="med" len="med"/>
            <a:tailEnd type="none" w="med" len="med"/>
          </a:ln>
          <a:effectLst/>
        </p:spPr>
        <p:txBody>
          <a:bodyPr>
            <a:prstTxWarp prst="textNoShape">
              <a:avLst/>
            </a:prstTxWarp>
          </a:bodyPr>
          <a:lstStyle/>
          <a:p>
            <a:endParaRPr lang="en-US"/>
          </a:p>
        </p:txBody>
      </p:sp>
      <p:sp>
        <p:nvSpPr>
          <p:cNvPr id="30739" name="Freeform 19"/>
          <p:cNvSpPr>
            <a:spLocks/>
          </p:cNvSpPr>
          <p:nvPr/>
        </p:nvSpPr>
        <p:spPr bwMode="auto">
          <a:xfrm>
            <a:off x="4567239" y="5768976"/>
            <a:ext cx="187325" cy="23813"/>
          </a:xfrm>
          <a:custGeom>
            <a:avLst/>
            <a:gdLst/>
            <a:ahLst/>
            <a:cxnLst>
              <a:cxn ang="0">
                <a:pos x="0" y="0"/>
              </a:cxn>
              <a:cxn ang="0">
                <a:pos x="20" y="4"/>
              </a:cxn>
              <a:cxn ang="0">
                <a:pos x="39" y="8"/>
              </a:cxn>
              <a:cxn ang="0">
                <a:pos x="59" y="10"/>
              </a:cxn>
              <a:cxn ang="0">
                <a:pos x="78" y="12"/>
              </a:cxn>
              <a:cxn ang="0">
                <a:pos x="97" y="13"/>
              </a:cxn>
              <a:cxn ang="0">
                <a:pos x="117" y="14"/>
              </a:cxn>
            </a:cxnLst>
            <a:rect l="0" t="0" r="r" b="b"/>
            <a:pathLst>
              <a:path w="118" h="15">
                <a:moveTo>
                  <a:pt x="0" y="0"/>
                </a:moveTo>
                <a:lnTo>
                  <a:pt x="20" y="4"/>
                </a:lnTo>
                <a:lnTo>
                  <a:pt x="39" y="8"/>
                </a:lnTo>
                <a:lnTo>
                  <a:pt x="59" y="10"/>
                </a:lnTo>
                <a:lnTo>
                  <a:pt x="78" y="12"/>
                </a:lnTo>
                <a:lnTo>
                  <a:pt x="97" y="13"/>
                </a:lnTo>
                <a:lnTo>
                  <a:pt x="117" y="14"/>
                </a:lnTo>
              </a:path>
            </a:pathLst>
          </a:custGeom>
          <a:noFill/>
          <a:ln w="12700" cap="rnd" cmpd="sng">
            <a:solidFill>
              <a:srgbClr val="000066"/>
            </a:solidFill>
            <a:prstDash val="solid"/>
            <a:round/>
            <a:headEnd type="none" w="med" len="med"/>
            <a:tailEnd type="none" w="med" len="med"/>
          </a:ln>
          <a:effectLst/>
        </p:spPr>
        <p:txBody>
          <a:bodyPr>
            <a:prstTxWarp prst="textNoShape">
              <a:avLst/>
            </a:prstTxWarp>
          </a:bodyPr>
          <a:lstStyle/>
          <a:p>
            <a:endParaRPr lang="en-US"/>
          </a:p>
        </p:txBody>
      </p:sp>
      <p:sp>
        <p:nvSpPr>
          <p:cNvPr id="30740" name="Freeform 20"/>
          <p:cNvSpPr>
            <a:spLocks/>
          </p:cNvSpPr>
          <p:nvPr/>
        </p:nvSpPr>
        <p:spPr bwMode="auto">
          <a:xfrm>
            <a:off x="4752976" y="5768976"/>
            <a:ext cx="187325" cy="23813"/>
          </a:xfrm>
          <a:custGeom>
            <a:avLst/>
            <a:gdLst/>
            <a:ahLst/>
            <a:cxnLst>
              <a:cxn ang="0">
                <a:pos x="0" y="14"/>
              </a:cxn>
              <a:cxn ang="0">
                <a:pos x="20" y="13"/>
              </a:cxn>
              <a:cxn ang="0">
                <a:pos x="40" y="12"/>
              </a:cxn>
              <a:cxn ang="0">
                <a:pos x="59" y="10"/>
              </a:cxn>
              <a:cxn ang="0">
                <a:pos x="79" y="8"/>
              </a:cxn>
              <a:cxn ang="0">
                <a:pos x="98" y="4"/>
              </a:cxn>
              <a:cxn ang="0">
                <a:pos x="117" y="0"/>
              </a:cxn>
            </a:cxnLst>
            <a:rect l="0" t="0" r="r" b="b"/>
            <a:pathLst>
              <a:path w="118" h="15">
                <a:moveTo>
                  <a:pt x="0" y="14"/>
                </a:moveTo>
                <a:lnTo>
                  <a:pt x="20" y="13"/>
                </a:lnTo>
                <a:lnTo>
                  <a:pt x="40" y="12"/>
                </a:lnTo>
                <a:lnTo>
                  <a:pt x="59" y="10"/>
                </a:lnTo>
                <a:lnTo>
                  <a:pt x="79" y="8"/>
                </a:lnTo>
                <a:lnTo>
                  <a:pt x="98" y="4"/>
                </a:lnTo>
                <a:lnTo>
                  <a:pt x="117" y="0"/>
                </a:lnTo>
              </a:path>
            </a:pathLst>
          </a:custGeom>
          <a:noFill/>
          <a:ln w="12700" cap="rnd" cmpd="sng">
            <a:solidFill>
              <a:srgbClr val="000066"/>
            </a:solidFill>
            <a:prstDash val="solid"/>
            <a:round/>
            <a:headEnd type="none" w="med" len="med"/>
            <a:tailEnd type="none" w="med" len="med"/>
          </a:ln>
          <a:effectLst/>
        </p:spPr>
        <p:txBody>
          <a:bodyPr>
            <a:prstTxWarp prst="textNoShape">
              <a:avLst/>
            </a:prstTxWarp>
          </a:bodyPr>
          <a:lstStyle/>
          <a:p>
            <a:endParaRPr lang="en-US"/>
          </a:p>
        </p:txBody>
      </p:sp>
      <p:sp>
        <p:nvSpPr>
          <p:cNvPr id="30741" name="Freeform 21"/>
          <p:cNvSpPr>
            <a:spLocks/>
          </p:cNvSpPr>
          <p:nvPr/>
        </p:nvSpPr>
        <p:spPr bwMode="auto">
          <a:xfrm>
            <a:off x="4938714" y="5713413"/>
            <a:ext cx="142875" cy="57150"/>
          </a:xfrm>
          <a:custGeom>
            <a:avLst/>
            <a:gdLst/>
            <a:ahLst/>
            <a:cxnLst>
              <a:cxn ang="0">
                <a:pos x="0" y="35"/>
              </a:cxn>
              <a:cxn ang="0">
                <a:pos x="16" y="31"/>
              </a:cxn>
              <a:cxn ang="0">
                <a:pos x="31" y="26"/>
              </a:cxn>
              <a:cxn ang="0">
                <a:pos x="46" y="21"/>
              </a:cxn>
              <a:cxn ang="0">
                <a:pos x="61" y="14"/>
              </a:cxn>
              <a:cxn ang="0">
                <a:pos x="75" y="8"/>
              </a:cxn>
              <a:cxn ang="0">
                <a:pos x="89" y="0"/>
              </a:cxn>
            </a:cxnLst>
            <a:rect l="0" t="0" r="r" b="b"/>
            <a:pathLst>
              <a:path w="90" h="36">
                <a:moveTo>
                  <a:pt x="0" y="35"/>
                </a:moveTo>
                <a:lnTo>
                  <a:pt x="16" y="31"/>
                </a:lnTo>
                <a:lnTo>
                  <a:pt x="31" y="26"/>
                </a:lnTo>
                <a:lnTo>
                  <a:pt x="46" y="21"/>
                </a:lnTo>
                <a:lnTo>
                  <a:pt x="61" y="14"/>
                </a:lnTo>
                <a:lnTo>
                  <a:pt x="75" y="8"/>
                </a:lnTo>
                <a:lnTo>
                  <a:pt x="89" y="0"/>
                </a:lnTo>
              </a:path>
            </a:pathLst>
          </a:custGeom>
          <a:noFill/>
          <a:ln w="12700" cap="rnd" cmpd="sng">
            <a:solidFill>
              <a:srgbClr val="000066"/>
            </a:solidFill>
            <a:prstDash val="solid"/>
            <a:round/>
            <a:headEnd type="none" w="med" len="med"/>
            <a:tailEnd type="none" w="med" len="med"/>
          </a:ln>
          <a:effectLst/>
        </p:spPr>
        <p:txBody>
          <a:bodyPr>
            <a:prstTxWarp prst="textNoShape">
              <a:avLst/>
            </a:prstTxWarp>
          </a:bodyPr>
          <a:lstStyle/>
          <a:p>
            <a:endParaRPr lang="en-US"/>
          </a:p>
        </p:txBody>
      </p:sp>
      <p:sp>
        <p:nvSpPr>
          <p:cNvPr id="30742" name="Freeform 22"/>
          <p:cNvSpPr>
            <a:spLocks/>
          </p:cNvSpPr>
          <p:nvPr/>
        </p:nvSpPr>
        <p:spPr bwMode="auto">
          <a:xfrm>
            <a:off x="5080000" y="5619750"/>
            <a:ext cx="107950" cy="95250"/>
          </a:xfrm>
          <a:custGeom>
            <a:avLst/>
            <a:gdLst/>
            <a:ahLst/>
            <a:cxnLst>
              <a:cxn ang="0">
                <a:pos x="0" y="59"/>
              </a:cxn>
              <a:cxn ang="0">
                <a:pos x="11" y="53"/>
              </a:cxn>
              <a:cxn ang="0">
                <a:pos x="22" y="45"/>
              </a:cxn>
              <a:cxn ang="0">
                <a:pos x="32" y="37"/>
              </a:cxn>
              <a:cxn ang="0">
                <a:pos x="41" y="29"/>
              </a:cxn>
              <a:cxn ang="0">
                <a:pos x="50" y="20"/>
              </a:cxn>
              <a:cxn ang="0">
                <a:pos x="59" y="10"/>
              </a:cxn>
              <a:cxn ang="0">
                <a:pos x="67" y="0"/>
              </a:cxn>
            </a:cxnLst>
            <a:rect l="0" t="0" r="r" b="b"/>
            <a:pathLst>
              <a:path w="68" h="60">
                <a:moveTo>
                  <a:pt x="0" y="59"/>
                </a:moveTo>
                <a:lnTo>
                  <a:pt x="11" y="53"/>
                </a:lnTo>
                <a:lnTo>
                  <a:pt x="22" y="45"/>
                </a:lnTo>
                <a:lnTo>
                  <a:pt x="32" y="37"/>
                </a:lnTo>
                <a:lnTo>
                  <a:pt x="41" y="29"/>
                </a:lnTo>
                <a:lnTo>
                  <a:pt x="50" y="20"/>
                </a:lnTo>
                <a:lnTo>
                  <a:pt x="59" y="10"/>
                </a:lnTo>
                <a:lnTo>
                  <a:pt x="67" y="0"/>
                </a:lnTo>
              </a:path>
            </a:pathLst>
          </a:custGeom>
          <a:noFill/>
          <a:ln w="12700" cap="rnd" cmpd="sng">
            <a:solidFill>
              <a:srgbClr val="000066"/>
            </a:solidFill>
            <a:prstDash val="solid"/>
            <a:round/>
            <a:headEnd type="none" w="med" len="med"/>
            <a:tailEnd type="none" w="med" len="med"/>
          </a:ln>
          <a:effectLst/>
        </p:spPr>
        <p:txBody>
          <a:bodyPr>
            <a:prstTxWarp prst="textNoShape">
              <a:avLst/>
            </a:prstTxWarp>
          </a:bodyPr>
          <a:lstStyle/>
          <a:p>
            <a:endParaRPr lang="en-US"/>
          </a:p>
        </p:txBody>
      </p:sp>
      <p:sp>
        <p:nvSpPr>
          <p:cNvPr id="30743" name="Freeform 23"/>
          <p:cNvSpPr>
            <a:spLocks/>
          </p:cNvSpPr>
          <p:nvPr/>
        </p:nvSpPr>
        <p:spPr bwMode="auto">
          <a:xfrm>
            <a:off x="5186363" y="5529264"/>
            <a:ext cx="30162" cy="92075"/>
          </a:xfrm>
          <a:custGeom>
            <a:avLst/>
            <a:gdLst/>
            <a:ahLst/>
            <a:cxnLst>
              <a:cxn ang="0">
                <a:pos x="0" y="57"/>
              </a:cxn>
              <a:cxn ang="0">
                <a:pos x="4" y="50"/>
              </a:cxn>
              <a:cxn ang="0">
                <a:pos x="8" y="42"/>
              </a:cxn>
              <a:cxn ang="0">
                <a:pos x="12" y="34"/>
              </a:cxn>
              <a:cxn ang="0">
                <a:pos x="15" y="26"/>
              </a:cxn>
              <a:cxn ang="0">
                <a:pos x="17" y="17"/>
              </a:cxn>
              <a:cxn ang="0">
                <a:pos x="18" y="9"/>
              </a:cxn>
              <a:cxn ang="0">
                <a:pos x="18" y="0"/>
              </a:cxn>
            </a:cxnLst>
            <a:rect l="0" t="0" r="r" b="b"/>
            <a:pathLst>
              <a:path w="19" h="58">
                <a:moveTo>
                  <a:pt x="0" y="57"/>
                </a:moveTo>
                <a:lnTo>
                  <a:pt x="4" y="50"/>
                </a:lnTo>
                <a:lnTo>
                  <a:pt x="8" y="42"/>
                </a:lnTo>
                <a:lnTo>
                  <a:pt x="12" y="34"/>
                </a:lnTo>
                <a:lnTo>
                  <a:pt x="15" y="26"/>
                </a:lnTo>
                <a:lnTo>
                  <a:pt x="17" y="17"/>
                </a:lnTo>
                <a:lnTo>
                  <a:pt x="18" y="9"/>
                </a:lnTo>
                <a:lnTo>
                  <a:pt x="18" y="0"/>
                </a:lnTo>
              </a:path>
            </a:pathLst>
          </a:custGeom>
          <a:noFill/>
          <a:ln w="12700" cap="rnd" cmpd="sng">
            <a:solidFill>
              <a:srgbClr val="000066"/>
            </a:solidFill>
            <a:prstDash val="solid"/>
            <a:round/>
            <a:headEnd type="none" w="med" len="med"/>
            <a:tailEnd type="none" w="med" len="med"/>
          </a:ln>
          <a:effectLst/>
        </p:spPr>
        <p:txBody>
          <a:bodyPr>
            <a:prstTxWarp prst="textNoShape">
              <a:avLst/>
            </a:prstTxWarp>
          </a:bodyPr>
          <a:lstStyle/>
          <a:p>
            <a:endParaRPr lang="en-US"/>
          </a:p>
        </p:txBody>
      </p:sp>
      <p:sp>
        <p:nvSpPr>
          <p:cNvPr id="30744" name="Freeform 24"/>
          <p:cNvSpPr>
            <a:spLocks/>
          </p:cNvSpPr>
          <p:nvPr/>
        </p:nvSpPr>
        <p:spPr bwMode="auto">
          <a:xfrm>
            <a:off x="5186363" y="5438776"/>
            <a:ext cx="30162" cy="92075"/>
          </a:xfrm>
          <a:custGeom>
            <a:avLst/>
            <a:gdLst/>
            <a:ahLst/>
            <a:cxnLst>
              <a:cxn ang="0">
                <a:pos x="18" y="57"/>
              </a:cxn>
              <a:cxn ang="0">
                <a:pos x="18" y="48"/>
              </a:cxn>
              <a:cxn ang="0">
                <a:pos x="17" y="40"/>
              </a:cxn>
              <a:cxn ang="0">
                <a:pos x="15" y="31"/>
              </a:cxn>
              <a:cxn ang="0">
                <a:pos x="12" y="23"/>
              </a:cxn>
              <a:cxn ang="0">
                <a:pos x="8" y="15"/>
              </a:cxn>
              <a:cxn ang="0">
                <a:pos x="4" y="7"/>
              </a:cxn>
              <a:cxn ang="0">
                <a:pos x="0" y="0"/>
              </a:cxn>
            </a:cxnLst>
            <a:rect l="0" t="0" r="r" b="b"/>
            <a:pathLst>
              <a:path w="19" h="58">
                <a:moveTo>
                  <a:pt x="18" y="57"/>
                </a:moveTo>
                <a:lnTo>
                  <a:pt x="18" y="48"/>
                </a:lnTo>
                <a:lnTo>
                  <a:pt x="17" y="40"/>
                </a:lnTo>
                <a:lnTo>
                  <a:pt x="15" y="31"/>
                </a:lnTo>
                <a:lnTo>
                  <a:pt x="12" y="23"/>
                </a:lnTo>
                <a:lnTo>
                  <a:pt x="8" y="15"/>
                </a:lnTo>
                <a:lnTo>
                  <a:pt x="4" y="7"/>
                </a:lnTo>
                <a:lnTo>
                  <a:pt x="0" y="0"/>
                </a:lnTo>
              </a:path>
            </a:pathLst>
          </a:custGeom>
          <a:noFill/>
          <a:ln w="12700" cap="rnd" cmpd="sng">
            <a:solidFill>
              <a:srgbClr val="000066"/>
            </a:solidFill>
            <a:prstDash val="solid"/>
            <a:round/>
            <a:headEnd type="none" w="med" len="med"/>
            <a:tailEnd type="none" w="med" len="med"/>
          </a:ln>
          <a:effectLst/>
        </p:spPr>
        <p:txBody>
          <a:bodyPr>
            <a:prstTxWarp prst="textNoShape">
              <a:avLst/>
            </a:prstTxWarp>
          </a:bodyPr>
          <a:lstStyle/>
          <a:p>
            <a:endParaRPr lang="en-US"/>
          </a:p>
        </p:txBody>
      </p:sp>
      <p:sp>
        <p:nvSpPr>
          <p:cNvPr id="30745" name="Freeform 25"/>
          <p:cNvSpPr>
            <a:spLocks/>
          </p:cNvSpPr>
          <p:nvPr/>
        </p:nvSpPr>
        <p:spPr bwMode="auto">
          <a:xfrm>
            <a:off x="5080000" y="5345113"/>
            <a:ext cx="107950" cy="95250"/>
          </a:xfrm>
          <a:custGeom>
            <a:avLst/>
            <a:gdLst/>
            <a:ahLst/>
            <a:cxnLst>
              <a:cxn ang="0">
                <a:pos x="67" y="59"/>
              </a:cxn>
              <a:cxn ang="0">
                <a:pos x="59" y="49"/>
              </a:cxn>
              <a:cxn ang="0">
                <a:pos x="50" y="39"/>
              </a:cxn>
              <a:cxn ang="0">
                <a:pos x="41" y="30"/>
              </a:cxn>
              <a:cxn ang="0">
                <a:pos x="32" y="22"/>
              </a:cxn>
              <a:cxn ang="0">
                <a:pos x="22" y="14"/>
              </a:cxn>
              <a:cxn ang="0">
                <a:pos x="11" y="7"/>
              </a:cxn>
              <a:cxn ang="0">
                <a:pos x="0" y="0"/>
              </a:cxn>
            </a:cxnLst>
            <a:rect l="0" t="0" r="r" b="b"/>
            <a:pathLst>
              <a:path w="68" h="60">
                <a:moveTo>
                  <a:pt x="67" y="59"/>
                </a:moveTo>
                <a:lnTo>
                  <a:pt x="59" y="49"/>
                </a:lnTo>
                <a:lnTo>
                  <a:pt x="50" y="39"/>
                </a:lnTo>
                <a:lnTo>
                  <a:pt x="41" y="30"/>
                </a:lnTo>
                <a:lnTo>
                  <a:pt x="32" y="22"/>
                </a:lnTo>
                <a:lnTo>
                  <a:pt x="22" y="14"/>
                </a:lnTo>
                <a:lnTo>
                  <a:pt x="11" y="7"/>
                </a:lnTo>
                <a:lnTo>
                  <a:pt x="0" y="0"/>
                </a:lnTo>
              </a:path>
            </a:pathLst>
          </a:custGeom>
          <a:noFill/>
          <a:ln w="12700" cap="rnd" cmpd="sng">
            <a:solidFill>
              <a:srgbClr val="000066"/>
            </a:solidFill>
            <a:prstDash val="solid"/>
            <a:round/>
            <a:headEnd type="none" w="med" len="med"/>
            <a:tailEnd type="none" w="med" len="med"/>
          </a:ln>
          <a:effectLst/>
        </p:spPr>
        <p:txBody>
          <a:bodyPr>
            <a:prstTxWarp prst="textNoShape">
              <a:avLst/>
            </a:prstTxWarp>
          </a:bodyPr>
          <a:lstStyle/>
          <a:p>
            <a:endParaRPr lang="en-US"/>
          </a:p>
        </p:txBody>
      </p:sp>
      <p:sp>
        <p:nvSpPr>
          <p:cNvPr id="30746" name="Freeform 26"/>
          <p:cNvSpPr>
            <a:spLocks/>
          </p:cNvSpPr>
          <p:nvPr/>
        </p:nvSpPr>
        <p:spPr bwMode="auto">
          <a:xfrm>
            <a:off x="4929189" y="5291138"/>
            <a:ext cx="142875" cy="55562"/>
          </a:xfrm>
          <a:custGeom>
            <a:avLst/>
            <a:gdLst/>
            <a:ahLst/>
            <a:cxnLst>
              <a:cxn ang="0">
                <a:pos x="89" y="34"/>
              </a:cxn>
              <a:cxn ang="0">
                <a:pos x="75" y="26"/>
              </a:cxn>
              <a:cxn ang="0">
                <a:pos x="61" y="20"/>
              </a:cxn>
              <a:cxn ang="0">
                <a:pos x="46" y="14"/>
              </a:cxn>
              <a:cxn ang="0">
                <a:pos x="31" y="8"/>
              </a:cxn>
              <a:cxn ang="0">
                <a:pos x="16" y="4"/>
              </a:cxn>
              <a:cxn ang="0">
                <a:pos x="0" y="0"/>
              </a:cxn>
            </a:cxnLst>
            <a:rect l="0" t="0" r="r" b="b"/>
            <a:pathLst>
              <a:path w="90" h="35">
                <a:moveTo>
                  <a:pt x="89" y="34"/>
                </a:moveTo>
                <a:lnTo>
                  <a:pt x="75" y="26"/>
                </a:lnTo>
                <a:lnTo>
                  <a:pt x="61" y="20"/>
                </a:lnTo>
                <a:lnTo>
                  <a:pt x="46" y="14"/>
                </a:lnTo>
                <a:lnTo>
                  <a:pt x="31" y="8"/>
                </a:lnTo>
                <a:lnTo>
                  <a:pt x="16" y="4"/>
                </a:lnTo>
                <a:lnTo>
                  <a:pt x="0" y="0"/>
                </a:lnTo>
              </a:path>
            </a:pathLst>
          </a:custGeom>
          <a:noFill/>
          <a:ln w="12700" cap="rnd" cmpd="sng">
            <a:solidFill>
              <a:srgbClr val="000066"/>
            </a:solidFill>
            <a:prstDash val="solid"/>
            <a:round/>
            <a:headEnd type="none" w="med" len="med"/>
            <a:tailEnd type="none" w="med" len="med"/>
          </a:ln>
          <a:effectLst/>
        </p:spPr>
        <p:txBody>
          <a:bodyPr>
            <a:prstTxWarp prst="textNoShape">
              <a:avLst/>
            </a:prstTxWarp>
          </a:bodyPr>
          <a:lstStyle/>
          <a:p>
            <a:endParaRPr lang="en-US"/>
          </a:p>
        </p:txBody>
      </p:sp>
      <p:sp>
        <p:nvSpPr>
          <p:cNvPr id="30747" name="Freeform 27"/>
          <p:cNvSpPr>
            <a:spLocks/>
          </p:cNvSpPr>
          <p:nvPr/>
        </p:nvSpPr>
        <p:spPr bwMode="auto">
          <a:xfrm>
            <a:off x="4752976" y="5268913"/>
            <a:ext cx="187325" cy="23812"/>
          </a:xfrm>
          <a:custGeom>
            <a:avLst/>
            <a:gdLst/>
            <a:ahLst/>
            <a:cxnLst>
              <a:cxn ang="0">
                <a:pos x="117" y="14"/>
              </a:cxn>
              <a:cxn ang="0">
                <a:pos x="98" y="9"/>
              </a:cxn>
              <a:cxn ang="0">
                <a:pos x="79" y="6"/>
              </a:cxn>
              <a:cxn ang="0">
                <a:pos x="59" y="3"/>
              </a:cxn>
              <a:cxn ang="0">
                <a:pos x="39" y="1"/>
              </a:cxn>
              <a:cxn ang="0">
                <a:pos x="20" y="0"/>
              </a:cxn>
              <a:cxn ang="0">
                <a:pos x="0" y="0"/>
              </a:cxn>
            </a:cxnLst>
            <a:rect l="0" t="0" r="r" b="b"/>
            <a:pathLst>
              <a:path w="118" h="15">
                <a:moveTo>
                  <a:pt x="117" y="14"/>
                </a:moveTo>
                <a:lnTo>
                  <a:pt x="98" y="9"/>
                </a:lnTo>
                <a:lnTo>
                  <a:pt x="79" y="6"/>
                </a:lnTo>
                <a:lnTo>
                  <a:pt x="59" y="3"/>
                </a:lnTo>
                <a:lnTo>
                  <a:pt x="39" y="1"/>
                </a:lnTo>
                <a:lnTo>
                  <a:pt x="20" y="0"/>
                </a:lnTo>
                <a:lnTo>
                  <a:pt x="0" y="0"/>
                </a:lnTo>
              </a:path>
            </a:pathLst>
          </a:custGeom>
          <a:noFill/>
          <a:ln w="12700" cap="rnd" cmpd="sng">
            <a:solidFill>
              <a:srgbClr val="000066"/>
            </a:solidFill>
            <a:prstDash val="solid"/>
            <a:round/>
            <a:headEnd type="none" w="med" len="med"/>
            <a:tailEnd type="none" w="med" len="med"/>
          </a:ln>
          <a:effectLst/>
        </p:spPr>
        <p:txBody>
          <a:bodyPr>
            <a:prstTxWarp prst="textNoShape">
              <a:avLst/>
            </a:prstTxWarp>
          </a:bodyPr>
          <a:lstStyle/>
          <a:p>
            <a:endParaRPr lang="en-US"/>
          </a:p>
        </p:txBody>
      </p:sp>
      <p:sp>
        <p:nvSpPr>
          <p:cNvPr id="30748" name="Rectangle 28"/>
          <p:cNvSpPr>
            <a:spLocks noChangeArrowheads="1"/>
          </p:cNvSpPr>
          <p:nvPr/>
        </p:nvSpPr>
        <p:spPr bwMode="auto">
          <a:xfrm>
            <a:off x="4388964" y="5395913"/>
            <a:ext cx="710560" cy="274422"/>
          </a:xfrm>
          <a:prstGeom prst="rect">
            <a:avLst/>
          </a:prstGeom>
          <a:noFill/>
          <a:ln w="12700">
            <a:noFill/>
            <a:miter lim="800000"/>
            <a:headEnd/>
            <a:tailEnd/>
          </a:ln>
          <a:effectLst/>
        </p:spPr>
        <p:txBody>
          <a:bodyPr wrap="none" lIns="90478" tIns="44444" rIns="90478" bIns="44444">
            <a:prstTxWarp prst="textNoShape">
              <a:avLst/>
            </a:prstTxWarp>
            <a:spAutoFit/>
          </a:bodyPr>
          <a:lstStyle/>
          <a:p>
            <a:pPr algn="ctr" eaLnBrk="0" hangingPunct="0"/>
            <a:r>
              <a:rPr lang="en-US" sz="1200" b="1">
                <a:solidFill>
                  <a:srgbClr val="000066"/>
                </a:solidFill>
                <a:latin typeface="Times New Roman" pitchFamily="-108" charset="0"/>
              </a:rPr>
              <a:t>TOOLS</a:t>
            </a:r>
          </a:p>
        </p:txBody>
      </p:sp>
      <p:sp>
        <p:nvSpPr>
          <p:cNvPr id="30749" name="Rectangle 29"/>
          <p:cNvSpPr>
            <a:spLocks noChangeArrowheads="1"/>
          </p:cNvSpPr>
          <p:nvPr/>
        </p:nvSpPr>
        <p:spPr bwMode="auto">
          <a:xfrm>
            <a:off x="2717801" y="1379538"/>
            <a:ext cx="1096963" cy="241300"/>
          </a:xfrm>
          <a:prstGeom prst="rect">
            <a:avLst/>
          </a:prstGeom>
          <a:noFill/>
          <a:ln w="12700">
            <a:noFill/>
            <a:miter lim="800000"/>
            <a:headEnd/>
            <a:tailEnd/>
          </a:ln>
          <a:effectLst/>
        </p:spPr>
        <p:txBody>
          <a:bodyPr wrap="none" lIns="90478" tIns="44444" rIns="90478" bIns="44444">
            <a:prstTxWarp prst="textNoShape">
              <a:avLst/>
            </a:prstTxWarp>
            <a:spAutoFit/>
          </a:bodyPr>
          <a:lstStyle/>
          <a:p>
            <a:pPr algn="ctr" eaLnBrk="0" hangingPunct="0"/>
            <a:r>
              <a:rPr lang="en-US" sz="1000" b="1">
                <a:solidFill>
                  <a:srgbClr val="000066"/>
                </a:solidFill>
                <a:latin typeface="Times New Roman" pitchFamily="-108" charset="0"/>
              </a:rPr>
              <a:t>ENGINEERING</a:t>
            </a:r>
          </a:p>
        </p:txBody>
      </p:sp>
      <p:sp>
        <p:nvSpPr>
          <p:cNvPr id="30750" name="Rectangle 30"/>
          <p:cNvSpPr>
            <a:spLocks noChangeArrowheads="1"/>
          </p:cNvSpPr>
          <p:nvPr/>
        </p:nvSpPr>
        <p:spPr bwMode="auto">
          <a:xfrm>
            <a:off x="2732088" y="1514475"/>
            <a:ext cx="1085850" cy="241300"/>
          </a:xfrm>
          <a:prstGeom prst="rect">
            <a:avLst/>
          </a:prstGeom>
          <a:noFill/>
          <a:ln w="12700">
            <a:noFill/>
            <a:miter lim="800000"/>
            <a:headEnd/>
            <a:tailEnd/>
          </a:ln>
          <a:effectLst/>
        </p:spPr>
        <p:txBody>
          <a:bodyPr wrap="none" lIns="90478" tIns="44444" rIns="90478" bIns="44444">
            <a:prstTxWarp prst="textNoShape">
              <a:avLst/>
            </a:prstTxWarp>
            <a:spAutoFit/>
          </a:bodyPr>
          <a:lstStyle/>
          <a:p>
            <a:pPr algn="ctr" eaLnBrk="0" hangingPunct="0"/>
            <a:r>
              <a:rPr lang="en-US" sz="1000" b="1">
                <a:solidFill>
                  <a:srgbClr val="000066"/>
                </a:solidFill>
                <a:latin typeface="Times New Roman" pitchFamily="-108" charset="0"/>
              </a:rPr>
              <a:t>FILE CABINET</a:t>
            </a:r>
          </a:p>
        </p:txBody>
      </p:sp>
      <p:sp>
        <p:nvSpPr>
          <p:cNvPr id="30751" name="Rectangle 31"/>
          <p:cNvSpPr>
            <a:spLocks noChangeArrowheads="1"/>
          </p:cNvSpPr>
          <p:nvPr/>
        </p:nvSpPr>
        <p:spPr bwMode="auto">
          <a:xfrm>
            <a:off x="2841625" y="1644650"/>
            <a:ext cx="852488" cy="241300"/>
          </a:xfrm>
          <a:prstGeom prst="rect">
            <a:avLst/>
          </a:prstGeom>
          <a:noFill/>
          <a:ln w="12700">
            <a:noFill/>
            <a:miter lim="800000"/>
            <a:headEnd/>
            <a:tailEnd/>
          </a:ln>
          <a:effectLst/>
        </p:spPr>
        <p:txBody>
          <a:bodyPr wrap="none" lIns="90478" tIns="44444" rIns="90478" bIns="44444">
            <a:prstTxWarp prst="textNoShape">
              <a:avLst/>
            </a:prstTxWarp>
            <a:spAutoFit/>
          </a:bodyPr>
          <a:lstStyle/>
          <a:p>
            <a:pPr algn="ctr" eaLnBrk="0" hangingPunct="0"/>
            <a:r>
              <a:rPr lang="en-US" sz="1000" b="1">
                <a:solidFill>
                  <a:srgbClr val="000066"/>
                </a:solidFill>
                <a:latin typeface="Times New Roman" pitchFamily="-108" charset="0"/>
              </a:rPr>
              <a:t>TOOL BOX</a:t>
            </a:r>
          </a:p>
        </p:txBody>
      </p:sp>
      <p:sp>
        <p:nvSpPr>
          <p:cNvPr id="30752" name="Rectangle 32"/>
          <p:cNvSpPr>
            <a:spLocks noChangeArrowheads="1"/>
          </p:cNvSpPr>
          <p:nvPr/>
        </p:nvSpPr>
        <p:spPr bwMode="auto">
          <a:xfrm>
            <a:off x="2990850" y="1779588"/>
            <a:ext cx="566738" cy="241300"/>
          </a:xfrm>
          <a:prstGeom prst="rect">
            <a:avLst/>
          </a:prstGeom>
          <a:noFill/>
          <a:ln w="12700">
            <a:noFill/>
            <a:miter lim="800000"/>
            <a:headEnd/>
            <a:tailEnd/>
          </a:ln>
          <a:effectLst/>
        </p:spPr>
        <p:txBody>
          <a:bodyPr wrap="none" lIns="90478" tIns="44444" rIns="90478" bIns="44444">
            <a:prstTxWarp prst="textNoShape">
              <a:avLst/>
            </a:prstTxWarp>
            <a:spAutoFit/>
          </a:bodyPr>
          <a:lstStyle/>
          <a:p>
            <a:pPr algn="ctr" eaLnBrk="0" hangingPunct="0"/>
            <a:r>
              <a:rPr lang="en-US" sz="1000" b="1">
                <a:solidFill>
                  <a:srgbClr val="000066"/>
                </a:solidFill>
                <a:latin typeface="Times New Roman" pitchFamily="-108" charset="0"/>
              </a:rPr>
              <a:t>"JOE"</a:t>
            </a:r>
          </a:p>
        </p:txBody>
      </p:sp>
      <p:sp>
        <p:nvSpPr>
          <p:cNvPr id="30753" name="Rectangle 33"/>
          <p:cNvSpPr>
            <a:spLocks noChangeArrowheads="1"/>
          </p:cNvSpPr>
          <p:nvPr/>
        </p:nvSpPr>
        <p:spPr bwMode="auto">
          <a:xfrm>
            <a:off x="2773364" y="1905000"/>
            <a:ext cx="998537" cy="241300"/>
          </a:xfrm>
          <a:prstGeom prst="rect">
            <a:avLst/>
          </a:prstGeom>
          <a:noFill/>
          <a:ln w="12700">
            <a:noFill/>
            <a:miter lim="800000"/>
            <a:headEnd/>
            <a:tailEnd/>
          </a:ln>
          <a:effectLst/>
        </p:spPr>
        <p:txBody>
          <a:bodyPr wrap="none" lIns="90478" tIns="44444" rIns="90478" bIns="44444">
            <a:prstTxWarp prst="textNoShape">
              <a:avLst/>
            </a:prstTxWarp>
            <a:spAutoFit/>
          </a:bodyPr>
          <a:lstStyle/>
          <a:p>
            <a:pPr algn="ctr" eaLnBrk="0" hangingPunct="0"/>
            <a:r>
              <a:rPr lang="en-US" sz="1000" b="1">
                <a:solidFill>
                  <a:srgbClr val="000066"/>
                </a:solidFill>
                <a:latin typeface="Times New Roman" pitchFamily="-108" charset="0"/>
              </a:rPr>
              <a:t>SUPERVISOR</a:t>
            </a:r>
          </a:p>
        </p:txBody>
      </p:sp>
      <p:sp>
        <p:nvSpPr>
          <p:cNvPr id="30754" name="Rectangle 34"/>
          <p:cNvSpPr>
            <a:spLocks noChangeArrowheads="1"/>
          </p:cNvSpPr>
          <p:nvPr/>
        </p:nvSpPr>
        <p:spPr bwMode="auto">
          <a:xfrm>
            <a:off x="2722564" y="2027238"/>
            <a:ext cx="1049337" cy="241300"/>
          </a:xfrm>
          <a:prstGeom prst="rect">
            <a:avLst/>
          </a:prstGeom>
          <a:noFill/>
          <a:ln w="12700">
            <a:noFill/>
            <a:miter lim="800000"/>
            <a:headEnd/>
            <a:tailEnd/>
          </a:ln>
          <a:effectLst/>
        </p:spPr>
        <p:txBody>
          <a:bodyPr wrap="none" lIns="90478" tIns="44444" rIns="90478" bIns="44444">
            <a:prstTxWarp prst="textNoShape">
              <a:avLst/>
            </a:prstTxWarp>
            <a:spAutoFit/>
          </a:bodyPr>
          <a:lstStyle/>
          <a:p>
            <a:pPr algn="ctr" eaLnBrk="0" hangingPunct="0"/>
            <a:r>
              <a:rPr lang="en-US" sz="1000" b="1">
                <a:solidFill>
                  <a:srgbClr val="000066"/>
                </a:solidFill>
                <a:latin typeface="Times New Roman" pitchFamily="-108" charset="0"/>
              </a:rPr>
              <a:t>PRODUCTION</a:t>
            </a:r>
          </a:p>
        </p:txBody>
      </p:sp>
      <p:sp>
        <p:nvSpPr>
          <p:cNvPr id="30755" name="Rectangle 35"/>
          <p:cNvSpPr>
            <a:spLocks noChangeArrowheads="1"/>
          </p:cNvSpPr>
          <p:nvPr/>
        </p:nvSpPr>
        <p:spPr bwMode="auto">
          <a:xfrm>
            <a:off x="8334376" y="1533525"/>
            <a:ext cx="1019175" cy="241300"/>
          </a:xfrm>
          <a:prstGeom prst="rect">
            <a:avLst/>
          </a:prstGeom>
          <a:noFill/>
          <a:ln w="12700">
            <a:noFill/>
            <a:miter lim="800000"/>
            <a:headEnd/>
            <a:tailEnd/>
          </a:ln>
          <a:effectLst/>
        </p:spPr>
        <p:txBody>
          <a:bodyPr wrap="none" lIns="90478" tIns="44444" rIns="90478" bIns="44444">
            <a:prstTxWarp prst="textNoShape">
              <a:avLst/>
            </a:prstTxWarp>
            <a:spAutoFit/>
          </a:bodyPr>
          <a:lstStyle/>
          <a:p>
            <a:pPr algn="ctr" eaLnBrk="0" hangingPunct="0"/>
            <a:r>
              <a:rPr lang="en-US" sz="1000" b="1">
                <a:solidFill>
                  <a:srgbClr val="00264C"/>
                </a:solidFill>
                <a:latin typeface="Times New Roman" pitchFamily="-108" charset="0"/>
              </a:rPr>
              <a:t>WAREHOUSE</a:t>
            </a:r>
          </a:p>
        </p:txBody>
      </p:sp>
      <p:sp>
        <p:nvSpPr>
          <p:cNvPr id="30756" name="Rectangle 36"/>
          <p:cNvSpPr>
            <a:spLocks noChangeArrowheads="1"/>
          </p:cNvSpPr>
          <p:nvPr/>
        </p:nvSpPr>
        <p:spPr bwMode="auto">
          <a:xfrm>
            <a:off x="8480425" y="1665288"/>
            <a:ext cx="731838" cy="241300"/>
          </a:xfrm>
          <a:prstGeom prst="rect">
            <a:avLst/>
          </a:prstGeom>
          <a:noFill/>
          <a:ln w="12700">
            <a:noFill/>
            <a:miter lim="800000"/>
            <a:headEnd/>
            <a:tailEnd/>
          </a:ln>
          <a:effectLst/>
        </p:spPr>
        <p:txBody>
          <a:bodyPr wrap="none" lIns="90478" tIns="44444" rIns="90478" bIns="44444">
            <a:prstTxWarp prst="textNoShape">
              <a:avLst/>
            </a:prstTxWarp>
            <a:spAutoFit/>
          </a:bodyPr>
          <a:lstStyle/>
          <a:p>
            <a:pPr algn="ctr" eaLnBrk="0" hangingPunct="0"/>
            <a:r>
              <a:rPr lang="en-US" sz="1000" b="1">
                <a:solidFill>
                  <a:srgbClr val="000066"/>
                </a:solidFill>
                <a:latin typeface="Times New Roman" pitchFamily="-108" charset="0"/>
              </a:rPr>
              <a:t>VENDOR</a:t>
            </a:r>
          </a:p>
        </p:txBody>
      </p:sp>
      <p:sp>
        <p:nvSpPr>
          <p:cNvPr id="30757" name="Rectangle 37"/>
          <p:cNvSpPr>
            <a:spLocks noChangeArrowheads="1"/>
          </p:cNvSpPr>
          <p:nvPr/>
        </p:nvSpPr>
        <p:spPr bwMode="auto">
          <a:xfrm>
            <a:off x="8366125" y="1782763"/>
            <a:ext cx="928688" cy="241300"/>
          </a:xfrm>
          <a:prstGeom prst="rect">
            <a:avLst/>
          </a:prstGeom>
          <a:noFill/>
          <a:ln w="12700">
            <a:noFill/>
            <a:miter lim="800000"/>
            <a:headEnd/>
            <a:tailEnd/>
          </a:ln>
          <a:effectLst/>
        </p:spPr>
        <p:txBody>
          <a:bodyPr wrap="none" lIns="90478" tIns="44444" rIns="90478" bIns="44444">
            <a:prstTxWarp prst="textNoShape">
              <a:avLst/>
            </a:prstTxWarp>
            <a:spAutoFit/>
          </a:bodyPr>
          <a:lstStyle/>
          <a:p>
            <a:pPr algn="ctr" eaLnBrk="0" hangingPunct="0"/>
            <a:r>
              <a:rPr lang="en-US" sz="1000" b="1">
                <a:solidFill>
                  <a:srgbClr val="00264C"/>
                </a:solidFill>
                <a:latin typeface="Times New Roman" pitchFamily="-108" charset="0"/>
              </a:rPr>
              <a:t>FABRICATE</a:t>
            </a:r>
          </a:p>
        </p:txBody>
      </p:sp>
      <p:sp>
        <p:nvSpPr>
          <p:cNvPr id="30758" name="Rectangle 38"/>
          <p:cNvSpPr>
            <a:spLocks noChangeArrowheads="1"/>
          </p:cNvSpPr>
          <p:nvPr/>
        </p:nvSpPr>
        <p:spPr bwMode="auto">
          <a:xfrm>
            <a:off x="8450264" y="1900238"/>
            <a:ext cx="801687" cy="241300"/>
          </a:xfrm>
          <a:prstGeom prst="rect">
            <a:avLst/>
          </a:prstGeom>
          <a:noFill/>
          <a:ln w="12700">
            <a:noFill/>
            <a:miter lim="800000"/>
            <a:headEnd/>
            <a:tailEnd/>
          </a:ln>
          <a:effectLst/>
        </p:spPr>
        <p:txBody>
          <a:bodyPr wrap="none" lIns="90478" tIns="44444" rIns="90478" bIns="44444">
            <a:prstTxWarp prst="textNoShape">
              <a:avLst/>
            </a:prstTxWarp>
            <a:spAutoFit/>
          </a:bodyPr>
          <a:lstStyle/>
          <a:p>
            <a:pPr algn="ctr" eaLnBrk="0" hangingPunct="0"/>
            <a:r>
              <a:rPr lang="en-US" sz="1000" b="1">
                <a:solidFill>
                  <a:srgbClr val="000066"/>
                </a:solidFill>
                <a:latin typeface="Times New Roman" pitchFamily="-108" charset="0"/>
              </a:rPr>
              <a:t>IDENTIFY</a:t>
            </a:r>
          </a:p>
        </p:txBody>
      </p:sp>
      <p:sp>
        <p:nvSpPr>
          <p:cNvPr id="30759" name="Rectangle 39"/>
          <p:cNvSpPr>
            <a:spLocks noChangeArrowheads="1"/>
          </p:cNvSpPr>
          <p:nvPr/>
        </p:nvSpPr>
        <p:spPr bwMode="auto">
          <a:xfrm>
            <a:off x="8278814" y="4833938"/>
            <a:ext cx="503237" cy="241300"/>
          </a:xfrm>
          <a:prstGeom prst="rect">
            <a:avLst/>
          </a:prstGeom>
          <a:noFill/>
          <a:ln w="12700">
            <a:noFill/>
            <a:miter lim="800000"/>
            <a:headEnd/>
            <a:tailEnd/>
          </a:ln>
          <a:effectLst/>
        </p:spPr>
        <p:txBody>
          <a:bodyPr wrap="none" lIns="90478" tIns="44444" rIns="90478" bIns="44444">
            <a:prstTxWarp prst="textNoShape">
              <a:avLst/>
            </a:prstTxWarp>
            <a:spAutoFit/>
          </a:bodyPr>
          <a:lstStyle/>
          <a:p>
            <a:pPr algn="ctr" eaLnBrk="0" hangingPunct="0"/>
            <a:r>
              <a:rPr lang="en-US" sz="1000" b="1">
                <a:solidFill>
                  <a:srgbClr val="000066"/>
                </a:solidFill>
                <a:latin typeface="Times New Roman" pitchFamily="-108" charset="0"/>
              </a:rPr>
              <a:t>TEST</a:t>
            </a:r>
          </a:p>
        </p:txBody>
      </p:sp>
      <p:sp>
        <p:nvSpPr>
          <p:cNvPr id="30760" name="Rectangle 40"/>
          <p:cNvSpPr>
            <a:spLocks noChangeArrowheads="1"/>
          </p:cNvSpPr>
          <p:nvPr/>
        </p:nvSpPr>
        <p:spPr bwMode="auto">
          <a:xfrm>
            <a:off x="8210551" y="4951413"/>
            <a:ext cx="625475" cy="241300"/>
          </a:xfrm>
          <a:prstGeom prst="rect">
            <a:avLst/>
          </a:prstGeom>
          <a:noFill/>
          <a:ln w="12700">
            <a:noFill/>
            <a:miter lim="800000"/>
            <a:headEnd/>
            <a:tailEnd/>
          </a:ln>
          <a:effectLst/>
        </p:spPr>
        <p:txBody>
          <a:bodyPr wrap="none" lIns="90478" tIns="44444" rIns="90478" bIns="44444">
            <a:prstTxWarp prst="textNoShape">
              <a:avLst/>
            </a:prstTxWarp>
            <a:spAutoFit/>
          </a:bodyPr>
          <a:lstStyle/>
          <a:p>
            <a:pPr algn="ctr" eaLnBrk="0" hangingPunct="0"/>
            <a:r>
              <a:rPr lang="en-US" sz="1000" b="1">
                <a:solidFill>
                  <a:srgbClr val="010000"/>
                </a:solidFill>
                <a:latin typeface="Times New Roman" pitchFamily="-108" charset="0"/>
              </a:rPr>
              <a:t>CLEAN</a:t>
            </a:r>
          </a:p>
        </p:txBody>
      </p:sp>
      <p:sp>
        <p:nvSpPr>
          <p:cNvPr id="30761" name="Rectangle 41"/>
          <p:cNvSpPr>
            <a:spLocks noChangeArrowheads="1"/>
          </p:cNvSpPr>
          <p:nvPr/>
        </p:nvSpPr>
        <p:spPr bwMode="auto">
          <a:xfrm>
            <a:off x="7985125" y="5068888"/>
            <a:ext cx="1081088" cy="241300"/>
          </a:xfrm>
          <a:prstGeom prst="rect">
            <a:avLst/>
          </a:prstGeom>
          <a:noFill/>
          <a:ln w="12700">
            <a:noFill/>
            <a:miter lim="800000"/>
            <a:headEnd/>
            <a:tailEnd/>
          </a:ln>
          <a:effectLst/>
        </p:spPr>
        <p:txBody>
          <a:bodyPr wrap="none" lIns="90478" tIns="44444" rIns="90478" bIns="44444">
            <a:prstTxWarp prst="textNoShape">
              <a:avLst/>
            </a:prstTxWarp>
            <a:spAutoFit/>
          </a:bodyPr>
          <a:lstStyle/>
          <a:p>
            <a:pPr algn="ctr" eaLnBrk="0" hangingPunct="0"/>
            <a:r>
              <a:rPr lang="en-US" sz="1000" b="1">
                <a:solidFill>
                  <a:srgbClr val="00264C"/>
                </a:solidFill>
                <a:latin typeface="Times New Roman" pitchFamily="-108" charset="0"/>
              </a:rPr>
              <a:t>DISASSEMBLE</a:t>
            </a:r>
          </a:p>
        </p:txBody>
      </p:sp>
      <p:sp>
        <p:nvSpPr>
          <p:cNvPr id="30762" name="Rectangle 42"/>
          <p:cNvSpPr>
            <a:spLocks noChangeArrowheads="1"/>
          </p:cNvSpPr>
          <p:nvPr/>
        </p:nvSpPr>
        <p:spPr bwMode="auto">
          <a:xfrm>
            <a:off x="8124826" y="5186363"/>
            <a:ext cx="815975" cy="241300"/>
          </a:xfrm>
          <a:prstGeom prst="rect">
            <a:avLst/>
          </a:prstGeom>
          <a:noFill/>
          <a:ln w="12700">
            <a:noFill/>
            <a:miter lim="800000"/>
            <a:headEnd/>
            <a:tailEnd/>
          </a:ln>
          <a:effectLst/>
        </p:spPr>
        <p:txBody>
          <a:bodyPr wrap="none" lIns="90478" tIns="44444" rIns="90478" bIns="44444">
            <a:prstTxWarp prst="textNoShape">
              <a:avLst/>
            </a:prstTxWarp>
            <a:spAutoFit/>
          </a:bodyPr>
          <a:lstStyle/>
          <a:p>
            <a:pPr algn="ctr" eaLnBrk="0" hangingPunct="0"/>
            <a:r>
              <a:rPr lang="en-US" sz="1000" b="1">
                <a:solidFill>
                  <a:srgbClr val="000066"/>
                </a:solidFill>
                <a:latin typeface="Times New Roman" pitchFamily="-108" charset="0"/>
              </a:rPr>
              <a:t>MEASURE</a:t>
            </a:r>
          </a:p>
        </p:txBody>
      </p:sp>
      <p:sp>
        <p:nvSpPr>
          <p:cNvPr id="30763" name="Rectangle 43"/>
          <p:cNvSpPr>
            <a:spLocks noChangeArrowheads="1"/>
          </p:cNvSpPr>
          <p:nvPr/>
        </p:nvSpPr>
        <p:spPr bwMode="auto">
          <a:xfrm>
            <a:off x="8253413" y="5302250"/>
            <a:ext cx="527050" cy="241300"/>
          </a:xfrm>
          <a:prstGeom prst="rect">
            <a:avLst/>
          </a:prstGeom>
          <a:noFill/>
          <a:ln w="12700">
            <a:noFill/>
            <a:miter lim="800000"/>
            <a:headEnd/>
            <a:tailEnd/>
          </a:ln>
          <a:effectLst/>
        </p:spPr>
        <p:txBody>
          <a:bodyPr wrap="none" lIns="90478" tIns="44444" rIns="90478" bIns="44444">
            <a:prstTxWarp prst="textNoShape">
              <a:avLst/>
            </a:prstTxWarp>
            <a:spAutoFit/>
          </a:bodyPr>
          <a:lstStyle/>
          <a:p>
            <a:pPr algn="ctr" eaLnBrk="0" hangingPunct="0"/>
            <a:r>
              <a:rPr lang="en-US" sz="1000" b="1">
                <a:solidFill>
                  <a:srgbClr val="000066"/>
                </a:solidFill>
                <a:latin typeface="Times New Roman" pitchFamily="-108" charset="0"/>
              </a:rPr>
              <a:t>PLAN</a:t>
            </a:r>
          </a:p>
        </p:txBody>
      </p:sp>
      <p:sp>
        <p:nvSpPr>
          <p:cNvPr id="30764" name="Rectangle 44"/>
          <p:cNvSpPr>
            <a:spLocks noChangeArrowheads="1"/>
          </p:cNvSpPr>
          <p:nvPr/>
        </p:nvSpPr>
        <p:spPr bwMode="auto">
          <a:xfrm>
            <a:off x="2933701" y="5162550"/>
            <a:ext cx="1431925" cy="241300"/>
          </a:xfrm>
          <a:prstGeom prst="rect">
            <a:avLst/>
          </a:prstGeom>
          <a:noFill/>
          <a:ln w="12700">
            <a:noFill/>
            <a:miter lim="800000"/>
            <a:headEnd/>
            <a:tailEnd/>
          </a:ln>
          <a:effectLst/>
        </p:spPr>
        <p:txBody>
          <a:bodyPr wrap="none" lIns="90478" tIns="44444" rIns="90478" bIns="44444">
            <a:prstTxWarp prst="textNoShape">
              <a:avLst/>
            </a:prstTxWarp>
            <a:spAutoFit/>
          </a:bodyPr>
          <a:lstStyle/>
          <a:p>
            <a:pPr algn="ctr" eaLnBrk="0" hangingPunct="0"/>
            <a:r>
              <a:rPr lang="en-US" sz="1000" b="1">
                <a:solidFill>
                  <a:srgbClr val="000066"/>
                </a:solidFill>
                <a:latin typeface="Times New Roman" pitchFamily="-108" charset="0"/>
              </a:rPr>
              <a:t>GENERAL PURPOSE</a:t>
            </a:r>
          </a:p>
        </p:txBody>
      </p:sp>
      <p:sp>
        <p:nvSpPr>
          <p:cNvPr id="30765" name="Rectangle 45"/>
          <p:cNvSpPr>
            <a:spLocks noChangeArrowheads="1"/>
          </p:cNvSpPr>
          <p:nvPr/>
        </p:nvSpPr>
        <p:spPr bwMode="auto">
          <a:xfrm>
            <a:off x="2974975" y="5283200"/>
            <a:ext cx="1354138" cy="241300"/>
          </a:xfrm>
          <a:prstGeom prst="rect">
            <a:avLst/>
          </a:prstGeom>
          <a:noFill/>
          <a:ln w="12700">
            <a:noFill/>
            <a:miter lim="800000"/>
            <a:headEnd/>
            <a:tailEnd/>
          </a:ln>
          <a:effectLst/>
        </p:spPr>
        <p:txBody>
          <a:bodyPr wrap="none" lIns="90478" tIns="44444" rIns="90478" bIns="44444">
            <a:prstTxWarp prst="textNoShape">
              <a:avLst/>
            </a:prstTxWarp>
            <a:spAutoFit/>
          </a:bodyPr>
          <a:lstStyle/>
          <a:p>
            <a:pPr algn="ctr" eaLnBrk="0" hangingPunct="0"/>
            <a:r>
              <a:rPr lang="en-US" sz="1000" b="1">
                <a:solidFill>
                  <a:srgbClr val="000066"/>
                </a:solidFill>
                <a:latin typeface="Times New Roman" pitchFamily="-108" charset="0"/>
              </a:rPr>
              <a:t>SPECIAL PURPOSE</a:t>
            </a:r>
          </a:p>
        </p:txBody>
      </p:sp>
      <p:sp>
        <p:nvSpPr>
          <p:cNvPr id="30766" name="Rectangle 46"/>
          <p:cNvSpPr>
            <a:spLocks noChangeArrowheads="1"/>
          </p:cNvSpPr>
          <p:nvPr/>
        </p:nvSpPr>
        <p:spPr bwMode="auto">
          <a:xfrm>
            <a:off x="3216275" y="5413375"/>
            <a:ext cx="871538" cy="241300"/>
          </a:xfrm>
          <a:prstGeom prst="rect">
            <a:avLst/>
          </a:prstGeom>
          <a:noFill/>
          <a:ln w="12700">
            <a:noFill/>
            <a:miter lim="800000"/>
            <a:headEnd/>
            <a:tailEnd/>
          </a:ln>
          <a:effectLst/>
        </p:spPr>
        <p:txBody>
          <a:bodyPr wrap="none" lIns="90478" tIns="44444" rIns="90478" bIns="44444">
            <a:prstTxWarp prst="textNoShape">
              <a:avLst/>
            </a:prstTxWarp>
            <a:spAutoFit/>
          </a:bodyPr>
          <a:lstStyle/>
          <a:p>
            <a:pPr algn="ctr" eaLnBrk="0" hangingPunct="0"/>
            <a:r>
              <a:rPr lang="en-US" sz="1000" b="1">
                <a:solidFill>
                  <a:srgbClr val="000066"/>
                </a:solidFill>
                <a:latin typeface="Times New Roman" pitchFamily="-108" charset="0"/>
              </a:rPr>
              <a:t>PERSONAL</a:t>
            </a:r>
          </a:p>
        </p:txBody>
      </p:sp>
      <p:sp>
        <p:nvSpPr>
          <p:cNvPr id="30767" name="Rectangle 47"/>
          <p:cNvSpPr>
            <a:spLocks noChangeArrowheads="1"/>
          </p:cNvSpPr>
          <p:nvPr/>
        </p:nvSpPr>
        <p:spPr bwMode="auto">
          <a:xfrm>
            <a:off x="3200400" y="5534025"/>
            <a:ext cx="895350" cy="241300"/>
          </a:xfrm>
          <a:prstGeom prst="rect">
            <a:avLst/>
          </a:prstGeom>
          <a:noFill/>
          <a:ln w="12700">
            <a:noFill/>
            <a:miter lim="800000"/>
            <a:headEnd/>
            <a:tailEnd/>
          </a:ln>
          <a:effectLst/>
        </p:spPr>
        <p:txBody>
          <a:bodyPr wrap="none" lIns="90478" tIns="44444" rIns="90478" bIns="44444">
            <a:prstTxWarp prst="textNoShape">
              <a:avLst/>
            </a:prstTxWarp>
            <a:spAutoFit/>
          </a:bodyPr>
          <a:lstStyle/>
          <a:p>
            <a:pPr algn="ctr" eaLnBrk="0" hangingPunct="0"/>
            <a:r>
              <a:rPr lang="en-US" sz="1000" b="1">
                <a:solidFill>
                  <a:srgbClr val="000066"/>
                </a:solidFill>
                <a:latin typeface="Times New Roman" pitchFamily="-108" charset="0"/>
              </a:rPr>
              <a:t>TOOL CRIB</a:t>
            </a:r>
          </a:p>
        </p:txBody>
      </p:sp>
      <p:sp>
        <p:nvSpPr>
          <p:cNvPr id="30768" name="Rectangle 48"/>
          <p:cNvSpPr>
            <a:spLocks noChangeArrowheads="1"/>
          </p:cNvSpPr>
          <p:nvPr/>
        </p:nvSpPr>
        <p:spPr bwMode="auto">
          <a:xfrm>
            <a:off x="3071813" y="5654675"/>
            <a:ext cx="1098550" cy="241300"/>
          </a:xfrm>
          <a:prstGeom prst="rect">
            <a:avLst/>
          </a:prstGeom>
          <a:noFill/>
          <a:ln w="12700">
            <a:noFill/>
            <a:miter lim="800000"/>
            <a:headEnd/>
            <a:tailEnd/>
          </a:ln>
          <a:effectLst/>
        </p:spPr>
        <p:txBody>
          <a:bodyPr wrap="none" lIns="90478" tIns="44444" rIns="90478" bIns="44444">
            <a:prstTxWarp prst="textNoShape">
              <a:avLst/>
            </a:prstTxWarp>
            <a:spAutoFit/>
          </a:bodyPr>
          <a:lstStyle/>
          <a:p>
            <a:pPr algn="ctr" eaLnBrk="0" hangingPunct="0"/>
            <a:r>
              <a:rPr lang="en-US" sz="1000" b="1">
                <a:solidFill>
                  <a:srgbClr val="000066"/>
                </a:solidFill>
                <a:latin typeface="Times New Roman" pitchFamily="-108" charset="0"/>
              </a:rPr>
              <a:t>CONTRACTOR</a:t>
            </a:r>
          </a:p>
        </p:txBody>
      </p:sp>
      <p:sp>
        <p:nvSpPr>
          <p:cNvPr id="30769" name="Rectangle 49"/>
          <p:cNvSpPr>
            <a:spLocks noChangeArrowheads="1"/>
          </p:cNvSpPr>
          <p:nvPr/>
        </p:nvSpPr>
        <p:spPr bwMode="auto">
          <a:xfrm>
            <a:off x="1524000" y="914400"/>
            <a:ext cx="1295400" cy="459088"/>
          </a:xfrm>
          <a:prstGeom prst="rect">
            <a:avLst/>
          </a:prstGeom>
          <a:solidFill>
            <a:srgbClr val="FE8A7E"/>
          </a:solidFill>
          <a:ln w="12700">
            <a:noFill/>
            <a:miter lim="800000"/>
            <a:headEnd/>
            <a:tailEnd/>
          </a:ln>
          <a:effectLst/>
        </p:spPr>
        <p:txBody>
          <a:bodyPr lIns="90478" tIns="44444" rIns="90478" bIns="44444">
            <a:prstTxWarp prst="textNoShape">
              <a:avLst/>
            </a:prstTxWarp>
            <a:spAutoFit/>
          </a:bodyPr>
          <a:lstStyle/>
          <a:p>
            <a:pPr algn="ctr" eaLnBrk="0" hangingPunct="0"/>
            <a:r>
              <a:rPr lang="en-US" sz="1200" b="1">
                <a:solidFill>
                  <a:srgbClr val="000066"/>
                </a:solidFill>
                <a:latin typeface="Times New Roman" pitchFamily="-108" charset="0"/>
              </a:rPr>
              <a:t>EVENT OCCURRENCE</a:t>
            </a:r>
          </a:p>
        </p:txBody>
      </p:sp>
      <p:sp>
        <p:nvSpPr>
          <p:cNvPr id="30770" name="Line 50"/>
          <p:cNvSpPr>
            <a:spLocks noChangeShapeType="1"/>
          </p:cNvSpPr>
          <p:nvPr/>
        </p:nvSpPr>
        <p:spPr bwMode="auto">
          <a:xfrm>
            <a:off x="2133600" y="1371600"/>
            <a:ext cx="0" cy="5029200"/>
          </a:xfrm>
          <a:prstGeom prst="line">
            <a:avLst/>
          </a:prstGeom>
          <a:noFill/>
          <a:ln w="12700">
            <a:solidFill>
              <a:srgbClr val="FF0066"/>
            </a:solidFill>
            <a:round/>
            <a:headEnd/>
            <a:tailEnd/>
          </a:ln>
          <a:effectLst/>
        </p:spPr>
        <p:txBody>
          <a:bodyPr wrap="none" anchor="ctr">
            <a:prstTxWarp prst="textNoShape">
              <a:avLst/>
            </a:prstTxWarp>
          </a:bodyPr>
          <a:lstStyle/>
          <a:p>
            <a:endParaRPr lang="en-US"/>
          </a:p>
        </p:txBody>
      </p:sp>
      <p:sp>
        <p:nvSpPr>
          <p:cNvPr id="30771" name="Line 51"/>
          <p:cNvSpPr>
            <a:spLocks noChangeShapeType="1"/>
          </p:cNvSpPr>
          <p:nvPr/>
        </p:nvSpPr>
        <p:spPr bwMode="auto">
          <a:xfrm>
            <a:off x="2057400" y="1371601"/>
            <a:ext cx="0" cy="5154613"/>
          </a:xfrm>
          <a:prstGeom prst="line">
            <a:avLst/>
          </a:prstGeom>
          <a:noFill/>
          <a:ln w="12700">
            <a:solidFill>
              <a:srgbClr val="FF0066"/>
            </a:solidFill>
            <a:round/>
            <a:headEnd/>
            <a:tailEnd/>
          </a:ln>
          <a:effectLst/>
        </p:spPr>
        <p:txBody>
          <a:bodyPr wrap="none" anchor="ctr">
            <a:prstTxWarp prst="textNoShape">
              <a:avLst/>
            </a:prstTxWarp>
          </a:bodyPr>
          <a:lstStyle/>
          <a:p>
            <a:endParaRPr lang="en-US"/>
          </a:p>
        </p:txBody>
      </p:sp>
      <p:sp>
        <p:nvSpPr>
          <p:cNvPr id="30772" name="Freeform 52"/>
          <p:cNvSpPr>
            <a:spLocks/>
          </p:cNvSpPr>
          <p:nvPr/>
        </p:nvSpPr>
        <p:spPr bwMode="auto">
          <a:xfrm>
            <a:off x="6573839" y="6386514"/>
            <a:ext cx="3711575" cy="1587"/>
          </a:xfrm>
          <a:custGeom>
            <a:avLst/>
            <a:gdLst/>
            <a:ahLst/>
            <a:cxnLst>
              <a:cxn ang="0">
                <a:pos x="2337" y="0"/>
              </a:cxn>
              <a:cxn ang="0">
                <a:pos x="2265" y="0"/>
              </a:cxn>
              <a:cxn ang="0">
                <a:pos x="0" y="0"/>
              </a:cxn>
            </a:cxnLst>
            <a:rect l="0" t="0" r="r" b="b"/>
            <a:pathLst>
              <a:path w="2338" h="1">
                <a:moveTo>
                  <a:pt x="2337" y="0"/>
                </a:moveTo>
                <a:lnTo>
                  <a:pt x="2265" y="0"/>
                </a:lnTo>
                <a:lnTo>
                  <a:pt x="0" y="0"/>
                </a:lnTo>
              </a:path>
            </a:pathLst>
          </a:custGeom>
          <a:noFill/>
          <a:ln w="12700" cap="rnd" cmpd="sng">
            <a:solidFill>
              <a:srgbClr val="000066"/>
            </a:solidFill>
            <a:prstDash val="solid"/>
            <a:round/>
            <a:headEnd type="triangle" w="med" len="med"/>
            <a:tailEnd type="none" w="med" len="med"/>
          </a:ln>
          <a:effectLst/>
        </p:spPr>
        <p:txBody>
          <a:bodyPr>
            <a:prstTxWarp prst="textNoShape">
              <a:avLst/>
            </a:prstTxWarp>
          </a:bodyPr>
          <a:lstStyle/>
          <a:p>
            <a:endParaRPr lang="en-US"/>
          </a:p>
        </p:txBody>
      </p:sp>
      <p:sp>
        <p:nvSpPr>
          <p:cNvPr id="30773" name="Rectangle 53"/>
          <p:cNvSpPr>
            <a:spLocks noChangeArrowheads="1"/>
          </p:cNvSpPr>
          <p:nvPr/>
        </p:nvSpPr>
        <p:spPr bwMode="auto">
          <a:xfrm>
            <a:off x="5826442" y="6273800"/>
            <a:ext cx="593092" cy="274422"/>
          </a:xfrm>
          <a:prstGeom prst="rect">
            <a:avLst/>
          </a:prstGeom>
          <a:noFill/>
          <a:ln w="12700">
            <a:noFill/>
            <a:miter lim="800000"/>
            <a:headEnd/>
            <a:tailEnd/>
          </a:ln>
          <a:effectLst/>
        </p:spPr>
        <p:txBody>
          <a:bodyPr wrap="none" lIns="90478" tIns="44444" rIns="90478" bIns="44444">
            <a:prstTxWarp prst="textNoShape">
              <a:avLst/>
            </a:prstTxWarp>
            <a:spAutoFit/>
          </a:bodyPr>
          <a:lstStyle/>
          <a:p>
            <a:pPr algn="ctr" eaLnBrk="0" hangingPunct="0"/>
            <a:r>
              <a:rPr lang="en-US" sz="1200" b="1">
                <a:solidFill>
                  <a:srgbClr val="000066"/>
                </a:solidFill>
                <a:latin typeface="Times New Roman" pitchFamily="-108" charset="0"/>
              </a:rPr>
              <a:t>TIME</a:t>
            </a:r>
            <a:endParaRPr lang="en-US" sz="1000" b="1">
              <a:solidFill>
                <a:srgbClr val="000066"/>
              </a:solidFill>
              <a:latin typeface="Times New Roman" pitchFamily="-108" charset="0"/>
            </a:endParaRPr>
          </a:p>
        </p:txBody>
      </p:sp>
      <p:sp>
        <p:nvSpPr>
          <p:cNvPr id="30774" name="Line 54"/>
          <p:cNvSpPr>
            <a:spLocks noChangeShapeType="1"/>
          </p:cNvSpPr>
          <p:nvPr/>
        </p:nvSpPr>
        <p:spPr bwMode="auto">
          <a:xfrm>
            <a:off x="5864225" y="3806825"/>
            <a:ext cx="1282700" cy="1131888"/>
          </a:xfrm>
          <a:prstGeom prst="line">
            <a:avLst/>
          </a:prstGeom>
          <a:noFill/>
          <a:ln w="12700">
            <a:solidFill>
              <a:srgbClr val="800000"/>
            </a:solidFill>
            <a:prstDash val="lgDash"/>
            <a:round/>
            <a:headEnd/>
            <a:tailEnd/>
          </a:ln>
          <a:effectLst/>
        </p:spPr>
        <p:txBody>
          <a:bodyPr wrap="none" anchor="ctr">
            <a:prstTxWarp prst="textNoShape">
              <a:avLst/>
            </a:prstTxWarp>
          </a:bodyPr>
          <a:lstStyle/>
          <a:p>
            <a:endParaRPr lang="en-US"/>
          </a:p>
        </p:txBody>
      </p:sp>
      <p:sp>
        <p:nvSpPr>
          <p:cNvPr id="30775" name="Freeform 55"/>
          <p:cNvSpPr>
            <a:spLocks/>
          </p:cNvSpPr>
          <p:nvPr/>
        </p:nvSpPr>
        <p:spPr bwMode="auto">
          <a:xfrm>
            <a:off x="7116763" y="4945063"/>
            <a:ext cx="44450" cy="82550"/>
          </a:xfrm>
          <a:custGeom>
            <a:avLst/>
            <a:gdLst/>
            <a:ahLst/>
            <a:cxnLst>
              <a:cxn ang="0">
                <a:pos x="0" y="51"/>
              </a:cxn>
              <a:cxn ang="0">
                <a:pos x="5" y="50"/>
              </a:cxn>
              <a:cxn ang="0">
                <a:pos x="9" y="47"/>
              </a:cxn>
              <a:cxn ang="0">
                <a:pos x="13" y="45"/>
              </a:cxn>
              <a:cxn ang="0">
                <a:pos x="17" y="42"/>
              </a:cxn>
              <a:cxn ang="0">
                <a:pos x="20" y="38"/>
              </a:cxn>
              <a:cxn ang="0">
                <a:pos x="23" y="33"/>
              </a:cxn>
              <a:cxn ang="0">
                <a:pos x="25" y="29"/>
              </a:cxn>
              <a:cxn ang="0">
                <a:pos x="26" y="24"/>
              </a:cxn>
              <a:cxn ang="0">
                <a:pos x="27" y="19"/>
              </a:cxn>
              <a:cxn ang="0">
                <a:pos x="27" y="14"/>
              </a:cxn>
              <a:cxn ang="0">
                <a:pos x="26" y="9"/>
              </a:cxn>
              <a:cxn ang="0">
                <a:pos x="25" y="5"/>
              </a:cxn>
              <a:cxn ang="0">
                <a:pos x="23" y="0"/>
              </a:cxn>
            </a:cxnLst>
            <a:rect l="0" t="0" r="r" b="b"/>
            <a:pathLst>
              <a:path w="28" h="52">
                <a:moveTo>
                  <a:pt x="0" y="51"/>
                </a:moveTo>
                <a:lnTo>
                  <a:pt x="5" y="50"/>
                </a:lnTo>
                <a:lnTo>
                  <a:pt x="9" y="47"/>
                </a:lnTo>
                <a:lnTo>
                  <a:pt x="13" y="45"/>
                </a:lnTo>
                <a:lnTo>
                  <a:pt x="17" y="42"/>
                </a:lnTo>
                <a:lnTo>
                  <a:pt x="20" y="38"/>
                </a:lnTo>
                <a:lnTo>
                  <a:pt x="23" y="33"/>
                </a:lnTo>
                <a:lnTo>
                  <a:pt x="25" y="29"/>
                </a:lnTo>
                <a:lnTo>
                  <a:pt x="26" y="24"/>
                </a:lnTo>
                <a:lnTo>
                  <a:pt x="27" y="19"/>
                </a:lnTo>
                <a:lnTo>
                  <a:pt x="27" y="14"/>
                </a:lnTo>
                <a:lnTo>
                  <a:pt x="26" y="9"/>
                </a:lnTo>
                <a:lnTo>
                  <a:pt x="25" y="5"/>
                </a:lnTo>
                <a:lnTo>
                  <a:pt x="23" y="0"/>
                </a:lnTo>
              </a:path>
            </a:pathLst>
          </a:custGeom>
          <a:noFill/>
          <a:ln w="12700" cap="rnd" cmpd="sng">
            <a:solidFill>
              <a:srgbClr val="800000"/>
            </a:solidFill>
            <a:prstDash val="solid"/>
            <a:round/>
            <a:headEnd type="none" w="med" len="med"/>
            <a:tailEnd type="none" w="med" len="med"/>
          </a:ln>
          <a:effectLst/>
        </p:spPr>
        <p:txBody>
          <a:bodyPr>
            <a:prstTxWarp prst="textNoShape">
              <a:avLst/>
            </a:prstTxWarp>
          </a:bodyPr>
          <a:lstStyle/>
          <a:p>
            <a:endParaRPr lang="en-US"/>
          </a:p>
        </p:txBody>
      </p:sp>
      <p:sp>
        <p:nvSpPr>
          <p:cNvPr id="30776" name="Line 56"/>
          <p:cNvSpPr>
            <a:spLocks noChangeShapeType="1"/>
          </p:cNvSpPr>
          <p:nvPr/>
        </p:nvSpPr>
        <p:spPr bwMode="auto">
          <a:xfrm flipH="1">
            <a:off x="5254625" y="5032375"/>
            <a:ext cx="1843088" cy="414338"/>
          </a:xfrm>
          <a:prstGeom prst="line">
            <a:avLst/>
          </a:prstGeom>
          <a:noFill/>
          <a:ln w="12700">
            <a:solidFill>
              <a:srgbClr val="800000"/>
            </a:solidFill>
            <a:prstDash val="lgDash"/>
            <a:round/>
            <a:headEnd/>
            <a:tailEnd/>
          </a:ln>
          <a:effectLst/>
        </p:spPr>
        <p:txBody>
          <a:bodyPr wrap="none" anchor="ctr">
            <a:prstTxWarp prst="textNoShape">
              <a:avLst/>
            </a:prstTxWarp>
          </a:bodyPr>
          <a:lstStyle/>
          <a:p>
            <a:endParaRPr lang="en-US"/>
          </a:p>
        </p:txBody>
      </p:sp>
      <p:sp>
        <p:nvSpPr>
          <p:cNvPr id="30777" name="Freeform 57"/>
          <p:cNvSpPr>
            <a:spLocks/>
          </p:cNvSpPr>
          <p:nvPr/>
        </p:nvSpPr>
        <p:spPr bwMode="auto">
          <a:xfrm>
            <a:off x="5214938" y="5443539"/>
            <a:ext cx="63500" cy="111125"/>
          </a:xfrm>
          <a:custGeom>
            <a:avLst/>
            <a:gdLst/>
            <a:ahLst/>
            <a:cxnLst>
              <a:cxn ang="0">
                <a:pos x="27" y="0"/>
              </a:cxn>
              <a:cxn ang="0">
                <a:pos x="22" y="2"/>
              </a:cxn>
              <a:cxn ang="0">
                <a:pos x="18" y="4"/>
              </a:cxn>
              <a:cxn ang="0">
                <a:pos x="14" y="6"/>
              </a:cxn>
              <a:cxn ang="0">
                <a:pos x="10" y="10"/>
              </a:cxn>
              <a:cxn ang="0">
                <a:pos x="7" y="14"/>
              </a:cxn>
              <a:cxn ang="0">
                <a:pos x="4" y="18"/>
              </a:cxn>
              <a:cxn ang="0">
                <a:pos x="2" y="22"/>
              </a:cxn>
              <a:cxn ang="0">
                <a:pos x="1" y="27"/>
              </a:cxn>
              <a:cxn ang="0">
                <a:pos x="0" y="32"/>
              </a:cxn>
              <a:cxn ang="0">
                <a:pos x="0" y="37"/>
              </a:cxn>
              <a:cxn ang="0">
                <a:pos x="1" y="42"/>
              </a:cxn>
              <a:cxn ang="0">
                <a:pos x="3" y="47"/>
              </a:cxn>
              <a:cxn ang="0">
                <a:pos x="5" y="52"/>
              </a:cxn>
              <a:cxn ang="0">
                <a:pos x="8" y="56"/>
              </a:cxn>
              <a:cxn ang="0">
                <a:pos x="11" y="60"/>
              </a:cxn>
              <a:cxn ang="0">
                <a:pos x="15" y="63"/>
              </a:cxn>
              <a:cxn ang="0">
                <a:pos x="19" y="65"/>
              </a:cxn>
              <a:cxn ang="0">
                <a:pos x="24" y="67"/>
              </a:cxn>
              <a:cxn ang="0">
                <a:pos x="29" y="68"/>
              </a:cxn>
              <a:cxn ang="0">
                <a:pos x="34" y="69"/>
              </a:cxn>
              <a:cxn ang="0">
                <a:pos x="39" y="68"/>
              </a:cxn>
            </a:cxnLst>
            <a:rect l="0" t="0" r="r" b="b"/>
            <a:pathLst>
              <a:path w="40" h="70">
                <a:moveTo>
                  <a:pt x="27" y="0"/>
                </a:moveTo>
                <a:lnTo>
                  <a:pt x="22" y="2"/>
                </a:lnTo>
                <a:lnTo>
                  <a:pt x="18" y="4"/>
                </a:lnTo>
                <a:lnTo>
                  <a:pt x="14" y="6"/>
                </a:lnTo>
                <a:lnTo>
                  <a:pt x="10" y="10"/>
                </a:lnTo>
                <a:lnTo>
                  <a:pt x="7" y="14"/>
                </a:lnTo>
                <a:lnTo>
                  <a:pt x="4" y="18"/>
                </a:lnTo>
                <a:lnTo>
                  <a:pt x="2" y="22"/>
                </a:lnTo>
                <a:lnTo>
                  <a:pt x="1" y="27"/>
                </a:lnTo>
                <a:lnTo>
                  <a:pt x="0" y="32"/>
                </a:lnTo>
                <a:lnTo>
                  <a:pt x="0" y="37"/>
                </a:lnTo>
                <a:lnTo>
                  <a:pt x="1" y="42"/>
                </a:lnTo>
                <a:lnTo>
                  <a:pt x="3" y="47"/>
                </a:lnTo>
                <a:lnTo>
                  <a:pt x="5" y="52"/>
                </a:lnTo>
                <a:lnTo>
                  <a:pt x="8" y="56"/>
                </a:lnTo>
                <a:lnTo>
                  <a:pt x="11" y="60"/>
                </a:lnTo>
                <a:lnTo>
                  <a:pt x="15" y="63"/>
                </a:lnTo>
                <a:lnTo>
                  <a:pt x="19" y="65"/>
                </a:lnTo>
                <a:lnTo>
                  <a:pt x="24" y="67"/>
                </a:lnTo>
                <a:lnTo>
                  <a:pt x="29" y="68"/>
                </a:lnTo>
                <a:lnTo>
                  <a:pt x="34" y="69"/>
                </a:lnTo>
                <a:lnTo>
                  <a:pt x="39" y="68"/>
                </a:lnTo>
              </a:path>
            </a:pathLst>
          </a:custGeom>
          <a:noFill/>
          <a:ln w="12700" cap="rnd" cmpd="sng">
            <a:solidFill>
              <a:srgbClr val="800000"/>
            </a:solidFill>
            <a:prstDash val="solid"/>
            <a:round/>
            <a:headEnd type="none" w="med" len="med"/>
            <a:tailEnd type="none" w="med" len="med"/>
          </a:ln>
          <a:effectLst/>
        </p:spPr>
        <p:txBody>
          <a:bodyPr>
            <a:prstTxWarp prst="textNoShape">
              <a:avLst/>
            </a:prstTxWarp>
          </a:bodyPr>
          <a:lstStyle/>
          <a:p>
            <a:endParaRPr lang="en-US"/>
          </a:p>
        </p:txBody>
      </p:sp>
      <p:sp>
        <p:nvSpPr>
          <p:cNvPr id="30778" name="Line 58"/>
          <p:cNvSpPr>
            <a:spLocks noChangeShapeType="1"/>
          </p:cNvSpPr>
          <p:nvPr/>
        </p:nvSpPr>
        <p:spPr bwMode="auto">
          <a:xfrm flipV="1">
            <a:off x="5283200" y="5178426"/>
            <a:ext cx="1682750" cy="379413"/>
          </a:xfrm>
          <a:prstGeom prst="line">
            <a:avLst/>
          </a:prstGeom>
          <a:noFill/>
          <a:ln w="12700">
            <a:solidFill>
              <a:srgbClr val="800000"/>
            </a:solidFill>
            <a:prstDash val="lgDash"/>
            <a:round/>
            <a:headEnd/>
            <a:tailEnd/>
          </a:ln>
          <a:effectLst/>
        </p:spPr>
        <p:txBody>
          <a:bodyPr wrap="none" anchor="ctr">
            <a:prstTxWarp prst="textNoShape">
              <a:avLst/>
            </a:prstTxWarp>
          </a:bodyPr>
          <a:lstStyle/>
          <a:p>
            <a:endParaRPr lang="en-US"/>
          </a:p>
        </p:txBody>
      </p:sp>
      <p:sp>
        <p:nvSpPr>
          <p:cNvPr id="30779" name="Freeform 59"/>
          <p:cNvSpPr>
            <a:spLocks/>
          </p:cNvSpPr>
          <p:nvPr/>
        </p:nvSpPr>
        <p:spPr bwMode="auto">
          <a:xfrm>
            <a:off x="6970713" y="5086351"/>
            <a:ext cx="50800" cy="100013"/>
          </a:xfrm>
          <a:custGeom>
            <a:avLst/>
            <a:gdLst/>
            <a:ahLst/>
            <a:cxnLst>
              <a:cxn ang="0">
                <a:pos x="0" y="62"/>
              </a:cxn>
              <a:cxn ang="0">
                <a:pos x="5" y="61"/>
              </a:cxn>
              <a:cxn ang="0">
                <a:pos x="10" y="59"/>
              </a:cxn>
              <a:cxn ang="0">
                <a:pos x="15" y="57"/>
              </a:cxn>
              <a:cxn ang="0">
                <a:pos x="19" y="53"/>
              </a:cxn>
              <a:cxn ang="0">
                <a:pos x="22" y="50"/>
              </a:cxn>
              <a:cxn ang="0">
                <a:pos x="25" y="46"/>
              </a:cxn>
              <a:cxn ang="0">
                <a:pos x="28" y="41"/>
              </a:cxn>
              <a:cxn ang="0">
                <a:pos x="29" y="37"/>
              </a:cxn>
              <a:cxn ang="0">
                <a:pos x="30" y="32"/>
              </a:cxn>
              <a:cxn ang="0">
                <a:pos x="31" y="27"/>
              </a:cxn>
              <a:cxn ang="0">
                <a:pos x="30" y="22"/>
              </a:cxn>
              <a:cxn ang="0">
                <a:pos x="28" y="17"/>
              </a:cxn>
              <a:cxn ang="0">
                <a:pos x="27" y="12"/>
              </a:cxn>
              <a:cxn ang="0">
                <a:pos x="24" y="8"/>
              </a:cxn>
              <a:cxn ang="0">
                <a:pos x="21" y="4"/>
              </a:cxn>
              <a:cxn ang="0">
                <a:pos x="17" y="0"/>
              </a:cxn>
            </a:cxnLst>
            <a:rect l="0" t="0" r="r" b="b"/>
            <a:pathLst>
              <a:path w="32" h="63">
                <a:moveTo>
                  <a:pt x="0" y="62"/>
                </a:moveTo>
                <a:lnTo>
                  <a:pt x="5" y="61"/>
                </a:lnTo>
                <a:lnTo>
                  <a:pt x="10" y="59"/>
                </a:lnTo>
                <a:lnTo>
                  <a:pt x="15" y="57"/>
                </a:lnTo>
                <a:lnTo>
                  <a:pt x="19" y="53"/>
                </a:lnTo>
                <a:lnTo>
                  <a:pt x="22" y="50"/>
                </a:lnTo>
                <a:lnTo>
                  <a:pt x="25" y="46"/>
                </a:lnTo>
                <a:lnTo>
                  <a:pt x="28" y="41"/>
                </a:lnTo>
                <a:lnTo>
                  <a:pt x="29" y="37"/>
                </a:lnTo>
                <a:lnTo>
                  <a:pt x="30" y="32"/>
                </a:lnTo>
                <a:lnTo>
                  <a:pt x="31" y="27"/>
                </a:lnTo>
                <a:lnTo>
                  <a:pt x="30" y="22"/>
                </a:lnTo>
                <a:lnTo>
                  <a:pt x="28" y="17"/>
                </a:lnTo>
                <a:lnTo>
                  <a:pt x="27" y="12"/>
                </a:lnTo>
                <a:lnTo>
                  <a:pt x="24" y="8"/>
                </a:lnTo>
                <a:lnTo>
                  <a:pt x="21" y="4"/>
                </a:lnTo>
                <a:lnTo>
                  <a:pt x="17" y="0"/>
                </a:lnTo>
              </a:path>
            </a:pathLst>
          </a:custGeom>
          <a:noFill/>
          <a:ln w="12700" cap="rnd" cmpd="sng">
            <a:solidFill>
              <a:srgbClr val="800000"/>
            </a:solidFill>
            <a:prstDash val="solid"/>
            <a:round/>
            <a:headEnd type="none" w="med" len="med"/>
            <a:tailEnd type="none" w="med" len="med"/>
          </a:ln>
          <a:effectLst/>
        </p:spPr>
        <p:txBody>
          <a:bodyPr>
            <a:prstTxWarp prst="textNoShape">
              <a:avLst/>
            </a:prstTxWarp>
          </a:bodyPr>
          <a:lstStyle/>
          <a:p>
            <a:endParaRPr lang="en-US"/>
          </a:p>
        </p:txBody>
      </p:sp>
      <p:sp>
        <p:nvSpPr>
          <p:cNvPr id="30780" name="Line 60"/>
          <p:cNvSpPr>
            <a:spLocks noChangeShapeType="1"/>
          </p:cNvSpPr>
          <p:nvPr/>
        </p:nvSpPr>
        <p:spPr bwMode="auto">
          <a:xfrm flipH="1" flipV="1">
            <a:off x="5146676" y="3732214"/>
            <a:ext cx="1857375" cy="1360487"/>
          </a:xfrm>
          <a:prstGeom prst="line">
            <a:avLst/>
          </a:prstGeom>
          <a:noFill/>
          <a:ln w="12700">
            <a:solidFill>
              <a:srgbClr val="800000"/>
            </a:solidFill>
            <a:prstDash val="lgDash"/>
            <a:round/>
            <a:headEnd/>
            <a:tailEnd/>
          </a:ln>
          <a:effectLst/>
        </p:spPr>
        <p:txBody>
          <a:bodyPr wrap="none" anchor="ctr">
            <a:prstTxWarp prst="textNoShape">
              <a:avLst/>
            </a:prstTxWarp>
          </a:bodyPr>
          <a:lstStyle/>
          <a:p>
            <a:endParaRPr lang="en-US"/>
          </a:p>
        </p:txBody>
      </p:sp>
      <p:sp>
        <p:nvSpPr>
          <p:cNvPr id="30781" name="Line 61"/>
          <p:cNvSpPr>
            <a:spLocks noChangeShapeType="1"/>
          </p:cNvSpPr>
          <p:nvPr/>
        </p:nvSpPr>
        <p:spPr bwMode="auto">
          <a:xfrm flipH="1" flipV="1">
            <a:off x="4387850" y="2190750"/>
            <a:ext cx="757238" cy="1536700"/>
          </a:xfrm>
          <a:prstGeom prst="line">
            <a:avLst/>
          </a:prstGeom>
          <a:noFill/>
          <a:ln w="12700">
            <a:solidFill>
              <a:srgbClr val="800000"/>
            </a:solidFill>
            <a:prstDash val="lgDash"/>
            <a:round/>
            <a:headEnd/>
            <a:tailEnd/>
          </a:ln>
          <a:effectLst/>
        </p:spPr>
        <p:txBody>
          <a:bodyPr wrap="none" anchor="ctr">
            <a:prstTxWarp prst="textNoShape">
              <a:avLst/>
            </a:prstTxWarp>
          </a:bodyPr>
          <a:lstStyle/>
          <a:p>
            <a:endParaRPr lang="en-US"/>
          </a:p>
        </p:txBody>
      </p:sp>
      <p:sp>
        <p:nvSpPr>
          <p:cNvPr id="30782" name="Freeform 62"/>
          <p:cNvSpPr>
            <a:spLocks/>
          </p:cNvSpPr>
          <p:nvPr/>
        </p:nvSpPr>
        <p:spPr bwMode="auto">
          <a:xfrm>
            <a:off x="4291014" y="2168526"/>
            <a:ext cx="104775" cy="60325"/>
          </a:xfrm>
          <a:custGeom>
            <a:avLst/>
            <a:gdLst/>
            <a:ahLst/>
            <a:cxnLst>
              <a:cxn ang="0">
                <a:pos x="65" y="17"/>
              </a:cxn>
              <a:cxn ang="0">
                <a:pos x="63" y="13"/>
              </a:cxn>
              <a:cxn ang="0">
                <a:pos x="60" y="9"/>
              </a:cxn>
              <a:cxn ang="0">
                <a:pos x="56" y="6"/>
              </a:cxn>
              <a:cxn ang="0">
                <a:pos x="52" y="4"/>
              </a:cxn>
              <a:cxn ang="0">
                <a:pos x="47" y="2"/>
              </a:cxn>
              <a:cxn ang="0">
                <a:pos x="42" y="0"/>
              </a:cxn>
              <a:cxn ang="0">
                <a:pos x="37" y="0"/>
              </a:cxn>
              <a:cxn ang="0">
                <a:pos x="32" y="0"/>
              </a:cxn>
              <a:cxn ang="0">
                <a:pos x="27" y="1"/>
              </a:cxn>
              <a:cxn ang="0">
                <a:pos x="23" y="2"/>
              </a:cxn>
              <a:cxn ang="0">
                <a:pos x="18" y="4"/>
              </a:cxn>
              <a:cxn ang="0">
                <a:pos x="14" y="7"/>
              </a:cxn>
              <a:cxn ang="0">
                <a:pos x="10" y="10"/>
              </a:cxn>
              <a:cxn ang="0">
                <a:pos x="7" y="14"/>
              </a:cxn>
              <a:cxn ang="0">
                <a:pos x="4" y="18"/>
              </a:cxn>
              <a:cxn ang="0">
                <a:pos x="2" y="23"/>
              </a:cxn>
              <a:cxn ang="0">
                <a:pos x="1" y="27"/>
              </a:cxn>
              <a:cxn ang="0">
                <a:pos x="0" y="32"/>
              </a:cxn>
              <a:cxn ang="0">
                <a:pos x="0" y="37"/>
              </a:cxn>
            </a:cxnLst>
            <a:rect l="0" t="0" r="r" b="b"/>
            <a:pathLst>
              <a:path w="66" h="38">
                <a:moveTo>
                  <a:pt x="65" y="17"/>
                </a:moveTo>
                <a:lnTo>
                  <a:pt x="63" y="13"/>
                </a:lnTo>
                <a:lnTo>
                  <a:pt x="60" y="9"/>
                </a:lnTo>
                <a:lnTo>
                  <a:pt x="56" y="6"/>
                </a:lnTo>
                <a:lnTo>
                  <a:pt x="52" y="4"/>
                </a:lnTo>
                <a:lnTo>
                  <a:pt x="47" y="2"/>
                </a:lnTo>
                <a:lnTo>
                  <a:pt x="42" y="0"/>
                </a:lnTo>
                <a:lnTo>
                  <a:pt x="37" y="0"/>
                </a:lnTo>
                <a:lnTo>
                  <a:pt x="32" y="0"/>
                </a:lnTo>
                <a:lnTo>
                  <a:pt x="27" y="1"/>
                </a:lnTo>
                <a:lnTo>
                  <a:pt x="23" y="2"/>
                </a:lnTo>
                <a:lnTo>
                  <a:pt x="18" y="4"/>
                </a:lnTo>
                <a:lnTo>
                  <a:pt x="14" y="7"/>
                </a:lnTo>
                <a:lnTo>
                  <a:pt x="10" y="10"/>
                </a:lnTo>
                <a:lnTo>
                  <a:pt x="7" y="14"/>
                </a:lnTo>
                <a:lnTo>
                  <a:pt x="4" y="18"/>
                </a:lnTo>
                <a:lnTo>
                  <a:pt x="2" y="23"/>
                </a:lnTo>
                <a:lnTo>
                  <a:pt x="1" y="27"/>
                </a:lnTo>
                <a:lnTo>
                  <a:pt x="0" y="32"/>
                </a:lnTo>
                <a:lnTo>
                  <a:pt x="0" y="37"/>
                </a:lnTo>
              </a:path>
            </a:pathLst>
          </a:custGeom>
          <a:noFill/>
          <a:ln w="12700" cap="rnd" cmpd="sng">
            <a:solidFill>
              <a:srgbClr val="800000"/>
            </a:solidFill>
            <a:prstDash val="solid"/>
            <a:round/>
            <a:headEnd type="none" w="med" len="med"/>
            <a:tailEnd type="none" w="med" len="med"/>
          </a:ln>
          <a:effectLst/>
        </p:spPr>
        <p:txBody>
          <a:bodyPr>
            <a:prstTxWarp prst="textNoShape">
              <a:avLst/>
            </a:prstTxWarp>
          </a:bodyPr>
          <a:lstStyle/>
          <a:p>
            <a:endParaRPr lang="en-US"/>
          </a:p>
        </p:txBody>
      </p:sp>
      <p:sp>
        <p:nvSpPr>
          <p:cNvPr id="30783" name="Line 63"/>
          <p:cNvSpPr>
            <a:spLocks noChangeShapeType="1"/>
          </p:cNvSpPr>
          <p:nvPr/>
        </p:nvSpPr>
        <p:spPr bwMode="auto">
          <a:xfrm>
            <a:off x="4298950" y="2233613"/>
            <a:ext cx="406400" cy="2976562"/>
          </a:xfrm>
          <a:prstGeom prst="line">
            <a:avLst/>
          </a:prstGeom>
          <a:noFill/>
          <a:ln w="12700">
            <a:solidFill>
              <a:srgbClr val="800000"/>
            </a:solidFill>
            <a:prstDash val="lgDash"/>
            <a:round/>
            <a:headEnd/>
            <a:tailEnd/>
          </a:ln>
          <a:effectLst/>
        </p:spPr>
        <p:txBody>
          <a:bodyPr wrap="none" anchor="ctr">
            <a:prstTxWarp prst="textNoShape">
              <a:avLst/>
            </a:prstTxWarp>
          </a:bodyPr>
          <a:lstStyle/>
          <a:p>
            <a:endParaRPr lang="en-US"/>
          </a:p>
        </p:txBody>
      </p:sp>
      <p:sp>
        <p:nvSpPr>
          <p:cNvPr id="30784" name="Freeform 64"/>
          <p:cNvSpPr>
            <a:spLocks/>
          </p:cNvSpPr>
          <p:nvPr/>
        </p:nvSpPr>
        <p:spPr bwMode="auto">
          <a:xfrm>
            <a:off x="4711700" y="5216525"/>
            <a:ext cx="90488" cy="50800"/>
          </a:xfrm>
          <a:custGeom>
            <a:avLst/>
            <a:gdLst/>
            <a:ahLst/>
            <a:cxnLst>
              <a:cxn ang="0">
                <a:pos x="0" y="0"/>
              </a:cxn>
              <a:cxn ang="0">
                <a:pos x="1" y="4"/>
              </a:cxn>
              <a:cxn ang="0">
                <a:pos x="3" y="9"/>
              </a:cxn>
              <a:cxn ang="0">
                <a:pos x="5" y="14"/>
              </a:cxn>
              <a:cxn ang="0">
                <a:pos x="8" y="18"/>
              </a:cxn>
              <a:cxn ang="0">
                <a:pos x="11" y="21"/>
              </a:cxn>
              <a:cxn ang="0">
                <a:pos x="15" y="24"/>
              </a:cxn>
              <a:cxn ang="0">
                <a:pos x="19" y="27"/>
              </a:cxn>
              <a:cxn ang="0">
                <a:pos x="24" y="29"/>
              </a:cxn>
              <a:cxn ang="0">
                <a:pos x="28" y="30"/>
              </a:cxn>
              <a:cxn ang="0">
                <a:pos x="33" y="31"/>
              </a:cxn>
              <a:cxn ang="0">
                <a:pos x="38" y="31"/>
              </a:cxn>
              <a:cxn ang="0">
                <a:pos x="43" y="30"/>
              </a:cxn>
              <a:cxn ang="0">
                <a:pos x="48" y="28"/>
              </a:cxn>
              <a:cxn ang="0">
                <a:pos x="52" y="26"/>
              </a:cxn>
              <a:cxn ang="0">
                <a:pos x="56" y="23"/>
              </a:cxn>
            </a:cxnLst>
            <a:rect l="0" t="0" r="r" b="b"/>
            <a:pathLst>
              <a:path w="57" h="32">
                <a:moveTo>
                  <a:pt x="0" y="0"/>
                </a:moveTo>
                <a:lnTo>
                  <a:pt x="1" y="4"/>
                </a:lnTo>
                <a:lnTo>
                  <a:pt x="3" y="9"/>
                </a:lnTo>
                <a:lnTo>
                  <a:pt x="5" y="14"/>
                </a:lnTo>
                <a:lnTo>
                  <a:pt x="8" y="18"/>
                </a:lnTo>
                <a:lnTo>
                  <a:pt x="11" y="21"/>
                </a:lnTo>
                <a:lnTo>
                  <a:pt x="15" y="24"/>
                </a:lnTo>
                <a:lnTo>
                  <a:pt x="19" y="27"/>
                </a:lnTo>
                <a:lnTo>
                  <a:pt x="24" y="29"/>
                </a:lnTo>
                <a:lnTo>
                  <a:pt x="28" y="30"/>
                </a:lnTo>
                <a:lnTo>
                  <a:pt x="33" y="31"/>
                </a:lnTo>
                <a:lnTo>
                  <a:pt x="38" y="31"/>
                </a:lnTo>
                <a:lnTo>
                  <a:pt x="43" y="30"/>
                </a:lnTo>
                <a:lnTo>
                  <a:pt x="48" y="28"/>
                </a:lnTo>
                <a:lnTo>
                  <a:pt x="52" y="26"/>
                </a:lnTo>
                <a:lnTo>
                  <a:pt x="56" y="23"/>
                </a:lnTo>
              </a:path>
            </a:pathLst>
          </a:custGeom>
          <a:noFill/>
          <a:ln w="12700" cap="rnd" cmpd="sng">
            <a:solidFill>
              <a:srgbClr val="800000"/>
            </a:solidFill>
            <a:prstDash val="solid"/>
            <a:round/>
            <a:headEnd type="none" w="med" len="med"/>
            <a:tailEnd type="none" w="med" len="med"/>
          </a:ln>
          <a:effectLst/>
        </p:spPr>
        <p:txBody>
          <a:bodyPr>
            <a:prstTxWarp prst="textNoShape">
              <a:avLst/>
            </a:prstTxWarp>
          </a:bodyPr>
          <a:lstStyle/>
          <a:p>
            <a:endParaRPr lang="en-US"/>
          </a:p>
        </p:txBody>
      </p:sp>
      <p:sp>
        <p:nvSpPr>
          <p:cNvPr id="30785" name="Line 65"/>
          <p:cNvSpPr>
            <a:spLocks noChangeShapeType="1"/>
          </p:cNvSpPr>
          <p:nvPr/>
        </p:nvSpPr>
        <p:spPr bwMode="auto">
          <a:xfrm flipV="1">
            <a:off x="4799014" y="2935289"/>
            <a:ext cx="2765425" cy="2319337"/>
          </a:xfrm>
          <a:prstGeom prst="line">
            <a:avLst/>
          </a:prstGeom>
          <a:noFill/>
          <a:ln w="12700">
            <a:solidFill>
              <a:srgbClr val="790015"/>
            </a:solidFill>
            <a:prstDash val="lgDash"/>
            <a:round/>
            <a:headEnd/>
            <a:tailEnd/>
          </a:ln>
          <a:effectLst/>
        </p:spPr>
        <p:txBody>
          <a:bodyPr wrap="none" anchor="ctr">
            <a:prstTxWarp prst="textNoShape">
              <a:avLst/>
            </a:prstTxWarp>
          </a:bodyPr>
          <a:lstStyle/>
          <a:p>
            <a:endParaRPr lang="en-US"/>
          </a:p>
        </p:txBody>
      </p:sp>
      <p:sp>
        <p:nvSpPr>
          <p:cNvPr id="30786" name="Line 66"/>
          <p:cNvSpPr>
            <a:spLocks noChangeShapeType="1"/>
          </p:cNvSpPr>
          <p:nvPr/>
        </p:nvSpPr>
        <p:spPr bwMode="auto">
          <a:xfrm flipV="1">
            <a:off x="7608889" y="2139950"/>
            <a:ext cx="255587" cy="2744788"/>
          </a:xfrm>
          <a:prstGeom prst="line">
            <a:avLst/>
          </a:prstGeom>
          <a:noFill/>
          <a:ln w="12700">
            <a:solidFill>
              <a:srgbClr val="800000"/>
            </a:solidFill>
            <a:prstDash val="lgDash"/>
            <a:round/>
            <a:headEnd/>
            <a:tailEnd/>
          </a:ln>
          <a:effectLst/>
        </p:spPr>
        <p:txBody>
          <a:bodyPr wrap="none" anchor="ctr">
            <a:prstTxWarp prst="textNoShape">
              <a:avLst/>
            </a:prstTxWarp>
          </a:bodyPr>
          <a:lstStyle/>
          <a:p>
            <a:endParaRPr lang="en-US"/>
          </a:p>
        </p:txBody>
      </p:sp>
      <p:sp>
        <p:nvSpPr>
          <p:cNvPr id="30787" name="Freeform 67"/>
          <p:cNvSpPr>
            <a:spLocks/>
          </p:cNvSpPr>
          <p:nvPr/>
        </p:nvSpPr>
        <p:spPr bwMode="auto">
          <a:xfrm>
            <a:off x="7869238" y="2106614"/>
            <a:ext cx="106362" cy="39687"/>
          </a:xfrm>
          <a:custGeom>
            <a:avLst/>
            <a:gdLst/>
            <a:ahLst/>
            <a:cxnLst>
              <a:cxn ang="0">
                <a:pos x="66" y="24"/>
              </a:cxn>
              <a:cxn ang="0">
                <a:pos x="64" y="20"/>
              </a:cxn>
              <a:cxn ang="0">
                <a:pos x="61" y="16"/>
              </a:cxn>
              <a:cxn ang="0">
                <a:pos x="58" y="12"/>
              </a:cxn>
              <a:cxn ang="0">
                <a:pos x="55" y="8"/>
              </a:cxn>
              <a:cxn ang="0">
                <a:pos x="51" y="6"/>
              </a:cxn>
              <a:cxn ang="0">
                <a:pos x="47" y="3"/>
              </a:cxn>
              <a:cxn ang="0">
                <a:pos x="42" y="2"/>
              </a:cxn>
              <a:cxn ang="0">
                <a:pos x="37" y="1"/>
              </a:cxn>
              <a:cxn ang="0">
                <a:pos x="33" y="0"/>
              </a:cxn>
              <a:cxn ang="0">
                <a:pos x="28" y="1"/>
              </a:cxn>
              <a:cxn ang="0">
                <a:pos x="23" y="2"/>
              </a:cxn>
              <a:cxn ang="0">
                <a:pos x="18" y="3"/>
              </a:cxn>
              <a:cxn ang="0">
                <a:pos x="14" y="6"/>
              </a:cxn>
              <a:cxn ang="0">
                <a:pos x="10" y="8"/>
              </a:cxn>
              <a:cxn ang="0">
                <a:pos x="7" y="12"/>
              </a:cxn>
              <a:cxn ang="0">
                <a:pos x="4" y="16"/>
              </a:cxn>
              <a:cxn ang="0">
                <a:pos x="1" y="20"/>
              </a:cxn>
              <a:cxn ang="0">
                <a:pos x="0" y="24"/>
              </a:cxn>
            </a:cxnLst>
            <a:rect l="0" t="0" r="r" b="b"/>
            <a:pathLst>
              <a:path w="67" h="25">
                <a:moveTo>
                  <a:pt x="66" y="24"/>
                </a:moveTo>
                <a:lnTo>
                  <a:pt x="64" y="20"/>
                </a:lnTo>
                <a:lnTo>
                  <a:pt x="61" y="16"/>
                </a:lnTo>
                <a:lnTo>
                  <a:pt x="58" y="12"/>
                </a:lnTo>
                <a:lnTo>
                  <a:pt x="55" y="8"/>
                </a:lnTo>
                <a:lnTo>
                  <a:pt x="51" y="6"/>
                </a:lnTo>
                <a:lnTo>
                  <a:pt x="47" y="3"/>
                </a:lnTo>
                <a:lnTo>
                  <a:pt x="42" y="2"/>
                </a:lnTo>
                <a:lnTo>
                  <a:pt x="37" y="1"/>
                </a:lnTo>
                <a:lnTo>
                  <a:pt x="33" y="0"/>
                </a:lnTo>
                <a:lnTo>
                  <a:pt x="28" y="1"/>
                </a:lnTo>
                <a:lnTo>
                  <a:pt x="23" y="2"/>
                </a:lnTo>
                <a:lnTo>
                  <a:pt x="18" y="3"/>
                </a:lnTo>
                <a:lnTo>
                  <a:pt x="14" y="6"/>
                </a:lnTo>
                <a:lnTo>
                  <a:pt x="10" y="8"/>
                </a:lnTo>
                <a:lnTo>
                  <a:pt x="7" y="12"/>
                </a:lnTo>
                <a:lnTo>
                  <a:pt x="4" y="16"/>
                </a:lnTo>
                <a:lnTo>
                  <a:pt x="1" y="20"/>
                </a:lnTo>
                <a:lnTo>
                  <a:pt x="0" y="24"/>
                </a:lnTo>
              </a:path>
            </a:pathLst>
          </a:custGeom>
          <a:noFill/>
          <a:ln w="12700" cap="rnd" cmpd="sng">
            <a:solidFill>
              <a:srgbClr val="800000"/>
            </a:solidFill>
            <a:prstDash val="solid"/>
            <a:round/>
            <a:headEnd type="none" w="med" len="med"/>
            <a:tailEnd type="none" w="med" len="med"/>
          </a:ln>
          <a:effectLst/>
        </p:spPr>
        <p:txBody>
          <a:bodyPr>
            <a:prstTxWarp prst="textNoShape">
              <a:avLst/>
            </a:prstTxWarp>
          </a:bodyPr>
          <a:lstStyle/>
          <a:p>
            <a:endParaRPr lang="en-US"/>
          </a:p>
        </p:txBody>
      </p:sp>
      <p:sp>
        <p:nvSpPr>
          <p:cNvPr id="30788" name="Line 68"/>
          <p:cNvSpPr>
            <a:spLocks noChangeShapeType="1"/>
          </p:cNvSpPr>
          <p:nvPr/>
        </p:nvSpPr>
        <p:spPr bwMode="auto">
          <a:xfrm>
            <a:off x="7981951" y="2160589"/>
            <a:ext cx="582613" cy="1044575"/>
          </a:xfrm>
          <a:prstGeom prst="line">
            <a:avLst/>
          </a:prstGeom>
          <a:noFill/>
          <a:ln w="12700">
            <a:solidFill>
              <a:srgbClr val="800000"/>
            </a:solidFill>
            <a:prstDash val="lgDash"/>
            <a:round/>
            <a:headEnd/>
            <a:tailEnd/>
          </a:ln>
          <a:effectLst/>
        </p:spPr>
        <p:txBody>
          <a:bodyPr wrap="none" anchor="ctr">
            <a:prstTxWarp prst="textNoShape">
              <a:avLst/>
            </a:prstTxWarp>
          </a:bodyPr>
          <a:lstStyle/>
          <a:p>
            <a:endParaRPr lang="en-US"/>
          </a:p>
        </p:txBody>
      </p:sp>
      <p:sp>
        <p:nvSpPr>
          <p:cNvPr id="30789" name="Freeform 69"/>
          <p:cNvSpPr>
            <a:spLocks/>
          </p:cNvSpPr>
          <p:nvPr/>
        </p:nvSpPr>
        <p:spPr bwMode="auto">
          <a:xfrm>
            <a:off x="8596314" y="3184525"/>
            <a:ext cx="109537" cy="63500"/>
          </a:xfrm>
          <a:custGeom>
            <a:avLst/>
            <a:gdLst/>
            <a:ahLst/>
            <a:cxnLst>
              <a:cxn ang="0">
                <a:pos x="0" y="15"/>
              </a:cxn>
              <a:cxn ang="0">
                <a:pos x="2" y="20"/>
              </a:cxn>
              <a:cxn ang="0">
                <a:pos x="5" y="24"/>
              </a:cxn>
              <a:cxn ang="0">
                <a:pos x="7" y="28"/>
              </a:cxn>
              <a:cxn ang="0">
                <a:pos x="11" y="31"/>
              </a:cxn>
              <a:cxn ang="0">
                <a:pos x="15" y="34"/>
              </a:cxn>
              <a:cxn ang="0">
                <a:pos x="20" y="36"/>
              </a:cxn>
              <a:cxn ang="0">
                <a:pos x="24" y="38"/>
              </a:cxn>
              <a:cxn ang="0">
                <a:pos x="29" y="39"/>
              </a:cxn>
              <a:cxn ang="0">
                <a:pos x="34" y="39"/>
              </a:cxn>
              <a:cxn ang="0">
                <a:pos x="38" y="39"/>
              </a:cxn>
              <a:cxn ang="0">
                <a:pos x="43" y="38"/>
              </a:cxn>
              <a:cxn ang="0">
                <a:pos x="48" y="36"/>
              </a:cxn>
              <a:cxn ang="0">
                <a:pos x="52" y="34"/>
              </a:cxn>
              <a:cxn ang="0">
                <a:pos x="56" y="30"/>
              </a:cxn>
              <a:cxn ang="0">
                <a:pos x="60" y="27"/>
              </a:cxn>
              <a:cxn ang="0">
                <a:pos x="62" y="23"/>
              </a:cxn>
              <a:cxn ang="0">
                <a:pos x="65" y="19"/>
              </a:cxn>
              <a:cxn ang="0">
                <a:pos x="66" y="14"/>
              </a:cxn>
              <a:cxn ang="0">
                <a:pos x="67" y="9"/>
              </a:cxn>
              <a:cxn ang="0">
                <a:pos x="68" y="4"/>
              </a:cxn>
              <a:cxn ang="0">
                <a:pos x="67" y="0"/>
              </a:cxn>
            </a:cxnLst>
            <a:rect l="0" t="0" r="r" b="b"/>
            <a:pathLst>
              <a:path w="69" h="40">
                <a:moveTo>
                  <a:pt x="0" y="15"/>
                </a:moveTo>
                <a:lnTo>
                  <a:pt x="2" y="20"/>
                </a:lnTo>
                <a:lnTo>
                  <a:pt x="5" y="24"/>
                </a:lnTo>
                <a:lnTo>
                  <a:pt x="7" y="28"/>
                </a:lnTo>
                <a:lnTo>
                  <a:pt x="11" y="31"/>
                </a:lnTo>
                <a:lnTo>
                  <a:pt x="15" y="34"/>
                </a:lnTo>
                <a:lnTo>
                  <a:pt x="20" y="36"/>
                </a:lnTo>
                <a:lnTo>
                  <a:pt x="24" y="38"/>
                </a:lnTo>
                <a:lnTo>
                  <a:pt x="29" y="39"/>
                </a:lnTo>
                <a:lnTo>
                  <a:pt x="34" y="39"/>
                </a:lnTo>
                <a:lnTo>
                  <a:pt x="38" y="39"/>
                </a:lnTo>
                <a:lnTo>
                  <a:pt x="43" y="38"/>
                </a:lnTo>
                <a:lnTo>
                  <a:pt x="48" y="36"/>
                </a:lnTo>
                <a:lnTo>
                  <a:pt x="52" y="34"/>
                </a:lnTo>
                <a:lnTo>
                  <a:pt x="56" y="30"/>
                </a:lnTo>
                <a:lnTo>
                  <a:pt x="60" y="27"/>
                </a:lnTo>
                <a:lnTo>
                  <a:pt x="62" y="23"/>
                </a:lnTo>
                <a:lnTo>
                  <a:pt x="65" y="19"/>
                </a:lnTo>
                <a:lnTo>
                  <a:pt x="66" y="14"/>
                </a:lnTo>
                <a:lnTo>
                  <a:pt x="67" y="9"/>
                </a:lnTo>
                <a:lnTo>
                  <a:pt x="68" y="4"/>
                </a:lnTo>
                <a:lnTo>
                  <a:pt x="67" y="0"/>
                </a:lnTo>
              </a:path>
            </a:pathLst>
          </a:custGeom>
          <a:noFill/>
          <a:ln w="12700" cap="rnd" cmpd="sng">
            <a:solidFill>
              <a:srgbClr val="800000"/>
            </a:solidFill>
            <a:prstDash val="solid"/>
            <a:round/>
            <a:headEnd type="none" w="med" len="med"/>
            <a:tailEnd type="none" w="med" len="med"/>
          </a:ln>
          <a:effectLst/>
        </p:spPr>
        <p:txBody>
          <a:bodyPr>
            <a:prstTxWarp prst="textNoShape">
              <a:avLst/>
            </a:prstTxWarp>
          </a:bodyPr>
          <a:lstStyle/>
          <a:p>
            <a:endParaRPr lang="en-US"/>
          </a:p>
        </p:txBody>
      </p:sp>
      <p:sp>
        <p:nvSpPr>
          <p:cNvPr id="30790" name="Line 70"/>
          <p:cNvSpPr>
            <a:spLocks noChangeShapeType="1"/>
          </p:cNvSpPr>
          <p:nvPr/>
        </p:nvSpPr>
        <p:spPr bwMode="auto">
          <a:xfrm flipH="1" flipV="1">
            <a:off x="8070851" y="2155826"/>
            <a:ext cx="638175" cy="1033463"/>
          </a:xfrm>
          <a:prstGeom prst="line">
            <a:avLst/>
          </a:prstGeom>
          <a:noFill/>
          <a:ln w="12700">
            <a:solidFill>
              <a:srgbClr val="800000"/>
            </a:solidFill>
            <a:prstDash val="lgDash"/>
            <a:round/>
            <a:headEnd/>
            <a:tailEnd/>
          </a:ln>
          <a:effectLst/>
        </p:spPr>
        <p:txBody>
          <a:bodyPr wrap="none" anchor="ctr">
            <a:prstTxWarp prst="textNoShape">
              <a:avLst/>
            </a:prstTxWarp>
          </a:bodyPr>
          <a:lstStyle/>
          <a:p>
            <a:endParaRPr lang="en-US"/>
          </a:p>
        </p:txBody>
      </p:sp>
      <p:sp>
        <p:nvSpPr>
          <p:cNvPr id="30791" name="Line 71"/>
          <p:cNvSpPr>
            <a:spLocks noChangeShapeType="1"/>
          </p:cNvSpPr>
          <p:nvPr/>
        </p:nvSpPr>
        <p:spPr bwMode="auto">
          <a:xfrm>
            <a:off x="8191500" y="2152650"/>
            <a:ext cx="763588" cy="1054100"/>
          </a:xfrm>
          <a:prstGeom prst="line">
            <a:avLst/>
          </a:prstGeom>
          <a:noFill/>
          <a:ln w="12700">
            <a:solidFill>
              <a:srgbClr val="800000"/>
            </a:solidFill>
            <a:prstDash val="lgDash"/>
            <a:round/>
            <a:headEnd/>
            <a:tailEnd/>
          </a:ln>
          <a:effectLst/>
        </p:spPr>
        <p:txBody>
          <a:bodyPr wrap="none" anchor="ctr">
            <a:prstTxWarp prst="textNoShape">
              <a:avLst/>
            </a:prstTxWarp>
          </a:bodyPr>
          <a:lstStyle/>
          <a:p>
            <a:endParaRPr lang="en-US"/>
          </a:p>
        </p:txBody>
      </p:sp>
      <p:sp>
        <p:nvSpPr>
          <p:cNvPr id="30792" name="Freeform 72"/>
          <p:cNvSpPr>
            <a:spLocks/>
          </p:cNvSpPr>
          <p:nvPr/>
        </p:nvSpPr>
        <p:spPr bwMode="auto">
          <a:xfrm>
            <a:off x="8959850" y="3192463"/>
            <a:ext cx="109538" cy="61912"/>
          </a:xfrm>
          <a:custGeom>
            <a:avLst/>
            <a:gdLst/>
            <a:ahLst/>
            <a:cxnLst>
              <a:cxn ang="0">
                <a:pos x="0" y="13"/>
              </a:cxn>
              <a:cxn ang="0">
                <a:pos x="2" y="18"/>
              </a:cxn>
              <a:cxn ang="0">
                <a:pos x="4" y="22"/>
              </a:cxn>
              <a:cxn ang="0">
                <a:pos x="7" y="25"/>
              </a:cxn>
              <a:cxn ang="0">
                <a:pos x="11" y="29"/>
              </a:cxn>
              <a:cxn ang="0">
                <a:pos x="15" y="32"/>
              </a:cxn>
              <a:cxn ang="0">
                <a:pos x="19" y="34"/>
              </a:cxn>
              <a:cxn ang="0">
                <a:pos x="24" y="36"/>
              </a:cxn>
              <a:cxn ang="0">
                <a:pos x="28" y="37"/>
              </a:cxn>
              <a:cxn ang="0">
                <a:pos x="33" y="38"/>
              </a:cxn>
              <a:cxn ang="0">
                <a:pos x="38" y="37"/>
              </a:cxn>
              <a:cxn ang="0">
                <a:pos x="43" y="36"/>
              </a:cxn>
              <a:cxn ang="0">
                <a:pos x="48" y="35"/>
              </a:cxn>
              <a:cxn ang="0">
                <a:pos x="52" y="33"/>
              </a:cxn>
              <a:cxn ang="0">
                <a:pos x="56" y="30"/>
              </a:cxn>
              <a:cxn ang="0">
                <a:pos x="59" y="26"/>
              </a:cxn>
              <a:cxn ang="0">
                <a:pos x="62" y="23"/>
              </a:cxn>
              <a:cxn ang="0">
                <a:pos x="65" y="18"/>
              </a:cxn>
              <a:cxn ang="0">
                <a:pos x="67" y="14"/>
              </a:cxn>
              <a:cxn ang="0">
                <a:pos x="68" y="9"/>
              </a:cxn>
              <a:cxn ang="0">
                <a:pos x="68" y="4"/>
              </a:cxn>
              <a:cxn ang="0">
                <a:pos x="68" y="0"/>
              </a:cxn>
            </a:cxnLst>
            <a:rect l="0" t="0" r="r" b="b"/>
            <a:pathLst>
              <a:path w="69" h="39">
                <a:moveTo>
                  <a:pt x="0" y="13"/>
                </a:moveTo>
                <a:lnTo>
                  <a:pt x="2" y="18"/>
                </a:lnTo>
                <a:lnTo>
                  <a:pt x="4" y="22"/>
                </a:lnTo>
                <a:lnTo>
                  <a:pt x="7" y="25"/>
                </a:lnTo>
                <a:lnTo>
                  <a:pt x="11" y="29"/>
                </a:lnTo>
                <a:lnTo>
                  <a:pt x="15" y="32"/>
                </a:lnTo>
                <a:lnTo>
                  <a:pt x="19" y="34"/>
                </a:lnTo>
                <a:lnTo>
                  <a:pt x="24" y="36"/>
                </a:lnTo>
                <a:lnTo>
                  <a:pt x="28" y="37"/>
                </a:lnTo>
                <a:lnTo>
                  <a:pt x="33" y="38"/>
                </a:lnTo>
                <a:lnTo>
                  <a:pt x="38" y="37"/>
                </a:lnTo>
                <a:lnTo>
                  <a:pt x="43" y="36"/>
                </a:lnTo>
                <a:lnTo>
                  <a:pt x="48" y="35"/>
                </a:lnTo>
                <a:lnTo>
                  <a:pt x="52" y="33"/>
                </a:lnTo>
                <a:lnTo>
                  <a:pt x="56" y="30"/>
                </a:lnTo>
                <a:lnTo>
                  <a:pt x="59" y="26"/>
                </a:lnTo>
                <a:lnTo>
                  <a:pt x="62" y="23"/>
                </a:lnTo>
                <a:lnTo>
                  <a:pt x="65" y="18"/>
                </a:lnTo>
                <a:lnTo>
                  <a:pt x="67" y="14"/>
                </a:lnTo>
                <a:lnTo>
                  <a:pt x="68" y="9"/>
                </a:lnTo>
                <a:lnTo>
                  <a:pt x="68" y="4"/>
                </a:lnTo>
                <a:lnTo>
                  <a:pt x="68" y="0"/>
                </a:lnTo>
              </a:path>
            </a:pathLst>
          </a:custGeom>
          <a:noFill/>
          <a:ln w="12700" cap="rnd" cmpd="sng">
            <a:solidFill>
              <a:srgbClr val="800000"/>
            </a:solidFill>
            <a:prstDash val="solid"/>
            <a:round/>
            <a:headEnd type="none" w="med" len="med"/>
            <a:tailEnd type="none" w="med" len="med"/>
          </a:ln>
          <a:effectLst/>
        </p:spPr>
        <p:txBody>
          <a:bodyPr>
            <a:prstTxWarp prst="textNoShape">
              <a:avLst/>
            </a:prstTxWarp>
          </a:bodyPr>
          <a:lstStyle/>
          <a:p>
            <a:endParaRPr lang="en-US"/>
          </a:p>
        </p:txBody>
      </p:sp>
      <p:sp>
        <p:nvSpPr>
          <p:cNvPr id="30793" name="Line 73"/>
          <p:cNvSpPr>
            <a:spLocks noChangeShapeType="1"/>
          </p:cNvSpPr>
          <p:nvPr/>
        </p:nvSpPr>
        <p:spPr bwMode="auto">
          <a:xfrm flipH="1" flipV="1">
            <a:off x="8308976" y="2019301"/>
            <a:ext cx="765175" cy="1179513"/>
          </a:xfrm>
          <a:prstGeom prst="line">
            <a:avLst/>
          </a:prstGeom>
          <a:noFill/>
          <a:ln w="12700">
            <a:solidFill>
              <a:srgbClr val="800000"/>
            </a:solidFill>
            <a:prstDash val="lgDash"/>
            <a:round/>
            <a:headEnd/>
            <a:tailEnd/>
          </a:ln>
          <a:effectLst/>
        </p:spPr>
        <p:txBody>
          <a:bodyPr wrap="none" anchor="ctr">
            <a:prstTxWarp prst="textNoShape">
              <a:avLst/>
            </a:prstTxWarp>
          </a:bodyPr>
          <a:lstStyle/>
          <a:p>
            <a:endParaRPr lang="en-US"/>
          </a:p>
        </p:txBody>
      </p:sp>
      <p:sp>
        <p:nvSpPr>
          <p:cNvPr id="30794" name="Freeform 74"/>
          <p:cNvSpPr>
            <a:spLocks/>
          </p:cNvSpPr>
          <p:nvPr/>
        </p:nvSpPr>
        <p:spPr bwMode="auto">
          <a:xfrm>
            <a:off x="5153026" y="5292725"/>
            <a:ext cx="168275" cy="103188"/>
          </a:xfrm>
          <a:custGeom>
            <a:avLst/>
            <a:gdLst/>
            <a:ahLst/>
            <a:cxnLst>
              <a:cxn ang="0">
                <a:pos x="105" y="32"/>
              </a:cxn>
              <a:cxn ang="0">
                <a:pos x="89" y="0"/>
              </a:cxn>
              <a:cxn ang="0">
                <a:pos x="0" y="64"/>
              </a:cxn>
              <a:cxn ang="0">
                <a:pos x="105" y="32"/>
              </a:cxn>
            </a:cxnLst>
            <a:rect l="0" t="0" r="r" b="b"/>
            <a:pathLst>
              <a:path w="106" h="65">
                <a:moveTo>
                  <a:pt x="105" y="32"/>
                </a:moveTo>
                <a:lnTo>
                  <a:pt x="89" y="0"/>
                </a:lnTo>
                <a:lnTo>
                  <a:pt x="0" y="64"/>
                </a:lnTo>
                <a:lnTo>
                  <a:pt x="105" y="32"/>
                </a:lnTo>
              </a:path>
            </a:pathLst>
          </a:custGeom>
          <a:solidFill>
            <a:srgbClr val="790015"/>
          </a:solidFill>
          <a:ln w="12700" cap="rnd" cmpd="sng">
            <a:noFill/>
            <a:prstDash val="solid"/>
            <a:round/>
            <a:headEnd type="none" w="med" len="med"/>
            <a:tailEnd type="none" w="med" len="med"/>
          </a:ln>
          <a:effectLst/>
        </p:spPr>
        <p:txBody>
          <a:bodyPr>
            <a:prstTxWarp prst="textNoShape">
              <a:avLst/>
            </a:prstTxWarp>
          </a:bodyPr>
          <a:lstStyle/>
          <a:p>
            <a:endParaRPr lang="en-US"/>
          </a:p>
        </p:txBody>
      </p:sp>
      <p:sp>
        <p:nvSpPr>
          <p:cNvPr id="30795" name="Freeform 75"/>
          <p:cNvSpPr>
            <a:spLocks/>
          </p:cNvSpPr>
          <p:nvPr/>
        </p:nvSpPr>
        <p:spPr bwMode="auto">
          <a:xfrm>
            <a:off x="8342314" y="3617913"/>
            <a:ext cx="168275" cy="101600"/>
          </a:xfrm>
          <a:custGeom>
            <a:avLst/>
            <a:gdLst/>
            <a:ahLst/>
            <a:cxnLst>
              <a:cxn ang="0">
                <a:pos x="16" y="63"/>
              </a:cxn>
              <a:cxn ang="0">
                <a:pos x="0" y="32"/>
              </a:cxn>
              <a:cxn ang="0">
                <a:pos x="105" y="0"/>
              </a:cxn>
              <a:cxn ang="0">
                <a:pos x="16" y="63"/>
              </a:cxn>
            </a:cxnLst>
            <a:rect l="0" t="0" r="r" b="b"/>
            <a:pathLst>
              <a:path w="106" h="64">
                <a:moveTo>
                  <a:pt x="16" y="63"/>
                </a:moveTo>
                <a:lnTo>
                  <a:pt x="0" y="32"/>
                </a:lnTo>
                <a:lnTo>
                  <a:pt x="105" y="0"/>
                </a:lnTo>
                <a:lnTo>
                  <a:pt x="16" y="63"/>
                </a:lnTo>
              </a:path>
            </a:pathLst>
          </a:custGeom>
          <a:solidFill>
            <a:srgbClr val="790015"/>
          </a:solidFill>
          <a:ln w="12700" cap="rnd" cmpd="sng">
            <a:noFill/>
            <a:prstDash val="solid"/>
            <a:round/>
            <a:headEnd type="none" w="med" len="med"/>
            <a:tailEnd type="none" w="med" len="med"/>
          </a:ln>
          <a:effectLst/>
        </p:spPr>
        <p:txBody>
          <a:bodyPr>
            <a:prstTxWarp prst="textNoShape">
              <a:avLst/>
            </a:prstTxWarp>
          </a:bodyPr>
          <a:lstStyle/>
          <a:p>
            <a:endParaRPr lang="en-US"/>
          </a:p>
        </p:txBody>
      </p:sp>
      <p:sp>
        <p:nvSpPr>
          <p:cNvPr id="30796" name="Line 76"/>
          <p:cNvSpPr>
            <a:spLocks noChangeShapeType="1"/>
          </p:cNvSpPr>
          <p:nvPr/>
        </p:nvSpPr>
        <p:spPr bwMode="auto">
          <a:xfrm flipV="1">
            <a:off x="5235575" y="3678238"/>
            <a:ext cx="3124200" cy="1674812"/>
          </a:xfrm>
          <a:prstGeom prst="line">
            <a:avLst/>
          </a:prstGeom>
          <a:noFill/>
          <a:ln w="12700">
            <a:solidFill>
              <a:srgbClr val="800000"/>
            </a:solidFill>
            <a:prstDash val="lgDash"/>
            <a:round/>
            <a:headEnd/>
            <a:tailEnd/>
          </a:ln>
          <a:effectLst/>
        </p:spPr>
        <p:txBody>
          <a:bodyPr wrap="none" anchor="ctr">
            <a:prstTxWarp prst="textNoShape">
              <a:avLst/>
            </a:prstTxWarp>
          </a:bodyPr>
          <a:lstStyle/>
          <a:p>
            <a:endParaRPr lang="en-US"/>
          </a:p>
        </p:txBody>
      </p:sp>
      <p:sp>
        <p:nvSpPr>
          <p:cNvPr id="30797" name="Freeform 77"/>
          <p:cNvSpPr>
            <a:spLocks/>
          </p:cNvSpPr>
          <p:nvPr/>
        </p:nvSpPr>
        <p:spPr bwMode="auto">
          <a:xfrm>
            <a:off x="8332788" y="3267075"/>
            <a:ext cx="176212" cy="77788"/>
          </a:xfrm>
          <a:custGeom>
            <a:avLst/>
            <a:gdLst/>
            <a:ahLst/>
            <a:cxnLst>
              <a:cxn ang="0">
                <a:pos x="0" y="33"/>
              </a:cxn>
              <a:cxn ang="0">
                <a:pos x="11" y="0"/>
              </a:cxn>
              <a:cxn ang="0">
                <a:pos x="110" y="48"/>
              </a:cxn>
              <a:cxn ang="0">
                <a:pos x="0" y="33"/>
              </a:cxn>
            </a:cxnLst>
            <a:rect l="0" t="0" r="r" b="b"/>
            <a:pathLst>
              <a:path w="111" h="49">
                <a:moveTo>
                  <a:pt x="0" y="33"/>
                </a:moveTo>
                <a:lnTo>
                  <a:pt x="11" y="0"/>
                </a:lnTo>
                <a:lnTo>
                  <a:pt x="110" y="48"/>
                </a:lnTo>
                <a:lnTo>
                  <a:pt x="0" y="33"/>
                </a:lnTo>
              </a:path>
            </a:pathLst>
          </a:custGeom>
          <a:solidFill>
            <a:srgbClr val="790015"/>
          </a:solidFill>
          <a:ln w="12700" cap="rnd" cmpd="sng">
            <a:noFill/>
            <a:prstDash val="solid"/>
            <a:round/>
            <a:headEnd type="none" w="med" len="med"/>
            <a:tailEnd type="none" w="med" len="med"/>
          </a:ln>
          <a:effectLst/>
        </p:spPr>
        <p:txBody>
          <a:bodyPr>
            <a:prstTxWarp prst="textNoShape">
              <a:avLst/>
            </a:prstTxWarp>
          </a:bodyPr>
          <a:lstStyle/>
          <a:p>
            <a:endParaRPr lang="en-US"/>
          </a:p>
        </p:txBody>
      </p:sp>
      <p:sp>
        <p:nvSpPr>
          <p:cNvPr id="30798" name="Rectangle 78"/>
          <p:cNvSpPr>
            <a:spLocks noChangeArrowheads="1"/>
          </p:cNvSpPr>
          <p:nvPr/>
        </p:nvSpPr>
        <p:spPr bwMode="auto">
          <a:xfrm>
            <a:off x="5314630" y="3351213"/>
            <a:ext cx="1053154" cy="274422"/>
          </a:xfrm>
          <a:prstGeom prst="rect">
            <a:avLst/>
          </a:prstGeom>
          <a:noFill/>
          <a:ln w="12700">
            <a:noFill/>
            <a:miter lim="800000"/>
            <a:headEnd/>
            <a:tailEnd/>
          </a:ln>
          <a:effectLst/>
        </p:spPr>
        <p:txBody>
          <a:bodyPr wrap="none" lIns="90478" tIns="44444" rIns="90478" bIns="44444">
            <a:prstTxWarp prst="textNoShape">
              <a:avLst/>
            </a:prstTxWarp>
            <a:spAutoFit/>
          </a:bodyPr>
          <a:lstStyle/>
          <a:p>
            <a:pPr algn="ctr" eaLnBrk="0" hangingPunct="0"/>
            <a:r>
              <a:rPr lang="en-US" sz="1200" b="1">
                <a:solidFill>
                  <a:srgbClr val="800000"/>
                </a:solidFill>
                <a:latin typeface="Times New Roman" pitchFamily="-108" charset="0"/>
              </a:rPr>
              <a:t>MECHANIC</a:t>
            </a:r>
            <a:endParaRPr lang="en-US" sz="1200" b="1">
              <a:solidFill>
                <a:srgbClr val="790015"/>
              </a:solidFill>
              <a:latin typeface="Times New Roman" pitchFamily="-108" charset="0"/>
            </a:endParaRPr>
          </a:p>
        </p:txBody>
      </p:sp>
      <p:sp>
        <p:nvSpPr>
          <p:cNvPr id="30799" name="Freeform 79"/>
          <p:cNvSpPr>
            <a:spLocks/>
          </p:cNvSpPr>
          <p:nvPr/>
        </p:nvSpPr>
        <p:spPr bwMode="auto">
          <a:xfrm>
            <a:off x="7585076" y="2922588"/>
            <a:ext cx="17463" cy="25400"/>
          </a:xfrm>
          <a:custGeom>
            <a:avLst/>
            <a:gdLst/>
            <a:ahLst/>
            <a:cxnLst>
              <a:cxn ang="0">
                <a:pos x="0" y="15"/>
              </a:cxn>
              <a:cxn ang="0">
                <a:pos x="3" y="12"/>
              </a:cxn>
              <a:cxn ang="0">
                <a:pos x="6" y="9"/>
              </a:cxn>
              <a:cxn ang="0">
                <a:pos x="8" y="5"/>
              </a:cxn>
              <a:cxn ang="0">
                <a:pos x="10" y="0"/>
              </a:cxn>
            </a:cxnLst>
            <a:rect l="0" t="0" r="r" b="b"/>
            <a:pathLst>
              <a:path w="11" h="16">
                <a:moveTo>
                  <a:pt x="0" y="15"/>
                </a:moveTo>
                <a:lnTo>
                  <a:pt x="3" y="12"/>
                </a:lnTo>
                <a:lnTo>
                  <a:pt x="6" y="9"/>
                </a:lnTo>
                <a:lnTo>
                  <a:pt x="8" y="5"/>
                </a:lnTo>
                <a:lnTo>
                  <a:pt x="10" y="0"/>
                </a:lnTo>
              </a:path>
            </a:pathLst>
          </a:custGeom>
          <a:noFill/>
          <a:ln w="12700" cap="rnd" cmpd="sng">
            <a:solidFill>
              <a:srgbClr val="790015"/>
            </a:solidFill>
            <a:prstDash val="solid"/>
            <a:round/>
            <a:headEnd type="none" w="med" len="med"/>
            <a:tailEnd type="none" w="med" len="med"/>
          </a:ln>
          <a:effectLst/>
        </p:spPr>
        <p:txBody>
          <a:bodyPr>
            <a:prstTxWarp prst="textNoShape">
              <a:avLst/>
            </a:prstTxWarp>
          </a:bodyPr>
          <a:lstStyle/>
          <a:p>
            <a:endParaRPr lang="en-US"/>
          </a:p>
        </p:txBody>
      </p:sp>
      <p:sp>
        <p:nvSpPr>
          <p:cNvPr id="30800" name="Line 80"/>
          <p:cNvSpPr>
            <a:spLocks noChangeShapeType="1"/>
          </p:cNvSpPr>
          <p:nvPr/>
        </p:nvSpPr>
        <p:spPr bwMode="auto">
          <a:xfrm flipH="1" flipV="1">
            <a:off x="7537450" y="1892300"/>
            <a:ext cx="69850" cy="1036638"/>
          </a:xfrm>
          <a:prstGeom prst="line">
            <a:avLst/>
          </a:prstGeom>
          <a:noFill/>
          <a:ln w="12700">
            <a:solidFill>
              <a:srgbClr val="790015"/>
            </a:solidFill>
            <a:prstDash val="lgDash"/>
            <a:round/>
            <a:headEnd/>
            <a:tailEnd/>
          </a:ln>
          <a:effectLst/>
        </p:spPr>
        <p:txBody>
          <a:bodyPr wrap="none" anchor="ctr">
            <a:prstTxWarp prst="textNoShape">
              <a:avLst/>
            </a:prstTxWarp>
          </a:bodyPr>
          <a:lstStyle/>
          <a:p>
            <a:endParaRPr lang="en-US"/>
          </a:p>
        </p:txBody>
      </p:sp>
      <p:sp>
        <p:nvSpPr>
          <p:cNvPr id="30801" name="Freeform 81"/>
          <p:cNvSpPr>
            <a:spLocks/>
          </p:cNvSpPr>
          <p:nvPr/>
        </p:nvSpPr>
        <p:spPr bwMode="auto">
          <a:xfrm>
            <a:off x="7491413" y="1822450"/>
            <a:ext cx="57150" cy="77788"/>
          </a:xfrm>
          <a:custGeom>
            <a:avLst/>
            <a:gdLst/>
            <a:ahLst/>
            <a:cxnLst>
              <a:cxn ang="0">
                <a:pos x="33" y="48"/>
              </a:cxn>
              <a:cxn ang="0">
                <a:pos x="35" y="43"/>
              </a:cxn>
              <a:cxn ang="0">
                <a:pos x="35" y="38"/>
              </a:cxn>
              <a:cxn ang="0">
                <a:pos x="35" y="33"/>
              </a:cxn>
              <a:cxn ang="0">
                <a:pos x="35" y="28"/>
              </a:cxn>
              <a:cxn ang="0">
                <a:pos x="34" y="24"/>
              </a:cxn>
              <a:cxn ang="0">
                <a:pos x="31" y="19"/>
              </a:cxn>
              <a:cxn ang="0">
                <a:pos x="29" y="15"/>
              </a:cxn>
              <a:cxn ang="0">
                <a:pos x="26" y="11"/>
              </a:cxn>
              <a:cxn ang="0">
                <a:pos x="22" y="8"/>
              </a:cxn>
              <a:cxn ang="0">
                <a:pos x="19" y="5"/>
              </a:cxn>
              <a:cxn ang="0">
                <a:pos x="14" y="3"/>
              </a:cxn>
              <a:cxn ang="0">
                <a:pos x="10" y="1"/>
              </a:cxn>
              <a:cxn ang="0">
                <a:pos x="5" y="1"/>
              </a:cxn>
              <a:cxn ang="0">
                <a:pos x="0" y="0"/>
              </a:cxn>
            </a:cxnLst>
            <a:rect l="0" t="0" r="r" b="b"/>
            <a:pathLst>
              <a:path w="36" h="49">
                <a:moveTo>
                  <a:pt x="33" y="48"/>
                </a:moveTo>
                <a:lnTo>
                  <a:pt x="35" y="43"/>
                </a:lnTo>
                <a:lnTo>
                  <a:pt x="35" y="38"/>
                </a:lnTo>
                <a:lnTo>
                  <a:pt x="35" y="33"/>
                </a:lnTo>
                <a:lnTo>
                  <a:pt x="35" y="28"/>
                </a:lnTo>
                <a:lnTo>
                  <a:pt x="34" y="24"/>
                </a:lnTo>
                <a:lnTo>
                  <a:pt x="31" y="19"/>
                </a:lnTo>
                <a:lnTo>
                  <a:pt x="29" y="15"/>
                </a:lnTo>
                <a:lnTo>
                  <a:pt x="26" y="11"/>
                </a:lnTo>
                <a:lnTo>
                  <a:pt x="22" y="8"/>
                </a:lnTo>
                <a:lnTo>
                  <a:pt x="19" y="5"/>
                </a:lnTo>
                <a:lnTo>
                  <a:pt x="14" y="3"/>
                </a:lnTo>
                <a:lnTo>
                  <a:pt x="10" y="1"/>
                </a:lnTo>
                <a:lnTo>
                  <a:pt x="5" y="1"/>
                </a:lnTo>
                <a:lnTo>
                  <a:pt x="0" y="0"/>
                </a:lnTo>
              </a:path>
            </a:pathLst>
          </a:custGeom>
          <a:noFill/>
          <a:ln w="12700" cap="rnd" cmpd="sng">
            <a:noFill/>
            <a:prstDash val="solid"/>
            <a:round/>
            <a:headEnd type="none" w="med" len="med"/>
            <a:tailEnd type="none" w="med" len="med"/>
          </a:ln>
          <a:effectLst/>
        </p:spPr>
        <p:txBody>
          <a:bodyPr>
            <a:prstTxWarp prst="textNoShape">
              <a:avLst/>
            </a:prstTxWarp>
          </a:bodyPr>
          <a:lstStyle/>
          <a:p>
            <a:endParaRPr lang="en-US"/>
          </a:p>
        </p:txBody>
      </p:sp>
      <p:sp>
        <p:nvSpPr>
          <p:cNvPr id="30802" name="Line 82"/>
          <p:cNvSpPr>
            <a:spLocks noChangeShapeType="1"/>
          </p:cNvSpPr>
          <p:nvPr/>
        </p:nvSpPr>
        <p:spPr bwMode="auto">
          <a:xfrm flipH="1">
            <a:off x="5092701" y="1828801"/>
            <a:ext cx="2405063" cy="17463"/>
          </a:xfrm>
          <a:prstGeom prst="line">
            <a:avLst/>
          </a:prstGeom>
          <a:noFill/>
          <a:ln w="12700">
            <a:solidFill>
              <a:srgbClr val="800000"/>
            </a:solidFill>
            <a:prstDash val="lgDash"/>
            <a:round/>
            <a:headEnd/>
            <a:tailEnd/>
          </a:ln>
          <a:effectLst/>
        </p:spPr>
        <p:txBody>
          <a:bodyPr wrap="none" anchor="ctr">
            <a:prstTxWarp prst="textNoShape">
              <a:avLst/>
            </a:prstTxWarp>
          </a:bodyPr>
          <a:lstStyle/>
          <a:p>
            <a:endParaRPr lang="en-US"/>
          </a:p>
        </p:txBody>
      </p:sp>
      <p:sp>
        <p:nvSpPr>
          <p:cNvPr id="30803" name="Freeform 83"/>
          <p:cNvSpPr>
            <a:spLocks/>
          </p:cNvSpPr>
          <p:nvPr/>
        </p:nvSpPr>
        <p:spPr bwMode="auto">
          <a:xfrm>
            <a:off x="4970464" y="1849439"/>
            <a:ext cx="128587" cy="111125"/>
          </a:xfrm>
          <a:custGeom>
            <a:avLst/>
            <a:gdLst/>
            <a:ahLst/>
            <a:cxnLst>
              <a:cxn ang="0">
                <a:pos x="80" y="0"/>
              </a:cxn>
              <a:cxn ang="0">
                <a:pos x="68" y="1"/>
              </a:cxn>
              <a:cxn ang="0">
                <a:pos x="59" y="2"/>
              </a:cxn>
              <a:cxn ang="0">
                <a:pos x="47" y="4"/>
              </a:cxn>
              <a:cxn ang="0">
                <a:pos x="35" y="6"/>
              </a:cxn>
              <a:cxn ang="0">
                <a:pos x="26" y="9"/>
              </a:cxn>
              <a:cxn ang="0">
                <a:pos x="19" y="13"/>
              </a:cxn>
              <a:cxn ang="0">
                <a:pos x="12" y="17"/>
              </a:cxn>
              <a:cxn ang="0">
                <a:pos x="7" y="22"/>
              </a:cxn>
              <a:cxn ang="0">
                <a:pos x="2" y="26"/>
              </a:cxn>
              <a:cxn ang="0">
                <a:pos x="2" y="31"/>
              </a:cxn>
              <a:cxn ang="0">
                <a:pos x="0" y="36"/>
              </a:cxn>
              <a:cxn ang="0">
                <a:pos x="2" y="41"/>
              </a:cxn>
              <a:cxn ang="0">
                <a:pos x="5" y="46"/>
              </a:cxn>
              <a:cxn ang="0">
                <a:pos x="12" y="51"/>
              </a:cxn>
              <a:cxn ang="0">
                <a:pos x="16" y="55"/>
              </a:cxn>
              <a:cxn ang="0">
                <a:pos x="24" y="59"/>
              </a:cxn>
              <a:cxn ang="0">
                <a:pos x="33" y="62"/>
              </a:cxn>
              <a:cxn ang="0">
                <a:pos x="42" y="65"/>
              </a:cxn>
              <a:cxn ang="0">
                <a:pos x="54" y="67"/>
              </a:cxn>
              <a:cxn ang="0">
                <a:pos x="66" y="68"/>
              </a:cxn>
              <a:cxn ang="0">
                <a:pos x="78" y="69"/>
              </a:cxn>
            </a:cxnLst>
            <a:rect l="0" t="0" r="r" b="b"/>
            <a:pathLst>
              <a:path w="81" h="70">
                <a:moveTo>
                  <a:pt x="80" y="0"/>
                </a:moveTo>
                <a:lnTo>
                  <a:pt x="68" y="1"/>
                </a:lnTo>
                <a:lnTo>
                  <a:pt x="59" y="2"/>
                </a:lnTo>
                <a:lnTo>
                  <a:pt x="47" y="4"/>
                </a:lnTo>
                <a:lnTo>
                  <a:pt x="35" y="6"/>
                </a:lnTo>
                <a:lnTo>
                  <a:pt x="26" y="9"/>
                </a:lnTo>
                <a:lnTo>
                  <a:pt x="19" y="13"/>
                </a:lnTo>
                <a:lnTo>
                  <a:pt x="12" y="17"/>
                </a:lnTo>
                <a:lnTo>
                  <a:pt x="7" y="22"/>
                </a:lnTo>
                <a:lnTo>
                  <a:pt x="2" y="26"/>
                </a:lnTo>
                <a:lnTo>
                  <a:pt x="2" y="31"/>
                </a:lnTo>
                <a:lnTo>
                  <a:pt x="0" y="36"/>
                </a:lnTo>
                <a:lnTo>
                  <a:pt x="2" y="41"/>
                </a:lnTo>
                <a:lnTo>
                  <a:pt x="5" y="46"/>
                </a:lnTo>
                <a:lnTo>
                  <a:pt x="12" y="51"/>
                </a:lnTo>
                <a:lnTo>
                  <a:pt x="16" y="55"/>
                </a:lnTo>
                <a:lnTo>
                  <a:pt x="24" y="59"/>
                </a:lnTo>
                <a:lnTo>
                  <a:pt x="33" y="62"/>
                </a:lnTo>
                <a:lnTo>
                  <a:pt x="42" y="65"/>
                </a:lnTo>
                <a:lnTo>
                  <a:pt x="54" y="67"/>
                </a:lnTo>
                <a:lnTo>
                  <a:pt x="66" y="68"/>
                </a:lnTo>
                <a:lnTo>
                  <a:pt x="78" y="69"/>
                </a:lnTo>
              </a:path>
            </a:pathLst>
          </a:custGeom>
          <a:noFill/>
          <a:ln w="12700" cap="rnd" cmpd="sng">
            <a:solidFill>
              <a:srgbClr val="800000"/>
            </a:solidFill>
            <a:prstDash val="solid"/>
            <a:round/>
            <a:headEnd type="none" w="med" len="med"/>
            <a:tailEnd type="none" w="med" len="med"/>
          </a:ln>
          <a:effectLst/>
        </p:spPr>
        <p:txBody>
          <a:bodyPr>
            <a:prstTxWarp prst="textNoShape">
              <a:avLst/>
            </a:prstTxWarp>
          </a:bodyPr>
          <a:lstStyle/>
          <a:p>
            <a:endParaRPr lang="en-US"/>
          </a:p>
        </p:txBody>
      </p:sp>
      <p:sp>
        <p:nvSpPr>
          <p:cNvPr id="30804" name="Line 84"/>
          <p:cNvSpPr>
            <a:spLocks noChangeShapeType="1"/>
          </p:cNvSpPr>
          <p:nvPr/>
        </p:nvSpPr>
        <p:spPr bwMode="auto">
          <a:xfrm>
            <a:off x="5127625" y="1960564"/>
            <a:ext cx="2590800" cy="115887"/>
          </a:xfrm>
          <a:prstGeom prst="line">
            <a:avLst/>
          </a:prstGeom>
          <a:noFill/>
          <a:ln w="12700">
            <a:solidFill>
              <a:srgbClr val="800000"/>
            </a:solidFill>
            <a:prstDash val="lgDash"/>
            <a:round/>
            <a:headEnd/>
            <a:tailEnd/>
          </a:ln>
          <a:effectLst/>
        </p:spPr>
        <p:txBody>
          <a:bodyPr wrap="none" anchor="ctr">
            <a:prstTxWarp prst="textNoShape">
              <a:avLst/>
            </a:prstTxWarp>
          </a:bodyPr>
          <a:lstStyle/>
          <a:p>
            <a:endParaRPr lang="en-US"/>
          </a:p>
        </p:txBody>
      </p:sp>
      <p:sp>
        <p:nvSpPr>
          <p:cNvPr id="30805" name="Freeform 85"/>
          <p:cNvSpPr>
            <a:spLocks/>
          </p:cNvSpPr>
          <p:nvPr/>
        </p:nvSpPr>
        <p:spPr bwMode="auto">
          <a:xfrm>
            <a:off x="7470776" y="1825626"/>
            <a:ext cx="74613" cy="68263"/>
          </a:xfrm>
          <a:custGeom>
            <a:avLst/>
            <a:gdLst/>
            <a:ahLst/>
            <a:cxnLst>
              <a:cxn ang="0">
                <a:pos x="31" y="42"/>
              </a:cxn>
              <a:cxn ang="0">
                <a:pos x="32" y="37"/>
              </a:cxn>
              <a:cxn ang="0">
                <a:pos x="32" y="32"/>
              </a:cxn>
              <a:cxn ang="0">
                <a:pos x="31" y="27"/>
              </a:cxn>
              <a:cxn ang="0">
                <a:pos x="30" y="23"/>
              </a:cxn>
              <a:cxn ang="0">
                <a:pos x="28" y="18"/>
              </a:cxn>
              <a:cxn ang="0">
                <a:pos x="25" y="14"/>
              </a:cxn>
              <a:cxn ang="0">
                <a:pos x="22" y="10"/>
              </a:cxn>
              <a:cxn ang="0">
                <a:pos x="19" y="7"/>
              </a:cxn>
              <a:cxn ang="0">
                <a:pos x="14" y="4"/>
              </a:cxn>
              <a:cxn ang="0">
                <a:pos x="10" y="2"/>
              </a:cxn>
              <a:cxn ang="0">
                <a:pos x="5" y="1"/>
              </a:cxn>
              <a:cxn ang="0">
                <a:pos x="0" y="0"/>
              </a:cxn>
            </a:cxnLst>
            <a:rect l="0" t="0" r="r" b="b"/>
            <a:pathLst>
              <a:path w="33" h="43">
                <a:moveTo>
                  <a:pt x="31" y="42"/>
                </a:moveTo>
                <a:lnTo>
                  <a:pt x="32" y="37"/>
                </a:lnTo>
                <a:lnTo>
                  <a:pt x="32" y="32"/>
                </a:lnTo>
                <a:lnTo>
                  <a:pt x="31" y="27"/>
                </a:lnTo>
                <a:lnTo>
                  <a:pt x="30" y="23"/>
                </a:lnTo>
                <a:lnTo>
                  <a:pt x="28" y="18"/>
                </a:lnTo>
                <a:lnTo>
                  <a:pt x="25" y="14"/>
                </a:lnTo>
                <a:lnTo>
                  <a:pt x="22" y="10"/>
                </a:lnTo>
                <a:lnTo>
                  <a:pt x="19" y="7"/>
                </a:lnTo>
                <a:lnTo>
                  <a:pt x="14" y="4"/>
                </a:lnTo>
                <a:lnTo>
                  <a:pt x="10" y="2"/>
                </a:lnTo>
                <a:lnTo>
                  <a:pt x="5" y="1"/>
                </a:lnTo>
                <a:lnTo>
                  <a:pt x="0" y="0"/>
                </a:lnTo>
              </a:path>
            </a:pathLst>
          </a:custGeom>
          <a:noFill/>
          <a:ln w="12700" cap="rnd" cmpd="sng">
            <a:solidFill>
              <a:srgbClr val="800000"/>
            </a:solidFill>
            <a:prstDash val="solid"/>
            <a:round/>
            <a:headEnd type="none" w="med" len="med"/>
            <a:tailEnd type="none" w="med" len="med"/>
          </a:ln>
          <a:effectLst/>
        </p:spPr>
        <p:txBody>
          <a:bodyPr>
            <a:prstTxWarp prst="textNoShape">
              <a:avLst/>
            </a:prstTxWarp>
          </a:bodyPr>
          <a:lstStyle/>
          <a:p>
            <a:endParaRPr lang="en-US"/>
          </a:p>
        </p:txBody>
      </p:sp>
      <p:sp>
        <p:nvSpPr>
          <p:cNvPr id="30806" name="Line 86"/>
          <p:cNvSpPr>
            <a:spLocks noChangeShapeType="1"/>
          </p:cNvSpPr>
          <p:nvPr/>
        </p:nvSpPr>
        <p:spPr bwMode="auto">
          <a:xfrm flipH="1">
            <a:off x="7486650" y="2155826"/>
            <a:ext cx="268288" cy="2676525"/>
          </a:xfrm>
          <a:prstGeom prst="line">
            <a:avLst/>
          </a:prstGeom>
          <a:noFill/>
          <a:ln w="12700">
            <a:solidFill>
              <a:srgbClr val="800000"/>
            </a:solidFill>
            <a:prstDash val="lgDash"/>
            <a:round/>
            <a:headEnd/>
            <a:tailEnd/>
          </a:ln>
          <a:effectLst/>
        </p:spPr>
        <p:txBody>
          <a:bodyPr wrap="none" anchor="ctr">
            <a:prstTxWarp prst="textNoShape">
              <a:avLst/>
            </a:prstTxWarp>
          </a:bodyPr>
          <a:lstStyle/>
          <a:p>
            <a:endParaRPr lang="en-US"/>
          </a:p>
        </p:txBody>
      </p:sp>
      <p:sp>
        <p:nvSpPr>
          <p:cNvPr id="30807" name="Freeform 87"/>
          <p:cNvSpPr>
            <a:spLocks/>
          </p:cNvSpPr>
          <p:nvPr/>
        </p:nvSpPr>
        <p:spPr bwMode="auto">
          <a:xfrm>
            <a:off x="7489825" y="4852988"/>
            <a:ext cx="109538" cy="69850"/>
          </a:xfrm>
          <a:custGeom>
            <a:avLst/>
            <a:gdLst/>
            <a:ahLst/>
            <a:cxnLst>
              <a:cxn ang="0">
                <a:pos x="1" y="0"/>
              </a:cxn>
              <a:cxn ang="0">
                <a:pos x="0" y="5"/>
              </a:cxn>
              <a:cxn ang="0">
                <a:pos x="0" y="10"/>
              </a:cxn>
              <a:cxn ang="0">
                <a:pos x="1" y="15"/>
              </a:cxn>
              <a:cxn ang="0">
                <a:pos x="2" y="20"/>
              </a:cxn>
              <a:cxn ang="0">
                <a:pos x="4" y="24"/>
              </a:cxn>
              <a:cxn ang="0">
                <a:pos x="7" y="29"/>
              </a:cxn>
              <a:cxn ang="0">
                <a:pos x="10" y="33"/>
              </a:cxn>
              <a:cxn ang="0">
                <a:pos x="14" y="36"/>
              </a:cxn>
              <a:cxn ang="0">
                <a:pos x="18" y="39"/>
              </a:cxn>
              <a:cxn ang="0">
                <a:pos x="23" y="41"/>
              </a:cxn>
              <a:cxn ang="0">
                <a:pos x="28" y="42"/>
              </a:cxn>
              <a:cxn ang="0">
                <a:pos x="33" y="43"/>
              </a:cxn>
              <a:cxn ang="0">
                <a:pos x="38" y="43"/>
              </a:cxn>
              <a:cxn ang="0">
                <a:pos x="43" y="42"/>
              </a:cxn>
              <a:cxn ang="0">
                <a:pos x="48" y="41"/>
              </a:cxn>
              <a:cxn ang="0">
                <a:pos x="52" y="38"/>
              </a:cxn>
              <a:cxn ang="0">
                <a:pos x="56" y="36"/>
              </a:cxn>
              <a:cxn ang="0">
                <a:pos x="60" y="32"/>
              </a:cxn>
              <a:cxn ang="0">
                <a:pos x="63" y="28"/>
              </a:cxn>
              <a:cxn ang="0">
                <a:pos x="66" y="24"/>
              </a:cxn>
              <a:cxn ang="0">
                <a:pos x="68" y="19"/>
              </a:cxn>
            </a:cxnLst>
            <a:rect l="0" t="0" r="r" b="b"/>
            <a:pathLst>
              <a:path w="69" h="44">
                <a:moveTo>
                  <a:pt x="1" y="0"/>
                </a:moveTo>
                <a:lnTo>
                  <a:pt x="0" y="5"/>
                </a:lnTo>
                <a:lnTo>
                  <a:pt x="0" y="10"/>
                </a:lnTo>
                <a:lnTo>
                  <a:pt x="1" y="15"/>
                </a:lnTo>
                <a:lnTo>
                  <a:pt x="2" y="20"/>
                </a:lnTo>
                <a:lnTo>
                  <a:pt x="4" y="24"/>
                </a:lnTo>
                <a:lnTo>
                  <a:pt x="7" y="29"/>
                </a:lnTo>
                <a:lnTo>
                  <a:pt x="10" y="33"/>
                </a:lnTo>
                <a:lnTo>
                  <a:pt x="14" y="36"/>
                </a:lnTo>
                <a:lnTo>
                  <a:pt x="18" y="39"/>
                </a:lnTo>
                <a:lnTo>
                  <a:pt x="23" y="41"/>
                </a:lnTo>
                <a:lnTo>
                  <a:pt x="28" y="42"/>
                </a:lnTo>
                <a:lnTo>
                  <a:pt x="33" y="43"/>
                </a:lnTo>
                <a:lnTo>
                  <a:pt x="38" y="43"/>
                </a:lnTo>
                <a:lnTo>
                  <a:pt x="43" y="42"/>
                </a:lnTo>
                <a:lnTo>
                  <a:pt x="48" y="41"/>
                </a:lnTo>
                <a:lnTo>
                  <a:pt x="52" y="38"/>
                </a:lnTo>
                <a:lnTo>
                  <a:pt x="56" y="36"/>
                </a:lnTo>
                <a:lnTo>
                  <a:pt x="60" y="32"/>
                </a:lnTo>
                <a:lnTo>
                  <a:pt x="63" y="28"/>
                </a:lnTo>
                <a:lnTo>
                  <a:pt x="66" y="24"/>
                </a:lnTo>
                <a:lnTo>
                  <a:pt x="68" y="19"/>
                </a:lnTo>
              </a:path>
            </a:pathLst>
          </a:custGeom>
          <a:noFill/>
          <a:ln w="12700" cap="rnd" cmpd="sng">
            <a:solidFill>
              <a:srgbClr val="800000"/>
            </a:solidFill>
            <a:prstDash val="solid"/>
            <a:round/>
            <a:headEnd type="none" w="med" len="med"/>
            <a:tailEnd type="none" w="med" len="med"/>
          </a:ln>
          <a:effectLst/>
        </p:spPr>
        <p:txBody>
          <a:bodyPr>
            <a:prstTxWarp prst="textNoShape">
              <a:avLst/>
            </a:prstTxWarp>
          </a:bodyPr>
          <a:lstStyle/>
          <a:p>
            <a:endParaRPr lang="en-US"/>
          </a:p>
        </p:txBody>
      </p:sp>
      <p:sp>
        <p:nvSpPr>
          <p:cNvPr id="30808" name="Freeform 88"/>
          <p:cNvSpPr>
            <a:spLocks/>
          </p:cNvSpPr>
          <p:nvPr/>
        </p:nvSpPr>
        <p:spPr bwMode="auto">
          <a:xfrm>
            <a:off x="5275263" y="3154364"/>
            <a:ext cx="1147762" cy="649287"/>
          </a:xfrm>
          <a:custGeom>
            <a:avLst/>
            <a:gdLst/>
            <a:ahLst/>
            <a:cxnLst>
              <a:cxn ang="0">
                <a:pos x="364" y="0"/>
              </a:cxn>
              <a:cxn ang="0">
                <a:pos x="722" y="206"/>
              </a:cxn>
              <a:cxn ang="0">
                <a:pos x="366" y="408"/>
              </a:cxn>
              <a:cxn ang="0">
                <a:pos x="0" y="206"/>
              </a:cxn>
              <a:cxn ang="0">
                <a:pos x="364" y="0"/>
              </a:cxn>
            </a:cxnLst>
            <a:rect l="0" t="0" r="r" b="b"/>
            <a:pathLst>
              <a:path w="723" h="409">
                <a:moveTo>
                  <a:pt x="364" y="0"/>
                </a:moveTo>
                <a:lnTo>
                  <a:pt x="722" y="206"/>
                </a:lnTo>
                <a:lnTo>
                  <a:pt x="366" y="408"/>
                </a:lnTo>
                <a:lnTo>
                  <a:pt x="0" y="206"/>
                </a:lnTo>
                <a:lnTo>
                  <a:pt x="364" y="0"/>
                </a:lnTo>
              </a:path>
            </a:pathLst>
          </a:custGeom>
          <a:noFill/>
          <a:ln w="12700" cap="rnd" cmpd="sng">
            <a:solidFill>
              <a:srgbClr val="800000"/>
            </a:solidFill>
            <a:prstDash val="solid"/>
            <a:round/>
            <a:headEnd type="none" w="med" len="med"/>
            <a:tailEnd type="none" w="med" len="med"/>
          </a:ln>
          <a:effectLst/>
        </p:spPr>
        <p:txBody>
          <a:bodyPr>
            <a:prstTxWarp prst="textNoShape">
              <a:avLst/>
            </a:prstTxWarp>
          </a:bodyPr>
          <a:lstStyle/>
          <a:p>
            <a:endParaRPr lang="en-US"/>
          </a:p>
        </p:txBody>
      </p:sp>
      <p:sp>
        <p:nvSpPr>
          <p:cNvPr id="30809" name="Freeform 89"/>
          <p:cNvSpPr>
            <a:spLocks/>
          </p:cNvSpPr>
          <p:nvPr/>
        </p:nvSpPr>
        <p:spPr bwMode="auto">
          <a:xfrm>
            <a:off x="4887913" y="2024063"/>
            <a:ext cx="171450" cy="88900"/>
          </a:xfrm>
          <a:custGeom>
            <a:avLst/>
            <a:gdLst/>
            <a:ahLst/>
            <a:cxnLst>
              <a:cxn ang="0">
                <a:pos x="94" y="55"/>
              </a:cxn>
              <a:cxn ang="0">
                <a:pos x="107" y="23"/>
              </a:cxn>
              <a:cxn ang="0">
                <a:pos x="0" y="0"/>
              </a:cxn>
              <a:cxn ang="0">
                <a:pos x="94" y="55"/>
              </a:cxn>
            </a:cxnLst>
            <a:rect l="0" t="0" r="r" b="b"/>
            <a:pathLst>
              <a:path w="108" h="56">
                <a:moveTo>
                  <a:pt x="94" y="55"/>
                </a:moveTo>
                <a:lnTo>
                  <a:pt x="107" y="23"/>
                </a:lnTo>
                <a:lnTo>
                  <a:pt x="0" y="0"/>
                </a:lnTo>
                <a:lnTo>
                  <a:pt x="94" y="55"/>
                </a:lnTo>
              </a:path>
            </a:pathLst>
          </a:custGeom>
          <a:solidFill>
            <a:srgbClr val="790015"/>
          </a:solidFill>
          <a:ln w="12700" cap="rnd" cmpd="sng">
            <a:solidFill>
              <a:srgbClr val="790015"/>
            </a:solidFill>
            <a:prstDash val="solid"/>
            <a:round/>
            <a:headEnd type="none" w="med" len="med"/>
            <a:tailEnd type="none" w="med" len="med"/>
          </a:ln>
          <a:effectLst/>
        </p:spPr>
        <p:txBody>
          <a:bodyPr>
            <a:prstTxWarp prst="textNoShape">
              <a:avLst/>
            </a:prstTxWarp>
          </a:bodyPr>
          <a:lstStyle/>
          <a:p>
            <a:endParaRPr lang="en-US"/>
          </a:p>
        </p:txBody>
      </p:sp>
      <p:sp>
        <p:nvSpPr>
          <p:cNvPr id="30810" name="Line 90"/>
          <p:cNvSpPr>
            <a:spLocks noChangeShapeType="1"/>
          </p:cNvSpPr>
          <p:nvPr/>
        </p:nvSpPr>
        <p:spPr bwMode="auto">
          <a:xfrm flipH="1" flipV="1">
            <a:off x="5006976" y="2068513"/>
            <a:ext cx="3381375" cy="1249362"/>
          </a:xfrm>
          <a:prstGeom prst="line">
            <a:avLst/>
          </a:prstGeom>
          <a:noFill/>
          <a:ln w="12700">
            <a:solidFill>
              <a:srgbClr val="800000"/>
            </a:solidFill>
            <a:prstDash val="lgDash"/>
            <a:round/>
            <a:headEnd/>
            <a:tailEnd/>
          </a:ln>
          <a:effectLst/>
        </p:spPr>
        <p:txBody>
          <a:bodyPr wrap="none" anchor="ctr">
            <a:prstTxWarp prst="textNoShape">
              <a:avLst/>
            </a:prstTxWarp>
          </a:bodyPr>
          <a:lstStyle/>
          <a:p>
            <a:endParaRPr lang="en-US"/>
          </a:p>
        </p:txBody>
      </p:sp>
      <p:sp>
        <p:nvSpPr>
          <p:cNvPr id="30811" name="Line 91"/>
          <p:cNvSpPr>
            <a:spLocks noChangeShapeType="1"/>
          </p:cNvSpPr>
          <p:nvPr/>
        </p:nvSpPr>
        <p:spPr bwMode="auto">
          <a:xfrm flipH="1">
            <a:off x="6410326" y="3476625"/>
            <a:ext cx="2098675" cy="6350"/>
          </a:xfrm>
          <a:prstGeom prst="line">
            <a:avLst/>
          </a:prstGeom>
          <a:noFill/>
          <a:ln w="12700">
            <a:solidFill>
              <a:srgbClr val="000066"/>
            </a:solidFill>
            <a:round/>
            <a:headEnd/>
            <a:tailEnd/>
          </a:ln>
          <a:effectLst/>
        </p:spPr>
        <p:txBody>
          <a:bodyPr wrap="none" anchor="ctr">
            <a:prstTxWarp prst="textNoShape">
              <a:avLst/>
            </a:prstTxWarp>
          </a:bodyPr>
          <a:lstStyle/>
          <a:p>
            <a:endParaRPr lang="en-US"/>
          </a:p>
        </p:txBody>
      </p:sp>
      <p:sp>
        <p:nvSpPr>
          <p:cNvPr id="30812" name="Line 92"/>
          <p:cNvSpPr>
            <a:spLocks noChangeShapeType="1"/>
          </p:cNvSpPr>
          <p:nvPr/>
        </p:nvSpPr>
        <p:spPr bwMode="auto">
          <a:xfrm flipH="1">
            <a:off x="3519488" y="3476626"/>
            <a:ext cx="1763712" cy="15875"/>
          </a:xfrm>
          <a:prstGeom prst="line">
            <a:avLst/>
          </a:prstGeom>
          <a:noFill/>
          <a:ln w="12700">
            <a:solidFill>
              <a:srgbClr val="000066"/>
            </a:solidFill>
            <a:round/>
            <a:headEnd/>
            <a:tailEnd/>
          </a:ln>
          <a:effectLst/>
        </p:spPr>
        <p:txBody>
          <a:bodyPr wrap="none" anchor="ctr">
            <a:prstTxWarp prst="textNoShape">
              <a:avLst/>
            </a:prstTxWarp>
          </a:bodyPr>
          <a:lstStyle/>
          <a:p>
            <a:endParaRPr lang="en-US"/>
          </a:p>
        </p:txBody>
      </p:sp>
      <p:sp>
        <p:nvSpPr>
          <p:cNvPr id="30813" name="Rectangle 93"/>
          <p:cNvSpPr>
            <a:spLocks noChangeArrowheads="1"/>
          </p:cNvSpPr>
          <p:nvPr/>
        </p:nvSpPr>
        <p:spPr bwMode="auto">
          <a:xfrm>
            <a:off x="7132264" y="5008563"/>
            <a:ext cx="735760" cy="459088"/>
          </a:xfrm>
          <a:prstGeom prst="rect">
            <a:avLst/>
          </a:prstGeom>
          <a:noFill/>
          <a:ln w="12700">
            <a:noFill/>
            <a:miter lim="800000"/>
            <a:headEnd/>
            <a:tailEnd/>
          </a:ln>
          <a:effectLst/>
        </p:spPr>
        <p:txBody>
          <a:bodyPr wrap="none" lIns="90478" tIns="44444" rIns="90478" bIns="44444">
            <a:prstTxWarp prst="textNoShape">
              <a:avLst/>
            </a:prstTxWarp>
            <a:spAutoFit/>
          </a:bodyPr>
          <a:lstStyle/>
          <a:p>
            <a:pPr algn="ctr" eaLnBrk="0" hangingPunct="0"/>
            <a:r>
              <a:rPr lang="en-US" sz="1200" b="1">
                <a:solidFill>
                  <a:srgbClr val="000066"/>
                </a:solidFill>
                <a:latin typeface="Times New Roman" pitchFamily="-108" charset="0"/>
              </a:rPr>
              <a:t>ASSESS</a:t>
            </a:r>
          </a:p>
          <a:p>
            <a:pPr algn="ctr" eaLnBrk="0" hangingPunct="0"/>
            <a:r>
              <a:rPr lang="en-US" sz="1200" b="1">
                <a:solidFill>
                  <a:srgbClr val="000066"/>
                </a:solidFill>
                <a:latin typeface="Times New Roman" pitchFamily="-108" charset="0"/>
              </a:rPr>
              <a:t>JOB</a:t>
            </a:r>
          </a:p>
        </p:txBody>
      </p:sp>
      <p:sp>
        <p:nvSpPr>
          <p:cNvPr id="30814" name="Freeform 94"/>
          <p:cNvSpPr>
            <a:spLocks/>
          </p:cNvSpPr>
          <p:nvPr/>
        </p:nvSpPr>
        <p:spPr bwMode="auto">
          <a:xfrm>
            <a:off x="7013576" y="5110164"/>
            <a:ext cx="36513" cy="109537"/>
          </a:xfrm>
          <a:custGeom>
            <a:avLst/>
            <a:gdLst/>
            <a:ahLst/>
            <a:cxnLst>
              <a:cxn ang="0">
                <a:pos x="22" y="0"/>
              </a:cxn>
              <a:cxn ang="0">
                <a:pos x="16" y="8"/>
              </a:cxn>
              <a:cxn ang="0">
                <a:pos x="12" y="16"/>
              </a:cxn>
              <a:cxn ang="0">
                <a:pos x="8" y="24"/>
              </a:cxn>
              <a:cxn ang="0">
                <a:pos x="5" y="32"/>
              </a:cxn>
              <a:cxn ang="0">
                <a:pos x="3" y="41"/>
              </a:cxn>
              <a:cxn ang="0">
                <a:pos x="1" y="50"/>
              </a:cxn>
              <a:cxn ang="0">
                <a:pos x="0" y="59"/>
              </a:cxn>
              <a:cxn ang="0">
                <a:pos x="0" y="68"/>
              </a:cxn>
            </a:cxnLst>
            <a:rect l="0" t="0" r="r" b="b"/>
            <a:pathLst>
              <a:path w="23" h="69">
                <a:moveTo>
                  <a:pt x="22" y="0"/>
                </a:moveTo>
                <a:lnTo>
                  <a:pt x="16" y="8"/>
                </a:lnTo>
                <a:lnTo>
                  <a:pt x="12" y="16"/>
                </a:lnTo>
                <a:lnTo>
                  <a:pt x="8" y="24"/>
                </a:lnTo>
                <a:lnTo>
                  <a:pt x="5" y="32"/>
                </a:lnTo>
                <a:lnTo>
                  <a:pt x="3" y="41"/>
                </a:lnTo>
                <a:lnTo>
                  <a:pt x="1" y="50"/>
                </a:lnTo>
                <a:lnTo>
                  <a:pt x="0" y="59"/>
                </a:lnTo>
                <a:lnTo>
                  <a:pt x="0" y="68"/>
                </a:lnTo>
              </a:path>
            </a:pathLst>
          </a:custGeom>
          <a:noFill/>
          <a:ln w="12700" cap="rnd" cmpd="sng">
            <a:solidFill>
              <a:srgbClr val="790015"/>
            </a:solidFill>
            <a:prstDash val="solid"/>
            <a:round/>
            <a:headEnd type="none" w="med" len="med"/>
            <a:tailEnd type="none" w="med" len="med"/>
          </a:ln>
          <a:effectLst/>
        </p:spPr>
        <p:txBody>
          <a:bodyPr>
            <a:prstTxWarp prst="textNoShape">
              <a:avLst/>
            </a:prstTxWarp>
          </a:bodyPr>
          <a:lstStyle/>
          <a:p>
            <a:endParaRPr lang="en-US"/>
          </a:p>
        </p:txBody>
      </p:sp>
      <p:sp>
        <p:nvSpPr>
          <p:cNvPr id="30815" name="Freeform 95"/>
          <p:cNvSpPr>
            <a:spLocks/>
          </p:cNvSpPr>
          <p:nvPr/>
        </p:nvSpPr>
        <p:spPr bwMode="auto">
          <a:xfrm>
            <a:off x="1960564" y="6386514"/>
            <a:ext cx="3709987" cy="1587"/>
          </a:xfrm>
          <a:custGeom>
            <a:avLst/>
            <a:gdLst/>
            <a:ahLst/>
            <a:cxnLst>
              <a:cxn ang="0">
                <a:pos x="0" y="0"/>
              </a:cxn>
              <a:cxn ang="0">
                <a:pos x="72" y="0"/>
              </a:cxn>
              <a:cxn ang="0">
                <a:pos x="2336" y="0"/>
              </a:cxn>
            </a:cxnLst>
            <a:rect l="0" t="0" r="r" b="b"/>
            <a:pathLst>
              <a:path w="2337" h="1">
                <a:moveTo>
                  <a:pt x="0" y="0"/>
                </a:moveTo>
                <a:lnTo>
                  <a:pt x="72" y="0"/>
                </a:lnTo>
                <a:lnTo>
                  <a:pt x="2336" y="0"/>
                </a:lnTo>
              </a:path>
            </a:pathLst>
          </a:custGeom>
          <a:noFill/>
          <a:ln w="12700" cap="rnd" cmpd="sng">
            <a:solidFill>
              <a:srgbClr val="000066"/>
            </a:solidFill>
            <a:prstDash val="solid"/>
            <a:round/>
            <a:headEnd type="triangle" w="med" len="med"/>
            <a:tailEnd type="none" w="med" len="med"/>
          </a:ln>
          <a:effectLst/>
        </p:spPr>
        <p:txBody>
          <a:bodyPr>
            <a:prstTxWarp prst="textNoShape">
              <a:avLst/>
            </a:prstTxWarp>
          </a:bodyPr>
          <a:lstStyle/>
          <a:p>
            <a:endParaRPr lang="en-US"/>
          </a:p>
        </p:txBody>
      </p:sp>
      <p:sp>
        <p:nvSpPr>
          <p:cNvPr id="30816" name="Rectangle 96"/>
          <p:cNvSpPr>
            <a:spLocks noChangeArrowheads="1"/>
          </p:cNvSpPr>
          <p:nvPr/>
        </p:nvSpPr>
        <p:spPr bwMode="auto">
          <a:xfrm rot="5400000">
            <a:off x="10488613" y="6397626"/>
            <a:ext cx="184150" cy="244475"/>
          </a:xfrm>
          <a:prstGeom prst="rect">
            <a:avLst/>
          </a:prstGeom>
          <a:noFill/>
          <a:ln w="12700">
            <a:noFill/>
            <a:miter lim="800000"/>
            <a:headEnd/>
            <a:tailEnd/>
          </a:ln>
          <a:effectLst/>
        </p:spPr>
        <p:txBody>
          <a:bodyPr wrap="none" anchor="ctr">
            <a:prstTxWarp prst="textNoShape">
              <a:avLst/>
            </a:prstTxWarp>
          </a:bodyPr>
          <a:lstStyle/>
          <a:p>
            <a:endParaRPr lang="en-US"/>
          </a:p>
        </p:txBody>
      </p:sp>
      <p:sp>
        <p:nvSpPr>
          <p:cNvPr id="30817" name="Rectangle 97"/>
          <p:cNvSpPr>
            <a:spLocks noChangeArrowheads="1"/>
          </p:cNvSpPr>
          <p:nvPr/>
        </p:nvSpPr>
        <p:spPr bwMode="auto">
          <a:xfrm rot="5400000">
            <a:off x="1603376" y="6397626"/>
            <a:ext cx="184150" cy="244475"/>
          </a:xfrm>
          <a:prstGeom prst="rect">
            <a:avLst/>
          </a:prstGeom>
          <a:noFill/>
          <a:ln w="12700">
            <a:noFill/>
            <a:miter lim="800000"/>
            <a:headEnd/>
            <a:tailEnd/>
          </a:ln>
          <a:effectLst/>
        </p:spPr>
        <p:txBody>
          <a:bodyPr wrap="none" anchor="ctr">
            <a:prstTxWarp prst="textNoShape">
              <a:avLst/>
            </a:prstTxWarp>
          </a:bodyPr>
          <a:lstStyle/>
          <a:p>
            <a:endParaRPr lang="en-US"/>
          </a:p>
        </p:txBody>
      </p:sp>
      <p:sp>
        <p:nvSpPr>
          <p:cNvPr id="30818" name="Oval 98"/>
          <p:cNvSpPr>
            <a:spLocks noChangeArrowheads="1"/>
          </p:cNvSpPr>
          <p:nvPr/>
        </p:nvSpPr>
        <p:spPr bwMode="auto">
          <a:xfrm>
            <a:off x="3795713" y="1533525"/>
            <a:ext cx="1187450" cy="630238"/>
          </a:xfrm>
          <a:prstGeom prst="ellipse">
            <a:avLst/>
          </a:prstGeom>
          <a:noFill/>
          <a:ln w="12700">
            <a:solidFill>
              <a:srgbClr val="000066"/>
            </a:solidFill>
            <a:round/>
            <a:headEnd/>
            <a:tailEnd/>
          </a:ln>
          <a:effectLst/>
        </p:spPr>
        <p:txBody>
          <a:bodyPr wrap="none" anchor="ctr">
            <a:prstTxWarp prst="textNoShape">
              <a:avLst/>
            </a:prstTxWarp>
          </a:bodyPr>
          <a:lstStyle/>
          <a:p>
            <a:endParaRPr lang="en-US"/>
          </a:p>
        </p:txBody>
      </p:sp>
      <p:sp>
        <p:nvSpPr>
          <p:cNvPr id="30819" name="Oval 99"/>
          <p:cNvSpPr>
            <a:spLocks noChangeArrowheads="1"/>
          </p:cNvSpPr>
          <p:nvPr/>
        </p:nvSpPr>
        <p:spPr bwMode="auto">
          <a:xfrm>
            <a:off x="7543801" y="1543050"/>
            <a:ext cx="887413" cy="558800"/>
          </a:xfrm>
          <a:prstGeom prst="ellipse">
            <a:avLst/>
          </a:prstGeom>
          <a:noFill/>
          <a:ln w="12700">
            <a:solidFill>
              <a:srgbClr val="000066"/>
            </a:solidFill>
            <a:round/>
            <a:headEnd/>
            <a:tailEnd/>
          </a:ln>
          <a:effectLst/>
        </p:spPr>
        <p:txBody>
          <a:bodyPr wrap="none" anchor="ctr">
            <a:prstTxWarp prst="textNoShape">
              <a:avLst/>
            </a:prstTxWarp>
          </a:bodyPr>
          <a:lstStyle/>
          <a:p>
            <a:endParaRPr lang="en-US"/>
          </a:p>
        </p:txBody>
      </p:sp>
      <p:sp>
        <p:nvSpPr>
          <p:cNvPr id="30820" name="Oval 100"/>
          <p:cNvSpPr>
            <a:spLocks noChangeArrowheads="1"/>
          </p:cNvSpPr>
          <p:nvPr/>
        </p:nvSpPr>
        <p:spPr bwMode="auto">
          <a:xfrm>
            <a:off x="7015163" y="4938713"/>
            <a:ext cx="963612" cy="539750"/>
          </a:xfrm>
          <a:prstGeom prst="ellipse">
            <a:avLst/>
          </a:prstGeom>
          <a:noFill/>
          <a:ln w="12700">
            <a:solidFill>
              <a:srgbClr val="000066"/>
            </a:solidFill>
            <a:round/>
            <a:headEnd/>
            <a:tailEnd/>
          </a:ln>
          <a:effectLst/>
        </p:spPr>
        <p:txBody>
          <a:bodyPr wrap="none" anchor="ctr">
            <a:prstTxWarp prst="textNoShape">
              <a:avLst/>
            </a:prstTxWarp>
          </a:bodyPr>
          <a:lstStyle/>
          <a:p>
            <a:endParaRPr lang="en-US"/>
          </a:p>
        </p:txBody>
      </p:sp>
      <p:sp>
        <p:nvSpPr>
          <p:cNvPr id="30821" name="Rectangle 101"/>
          <p:cNvSpPr>
            <a:spLocks noChangeArrowheads="1"/>
          </p:cNvSpPr>
          <p:nvPr/>
        </p:nvSpPr>
        <p:spPr bwMode="auto">
          <a:xfrm>
            <a:off x="1524001" y="0"/>
            <a:ext cx="7580313" cy="515938"/>
          </a:xfrm>
          <a:prstGeom prst="rect">
            <a:avLst/>
          </a:prstGeom>
          <a:noFill/>
          <a:ln w="12700">
            <a:noFill/>
            <a:miter lim="800000"/>
            <a:headEnd/>
            <a:tailEnd/>
          </a:ln>
          <a:effectLst/>
        </p:spPr>
        <p:txBody>
          <a:bodyPr lIns="90478" tIns="44444" rIns="90478" bIns="44444">
            <a:prstTxWarp prst="textNoShape">
              <a:avLst/>
            </a:prstTxWarp>
            <a:spAutoFit/>
          </a:bodyPr>
          <a:lstStyle/>
          <a:p>
            <a:pPr eaLnBrk="0" hangingPunct="0"/>
            <a:r>
              <a:rPr lang="en-US" sz="2800" b="1">
                <a:effectLst>
                  <a:outerShdw blurRad="38100" dist="38100" dir="2700000" algn="tl">
                    <a:srgbClr val="DDDDDD"/>
                  </a:outerShdw>
                </a:effectLst>
              </a:rPr>
              <a:t>Reactive  Maintenance</a:t>
            </a:r>
          </a:p>
        </p:txBody>
      </p:sp>
      <p:sp>
        <p:nvSpPr>
          <p:cNvPr id="30822" name="Rectangle 102"/>
          <p:cNvSpPr>
            <a:spLocks noChangeArrowheads="1"/>
          </p:cNvSpPr>
          <p:nvPr/>
        </p:nvSpPr>
        <p:spPr bwMode="auto">
          <a:xfrm>
            <a:off x="5038725" y="2959100"/>
            <a:ext cx="1638300" cy="1092200"/>
          </a:xfrm>
          <a:prstGeom prst="rect">
            <a:avLst/>
          </a:prstGeom>
          <a:noFill/>
          <a:ln w="12700">
            <a:noFill/>
            <a:miter lim="800000"/>
            <a:headEnd/>
            <a:tailEnd/>
          </a:ln>
          <a:effectLst/>
        </p:spPr>
        <p:txBody>
          <a:bodyPr lIns="90478" tIns="44444" rIns="90478" bIns="44444" anchor="ctr">
            <a:prstTxWarp prst="textNoShape">
              <a:avLst/>
            </a:prstTxWarp>
          </a:bodyPr>
          <a:lstStyle/>
          <a:p>
            <a:pPr eaLnBrk="0" hangingPunct="0">
              <a:lnSpc>
                <a:spcPct val="85000"/>
              </a:lnSpc>
            </a:pPr>
            <a:r>
              <a:rPr lang="en-US" sz="3200" b="1">
                <a:solidFill>
                  <a:schemeClr val="bg1"/>
                </a:solidFill>
                <a:latin typeface="Times New Roman" pitchFamily="-108" charset="0"/>
              </a:rPr>
              <a:t> </a:t>
            </a:r>
          </a:p>
        </p:txBody>
      </p:sp>
      <p:sp>
        <p:nvSpPr>
          <p:cNvPr id="30823" name="Freeform 103"/>
          <p:cNvSpPr>
            <a:spLocks/>
          </p:cNvSpPr>
          <p:nvPr/>
        </p:nvSpPr>
        <p:spPr bwMode="auto">
          <a:xfrm>
            <a:off x="7708900" y="2079626"/>
            <a:ext cx="52388" cy="68263"/>
          </a:xfrm>
          <a:custGeom>
            <a:avLst/>
            <a:gdLst/>
            <a:ahLst/>
            <a:cxnLst>
              <a:cxn ang="0">
                <a:pos x="31" y="42"/>
              </a:cxn>
              <a:cxn ang="0">
                <a:pos x="32" y="37"/>
              </a:cxn>
              <a:cxn ang="0">
                <a:pos x="32" y="32"/>
              </a:cxn>
              <a:cxn ang="0">
                <a:pos x="31" y="27"/>
              </a:cxn>
              <a:cxn ang="0">
                <a:pos x="30" y="23"/>
              </a:cxn>
              <a:cxn ang="0">
                <a:pos x="28" y="18"/>
              </a:cxn>
              <a:cxn ang="0">
                <a:pos x="25" y="14"/>
              </a:cxn>
              <a:cxn ang="0">
                <a:pos x="22" y="10"/>
              </a:cxn>
              <a:cxn ang="0">
                <a:pos x="19" y="7"/>
              </a:cxn>
              <a:cxn ang="0">
                <a:pos x="14" y="4"/>
              </a:cxn>
              <a:cxn ang="0">
                <a:pos x="10" y="2"/>
              </a:cxn>
              <a:cxn ang="0">
                <a:pos x="5" y="1"/>
              </a:cxn>
              <a:cxn ang="0">
                <a:pos x="0" y="0"/>
              </a:cxn>
            </a:cxnLst>
            <a:rect l="0" t="0" r="r" b="b"/>
            <a:pathLst>
              <a:path w="33" h="43">
                <a:moveTo>
                  <a:pt x="31" y="42"/>
                </a:moveTo>
                <a:lnTo>
                  <a:pt x="32" y="37"/>
                </a:lnTo>
                <a:lnTo>
                  <a:pt x="32" y="32"/>
                </a:lnTo>
                <a:lnTo>
                  <a:pt x="31" y="27"/>
                </a:lnTo>
                <a:lnTo>
                  <a:pt x="30" y="23"/>
                </a:lnTo>
                <a:lnTo>
                  <a:pt x="28" y="18"/>
                </a:lnTo>
                <a:lnTo>
                  <a:pt x="25" y="14"/>
                </a:lnTo>
                <a:lnTo>
                  <a:pt x="22" y="10"/>
                </a:lnTo>
                <a:lnTo>
                  <a:pt x="19" y="7"/>
                </a:lnTo>
                <a:lnTo>
                  <a:pt x="14" y="4"/>
                </a:lnTo>
                <a:lnTo>
                  <a:pt x="10" y="2"/>
                </a:lnTo>
                <a:lnTo>
                  <a:pt x="5" y="1"/>
                </a:lnTo>
                <a:lnTo>
                  <a:pt x="0" y="0"/>
                </a:lnTo>
              </a:path>
            </a:pathLst>
          </a:custGeom>
          <a:noFill/>
          <a:ln w="12700" cap="rnd" cmpd="sng">
            <a:solidFill>
              <a:srgbClr val="800000"/>
            </a:solidFill>
            <a:prstDash val="solid"/>
            <a:round/>
            <a:headEnd type="none" w="med" len="med"/>
            <a:tailEnd type="none" w="med" len="med"/>
          </a:ln>
          <a:effectLst/>
        </p:spPr>
        <p:txBody>
          <a:bodyPr>
            <a:prstTxWarp prst="textNoShape">
              <a:avLst/>
            </a:prstTxWarp>
          </a:bodyPr>
          <a:lstStyle/>
          <a:p>
            <a:endParaRPr lang="en-US"/>
          </a:p>
        </p:txBody>
      </p:sp>
      <p:sp>
        <p:nvSpPr>
          <p:cNvPr id="30824" name="Freeform 104"/>
          <p:cNvSpPr>
            <a:spLocks/>
          </p:cNvSpPr>
          <p:nvPr/>
        </p:nvSpPr>
        <p:spPr bwMode="auto">
          <a:xfrm rot="-521536">
            <a:off x="8067675" y="2092326"/>
            <a:ext cx="122238" cy="74613"/>
          </a:xfrm>
          <a:custGeom>
            <a:avLst/>
            <a:gdLst/>
            <a:ahLst/>
            <a:cxnLst>
              <a:cxn ang="0">
                <a:pos x="66" y="24"/>
              </a:cxn>
              <a:cxn ang="0">
                <a:pos x="64" y="20"/>
              </a:cxn>
              <a:cxn ang="0">
                <a:pos x="61" y="16"/>
              </a:cxn>
              <a:cxn ang="0">
                <a:pos x="58" y="12"/>
              </a:cxn>
              <a:cxn ang="0">
                <a:pos x="55" y="8"/>
              </a:cxn>
              <a:cxn ang="0">
                <a:pos x="51" y="6"/>
              </a:cxn>
              <a:cxn ang="0">
                <a:pos x="47" y="3"/>
              </a:cxn>
              <a:cxn ang="0">
                <a:pos x="42" y="2"/>
              </a:cxn>
              <a:cxn ang="0">
                <a:pos x="37" y="1"/>
              </a:cxn>
              <a:cxn ang="0">
                <a:pos x="33" y="0"/>
              </a:cxn>
              <a:cxn ang="0">
                <a:pos x="28" y="1"/>
              </a:cxn>
              <a:cxn ang="0">
                <a:pos x="23" y="2"/>
              </a:cxn>
              <a:cxn ang="0">
                <a:pos x="18" y="3"/>
              </a:cxn>
              <a:cxn ang="0">
                <a:pos x="14" y="6"/>
              </a:cxn>
              <a:cxn ang="0">
                <a:pos x="10" y="8"/>
              </a:cxn>
              <a:cxn ang="0">
                <a:pos x="7" y="12"/>
              </a:cxn>
              <a:cxn ang="0">
                <a:pos x="4" y="16"/>
              </a:cxn>
              <a:cxn ang="0">
                <a:pos x="1" y="20"/>
              </a:cxn>
              <a:cxn ang="0">
                <a:pos x="0" y="24"/>
              </a:cxn>
            </a:cxnLst>
            <a:rect l="0" t="0" r="r" b="b"/>
            <a:pathLst>
              <a:path w="67" h="25">
                <a:moveTo>
                  <a:pt x="66" y="24"/>
                </a:moveTo>
                <a:lnTo>
                  <a:pt x="64" y="20"/>
                </a:lnTo>
                <a:lnTo>
                  <a:pt x="61" y="16"/>
                </a:lnTo>
                <a:lnTo>
                  <a:pt x="58" y="12"/>
                </a:lnTo>
                <a:lnTo>
                  <a:pt x="55" y="8"/>
                </a:lnTo>
                <a:lnTo>
                  <a:pt x="51" y="6"/>
                </a:lnTo>
                <a:lnTo>
                  <a:pt x="47" y="3"/>
                </a:lnTo>
                <a:lnTo>
                  <a:pt x="42" y="2"/>
                </a:lnTo>
                <a:lnTo>
                  <a:pt x="37" y="1"/>
                </a:lnTo>
                <a:lnTo>
                  <a:pt x="33" y="0"/>
                </a:lnTo>
                <a:lnTo>
                  <a:pt x="28" y="1"/>
                </a:lnTo>
                <a:lnTo>
                  <a:pt x="23" y="2"/>
                </a:lnTo>
                <a:lnTo>
                  <a:pt x="18" y="3"/>
                </a:lnTo>
                <a:lnTo>
                  <a:pt x="14" y="6"/>
                </a:lnTo>
                <a:lnTo>
                  <a:pt x="10" y="8"/>
                </a:lnTo>
                <a:lnTo>
                  <a:pt x="7" y="12"/>
                </a:lnTo>
                <a:lnTo>
                  <a:pt x="4" y="16"/>
                </a:lnTo>
                <a:lnTo>
                  <a:pt x="1" y="20"/>
                </a:lnTo>
                <a:lnTo>
                  <a:pt x="0" y="24"/>
                </a:lnTo>
              </a:path>
            </a:pathLst>
          </a:custGeom>
          <a:noFill/>
          <a:ln w="12700" cap="rnd" cmpd="sng">
            <a:solidFill>
              <a:srgbClr val="800000"/>
            </a:solidFill>
            <a:prstDash val="solid"/>
            <a:round/>
            <a:headEnd type="none" w="med" len="med"/>
            <a:tailEnd type="none" w="med" len="med"/>
          </a:ln>
          <a:effectLst/>
        </p:spPr>
        <p:txBody>
          <a:bodyPr>
            <a:prstTxWarp prst="textNoShape">
              <a:avLst/>
            </a:prstTxWarp>
          </a:bodyPr>
          <a:lstStyle/>
          <a:p>
            <a:endParaRPr lang="en-US"/>
          </a:p>
        </p:txBody>
      </p:sp>
      <p:sp>
        <p:nvSpPr>
          <p:cNvPr id="30825" name="Text Box 105"/>
          <p:cNvSpPr txBox="1">
            <a:spLocks noChangeArrowheads="1"/>
          </p:cNvSpPr>
          <p:nvPr/>
        </p:nvSpPr>
        <p:spPr bwMode="auto">
          <a:xfrm rot="5409584">
            <a:off x="10207626" y="6434304"/>
            <a:ext cx="835025" cy="228268"/>
          </a:xfrm>
          <a:prstGeom prst="rect">
            <a:avLst/>
          </a:prstGeom>
          <a:noFill/>
          <a:ln w="12700">
            <a:noFill/>
            <a:miter lim="800000"/>
            <a:headEnd/>
            <a:tailEnd/>
          </a:ln>
          <a:effectLst/>
        </p:spPr>
        <p:txBody>
          <a:bodyPr lIns="90488" tIns="44450" rIns="90488" bIns="44450">
            <a:prstTxWarp prst="textNoShape">
              <a:avLst/>
            </a:prstTxWarp>
            <a:spAutoFit/>
          </a:bodyPr>
          <a:lstStyle/>
          <a:p>
            <a:pPr eaLnBrk="0" hangingPunct="0">
              <a:spcBef>
                <a:spcPct val="50000"/>
              </a:spcBef>
            </a:pPr>
            <a:r>
              <a:rPr lang="en-US" sz="900" b="1">
                <a:solidFill>
                  <a:schemeClr val="bg2"/>
                </a:solidFill>
                <a:latin typeface="Times New Roman" pitchFamily="-108" charset="0"/>
              </a:rPr>
              <a:t>      Figure #2</a:t>
            </a:r>
          </a:p>
        </p:txBody>
      </p:sp>
      <p:sp>
        <p:nvSpPr>
          <p:cNvPr id="30826" name="Text Box 106"/>
          <p:cNvSpPr txBox="1">
            <a:spLocks noChangeArrowheads="1"/>
          </p:cNvSpPr>
          <p:nvPr/>
        </p:nvSpPr>
        <p:spPr bwMode="auto">
          <a:xfrm>
            <a:off x="1752600" y="6400800"/>
            <a:ext cx="1905000" cy="274638"/>
          </a:xfrm>
          <a:prstGeom prst="rect">
            <a:avLst/>
          </a:prstGeom>
          <a:noFill/>
          <a:ln w="9525">
            <a:noFill/>
            <a:miter lim="800000"/>
            <a:headEnd/>
            <a:tailEnd/>
          </a:ln>
          <a:effectLst/>
        </p:spPr>
        <p:txBody>
          <a:bodyPr>
            <a:prstTxWarp prst="textNoShape">
              <a:avLst/>
            </a:prstTxWarp>
            <a:spAutoFit/>
          </a:bodyPr>
          <a:lstStyle/>
          <a:p>
            <a:pPr eaLnBrk="0" hangingPunct="0">
              <a:spcBef>
                <a:spcPct val="50000"/>
              </a:spcBef>
              <a:spcAft>
                <a:spcPct val="50000"/>
              </a:spcAft>
              <a:buClr>
                <a:srgbClr val="273C82"/>
              </a:buClr>
              <a:buSzPct val="100000"/>
              <a:buFont typeface="Wingdings" pitchFamily="-108" charset="2"/>
              <a:buNone/>
            </a:pPr>
            <a:r>
              <a:rPr lang="en-US" sz="1200" b="1"/>
              <a:t>John Day, HSBRT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21436724-F2AB-214D-BA30-0B789C0928EA}" type="slidenum">
              <a:rPr lang="en-US"/>
              <a:pPr/>
              <a:t>13</a:t>
            </a:fld>
            <a:endParaRPr lang="en-US"/>
          </a:p>
        </p:txBody>
      </p:sp>
      <p:sp>
        <p:nvSpPr>
          <p:cNvPr id="32770" name="Rectangle 2"/>
          <p:cNvSpPr>
            <a:spLocks noGrp="1" noChangeArrowheads="1"/>
          </p:cNvSpPr>
          <p:nvPr>
            <p:ph type="title"/>
          </p:nvPr>
        </p:nvSpPr>
        <p:spPr>
          <a:xfrm>
            <a:off x="1631951" y="476250"/>
            <a:ext cx="7559675" cy="901700"/>
          </a:xfrm>
        </p:spPr>
        <p:txBody>
          <a:bodyPr>
            <a:normAutofit/>
          </a:bodyPr>
          <a:lstStyle/>
          <a:p>
            <a:r>
              <a:rPr lang="en-US" sz="2800"/>
              <a:t>Characteristics of Proactive Maintenance</a:t>
            </a:r>
          </a:p>
        </p:txBody>
      </p:sp>
      <p:sp>
        <p:nvSpPr>
          <p:cNvPr id="32771" name="Rectangle 3"/>
          <p:cNvSpPr>
            <a:spLocks noGrp="1" noChangeArrowheads="1"/>
          </p:cNvSpPr>
          <p:nvPr>
            <p:ph type="body" idx="1"/>
          </p:nvPr>
        </p:nvSpPr>
        <p:spPr>
          <a:xfrm>
            <a:off x="1703389" y="1341438"/>
            <a:ext cx="8713787" cy="4824412"/>
          </a:xfrm>
        </p:spPr>
        <p:txBody>
          <a:bodyPr/>
          <a:lstStyle/>
          <a:p>
            <a:pPr marL="400050" indent="-400050" defTabSz="687388"/>
            <a:r>
              <a:rPr lang="en-US" u="sng"/>
              <a:t>We</a:t>
            </a:r>
            <a:r>
              <a:rPr lang="en-US"/>
              <a:t> manage the work</a:t>
            </a:r>
          </a:p>
          <a:p>
            <a:pPr marL="400050" indent="-400050" defTabSz="687388"/>
            <a:r>
              <a:rPr lang="en-US"/>
              <a:t>Events are largely </a:t>
            </a:r>
            <a:r>
              <a:rPr lang="en-US" u="sng"/>
              <a:t>controlled/predicted</a:t>
            </a:r>
          </a:p>
          <a:p>
            <a:pPr marL="400050" indent="-400050" defTabSz="687388"/>
            <a:r>
              <a:rPr lang="en-US"/>
              <a:t>Equipment is “maintained”</a:t>
            </a:r>
          </a:p>
          <a:p>
            <a:pPr marL="400050" indent="-400050" defTabSz="687388"/>
            <a:r>
              <a:rPr lang="en-US"/>
              <a:t>Planning is done effectively based on good information sources</a:t>
            </a:r>
          </a:p>
          <a:p>
            <a:pPr marL="400050" indent="-400050" defTabSz="687388"/>
            <a:r>
              <a:rPr lang="en-US"/>
              <a:t>Work is scheduled when planned and ready</a:t>
            </a:r>
          </a:p>
          <a:p>
            <a:pPr marL="400050" indent="-400050" defTabSz="687388"/>
            <a:r>
              <a:rPr lang="en-US"/>
              <a:t>Efficient and effective</a:t>
            </a:r>
          </a:p>
          <a:p>
            <a:pPr marL="400050" indent="-400050" defTabSz="687388"/>
            <a:r>
              <a:rPr lang="en-US"/>
              <a:t>Low inventory, minimal stock-outs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27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27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27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27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27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27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 name="Slide Number Placeholder 4"/>
          <p:cNvSpPr>
            <a:spLocks noGrp="1"/>
          </p:cNvSpPr>
          <p:nvPr>
            <p:ph type="sldNum" sz="quarter" idx="11"/>
          </p:nvPr>
        </p:nvSpPr>
        <p:spPr/>
        <p:txBody>
          <a:bodyPr/>
          <a:lstStyle/>
          <a:p>
            <a:fld id="{7426AE2D-B1D2-5C44-81AC-F09B739257D5}" type="slidenum">
              <a:rPr lang="en-US"/>
              <a:pPr/>
              <a:t>14</a:t>
            </a:fld>
            <a:endParaRPr lang="en-US"/>
          </a:p>
        </p:txBody>
      </p:sp>
      <p:sp>
        <p:nvSpPr>
          <p:cNvPr id="34818" name="Rectangle 2"/>
          <p:cNvSpPr>
            <a:spLocks noChangeArrowheads="1"/>
          </p:cNvSpPr>
          <p:nvPr/>
        </p:nvSpPr>
        <p:spPr bwMode="auto">
          <a:xfrm>
            <a:off x="10126664" y="6564314"/>
            <a:ext cx="522287" cy="244475"/>
          </a:xfrm>
          <a:prstGeom prst="rect">
            <a:avLst/>
          </a:prstGeom>
          <a:noFill/>
          <a:ln w="12700">
            <a:noFill/>
            <a:miter lim="800000"/>
            <a:headEnd/>
            <a:tailEnd/>
          </a:ln>
          <a:effectLst/>
        </p:spPr>
        <p:txBody>
          <a:bodyPr wrap="none" anchor="ctr">
            <a:prstTxWarp prst="textNoShape">
              <a:avLst/>
            </a:prstTxWarp>
          </a:bodyPr>
          <a:lstStyle/>
          <a:p>
            <a:endParaRPr lang="en-US"/>
          </a:p>
        </p:txBody>
      </p:sp>
      <p:sp>
        <p:nvSpPr>
          <p:cNvPr id="34819" name="Rectangle 3"/>
          <p:cNvSpPr>
            <a:spLocks noGrp="1" noChangeArrowheads="1"/>
          </p:cNvSpPr>
          <p:nvPr>
            <p:ph type="title"/>
          </p:nvPr>
        </p:nvSpPr>
        <p:spPr/>
        <p:txBody>
          <a:bodyPr/>
          <a:lstStyle/>
          <a:p>
            <a:r>
              <a:rPr lang="en-US" sz="3600"/>
              <a:t>Proactive Maintenance</a:t>
            </a:r>
          </a:p>
        </p:txBody>
      </p:sp>
      <p:sp>
        <p:nvSpPr>
          <p:cNvPr id="34820" name="Rectangle 4"/>
          <p:cNvSpPr>
            <a:spLocks noGrp="1" noChangeArrowheads="1"/>
          </p:cNvSpPr>
          <p:nvPr>
            <p:ph type="body" idx="1"/>
          </p:nvPr>
        </p:nvSpPr>
        <p:spPr>
          <a:xfrm>
            <a:off x="1905000" y="1219200"/>
            <a:ext cx="7772400" cy="4114800"/>
          </a:xfrm>
        </p:spPr>
        <p:txBody>
          <a:bodyPr/>
          <a:lstStyle/>
          <a:p>
            <a:pPr marL="400050" indent="-400050" defTabSz="687388">
              <a:buNone/>
            </a:pPr>
            <a:r>
              <a:rPr lang="en-US"/>
              <a:t>Maintenance is a Process </a:t>
            </a:r>
          </a:p>
        </p:txBody>
      </p:sp>
      <p:sp>
        <p:nvSpPr>
          <p:cNvPr id="34821" name="AutoShape 5"/>
          <p:cNvSpPr>
            <a:spLocks noChangeArrowheads="1"/>
          </p:cNvSpPr>
          <p:nvPr/>
        </p:nvSpPr>
        <p:spPr bwMode="auto">
          <a:xfrm>
            <a:off x="2133600" y="2286000"/>
            <a:ext cx="1676400" cy="1066800"/>
          </a:xfrm>
          <a:prstGeom prst="flowChartProcess">
            <a:avLst/>
          </a:prstGeom>
          <a:noFill/>
          <a:ln w="9525">
            <a:noFill/>
            <a:miter lim="800000"/>
            <a:headEnd/>
            <a:tailEnd/>
          </a:ln>
          <a:effectLst/>
        </p:spPr>
        <p:txBody>
          <a:bodyPr wrap="none" anchor="ctr">
            <a:prstTxWarp prst="textNoShape">
              <a:avLst/>
            </a:prstTxWarp>
          </a:bodyPr>
          <a:lstStyle/>
          <a:p>
            <a:endParaRPr lang="en-US"/>
          </a:p>
        </p:txBody>
      </p:sp>
      <p:grpSp>
        <p:nvGrpSpPr>
          <p:cNvPr id="2" name="Group 6"/>
          <p:cNvGrpSpPr>
            <a:grpSpLocks/>
          </p:cNvGrpSpPr>
          <p:nvPr/>
        </p:nvGrpSpPr>
        <p:grpSpPr bwMode="auto">
          <a:xfrm>
            <a:off x="1966442" y="1905000"/>
            <a:ext cx="8168159" cy="3733800"/>
            <a:chOff x="423" y="1238"/>
            <a:chExt cx="4857" cy="1978"/>
          </a:xfrm>
        </p:grpSpPr>
        <p:sp>
          <p:nvSpPr>
            <p:cNvPr id="34823" name="Line 7"/>
            <p:cNvSpPr>
              <a:spLocks noChangeShapeType="1"/>
            </p:cNvSpPr>
            <p:nvPr/>
          </p:nvSpPr>
          <p:spPr bwMode="auto">
            <a:xfrm>
              <a:off x="1536" y="1575"/>
              <a:ext cx="768" cy="0"/>
            </a:xfrm>
            <a:prstGeom prst="line">
              <a:avLst/>
            </a:prstGeom>
            <a:noFill/>
            <a:ln w="57150">
              <a:solidFill>
                <a:schemeClr val="tx1"/>
              </a:solidFill>
              <a:round/>
              <a:headEnd/>
              <a:tailEnd type="stealth" w="med" len="med"/>
            </a:ln>
            <a:effectLst/>
          </p:spPr>
          <p:txBody>
            <a:bodyPr>
              <a:prstTxWarp prst="textNoShape">
                <a:avLst/>
              </a:prstTxWarp>
            </a:bodyPr>
            <a:lstStyle/>
            <a:p>
              <a:endParaRPr lang="en-US"/>
            </a:p>
          </p:txBody>
        </p:sp>
        <p:grpSp>
          <p:nvGrpSpPr>
            <p:cNvPr id="3" name="Group 8"/>
            <p:cNvGrpSpPr>
              <a:grpSpLocks/>
            </p:cNvGrpSpPr>
            <p:nvPr/>
          </p:nvGrpSpPr>
          <p:grpSpPr bwMode="auto">
            <a:xfrm>
              <a:off x="423" y="1238"/>
              <a:ext cx="1167" cy="672"/>
              <a:chOff x="423" y="1344"/>
              <a:chExt cx="1167" cy="672"/>
            </a:xfrm>
          </p:grpSpPr>
          <p:sp>
            <p:nvSpPr>
              <p:cNvPr id="34825" name="AutoShape 9"/>
              <p:cNvSpPr>
                <a:spLocks noChangeArrowheads="1"/>
              </p:cNvSpPr>
              <p:nvPr/>
            </p:nvSpPr>
            <p:spPr bwMode="auto">
              <a:xfrm>
                <a:off x="432" y="1344"/>
                <a:ext cx="1104" cy="672"/>
              </a:xfrm>
              <a:prstGeom prst="flowChartProcess">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4826" name="Text Box 10"/>
              <p:cNvSpPr txBox="1">
                <a:spLocks noChangeArrowheads="1"/>
              </p:cNvSpPr>
              <p:nvPr/>
            </p:nvSpPr>
            <p:spPr bwMode="auto">
              <a:xfrm>
                <a:off x="423" y="1392"/>
                <a:ext cx="1167" cy="587"/>
              </a:xfrm>
              <a:prstGeom prst="rect">
                <a:avLst/>
              </a:prstGeom>
              <a:noFill/>
              <a:ln w="9525">
                <a:noFill/>
                <a:miter lim="800000"/>
                <a:headEnd/>
                <a:tailEnd/>
              </a:ln>
              <a:effectLst/>
            </p:spPr>
            <p:txBody>
              <a:bodyPr wrap="none">
                <a:prstTxWarp prst="textNoShape">
                  <a:avLst/>
                </a:prstTxWarp>
                <a:spAutoFit/>
              </a:bodyPr>
              <a:lstStyle/>
              <a:p>
                <a:pPr algn="ctr"/>
                <a:r>
                  <a:rPr lang="en-US" sz="2400" b="1">
                    <a:latin typeface="Times New Roman" pitchFamily="-108" charset="0"/>
                  </a:rPr>
                  <a:t>Work </a:t>
                </a:r>
              </a:p>
              <a:p>
                <a:pPr algn="ctr"/>
                <a:r>
                  <a:rPr lang="en-US" sz="2400" b="1">
                    <a:latin typeface="Times New Roman" pitchFamily="-108" charset="0"/>
                  </a:rPr>
                  <a:t>Identification</a:t>
                </a:r>
              </a:p>
              <a:p>
                <a:pPr algn="ctr"/>
                <a:endParaRPr lang="en-US">
                  <a:solidFill>
                    <a:srgbClr val="006DCE"/>
                  </a:solidFill>
                  <a:latin typeface="Times New Roman" pitchFamily="-108" charset="0"/>
                </a:endParaRPr>
              </a:p>
            </p:txBody>
          </p:sp>
        </p:grpSp>
        <p:sp>
          <p:nvSpPr>
            <p:cNvPr id="34827" name="AutoShape 11"/>
            <p:cNvSpPr>
              <a:spLocks noChangeArrowheads="1"/>
            </p:cNvSpPr>
            <p:nvPr/>
          </p:nvSpPr>
          <p:spPr bwMode="auto">
            <a:xfrm>
              <a:off x="4176" y="1238"/>
              <a:ext cx="1104" cy="672"/>
            </a:xfrm>
            <a:prstGeom prst="flowChartProcess">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4828" name="AutoShape 12"/>
            <p:cNvSpPr>
              <a:spLocks noChangeArrowheads="1"/>
            </p:cNvSpPr>
            <p:nvPr/>
          </p:nvSpPr>
          <p:spPr bwMode="auto">
            <a:xfrm>
              <a:off x="4176" y="2544"/>
              <a:ext cx="1104" cy="672"/>
            </a:xfrm>
            <a:prstGeom prst="flowChartProcess">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4829" name="AutoShape 13"/>
            <p:cNvSpPr>
              <a:spLocks noChangeArrowheads="1"/>
            </p:cNvSpPr>
            <p:nvPr/>
          </p:nvSpPr>
          <p:spPr bwMode="auto">
            <a:xfrm>
              <a:off x="2304" y="2544"/>
              <a:ext cx="1104" cy="672"/>
            </a:xfrm>
            <a:prstGeom prst="flowChartProcess">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4830" name="AutoShape 14"/>
            <p:cNvSpPr>
              <a:spLocks noChangeArrowheads="1"/>
            </p:cNvSpPr>
            <p:nvPr/>
          </p:nvSpPr>
          <p:spPr bwMode="auto">
            <a:xfrm>
              <a:off x="432" y="2544"/>
              <a:ext cx="1104" cy="672"/>
            </a:xfrm>
            <a:prstGeom prst="flowChartProcess">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4831" name="AutoShape 15"/>
            <p:cNvSpPr>
              <a:spLocks noChangeArrowheads="1"/>
            </p:cNvSpPr>
            <p:nvPr/>
          </p:nvSpPr>
          <p:spPr bwMode="auto">
            <a:xfrm>
              <a:off x="2304" y="1248"/>
              <a:ext cx="1104" cy="672"/>
            </a:xfrm>
            <a:prstGeom prst="flowChartProcess">
              <a:avLst/>
            </a:prstGeom>
            <a:noFill/>
            <a:ln w="38100">
              <a:solidFill>
                <a:schemeClr val="tx1"/>
              </a:solidFill>
              <a:miter lim="800000"/>
              <a:headEnd/>
              <a:tailEnd/>
            </a:ln>
            <a:effectLst/>
          </p:spPr>
          <p:txBody>
            <a:bodyPr wrap="none" anchor="ctr">
              <a:prstTxWarp prst="textNoShape">
                <a:avLst/>
              </a:prstTxWarp>
            </a:bodyPr>
            <a:lstStyle/>
            <a:p>
              <a:endParaRPr lang="en-US"/>
            </a:p>
          </p:txBody>
        </p:sp>
        <p:sp>
          <p:nvSpPr>
            <p:cNvPr id="34832" name="Line 16"/>
            <p:cNvSpPr>
              <a:spLocks noChangeShapeType="1"/>
            </p:cNvSpPr>
            <p:nvPr/>
          </p:nvSpPr>
          <p:spPr bwMode="auto">
            <a:xfrm flipH="1">
              <a:off x="1536" y="2880"/>
              <a:ext cx="768" cy="0"/>
            </a:xfrm>
            <a:prstGeom prst="line">
              <a:avLst/>
            </a:prstGeom>
            <a:noFill/>
            <a:ln w="53975">
              <a:solidFill>
                <a:schemeClr val="tx1"/>
              </a:solidFill>
              <a:round/>
              <a:headEnd/>
              <a:tailEnd type="stealth" w="med" len="med"/>
            </a:ln>
            <a:effectLst/>
          </p:spPr>
          <p:txBody>
            <a:bodyPr>
              <a:prstTxWarp prst="textNoShape">
                <a:avLst/>
              </a:prstTxWarp>
            </a:bodyPr>
            <a:lstStyle/>
            <a:p>
              <a:endParaRPr lang="en-US"/>
            </a:p>
          </p:txBody>
        </p:sp>
        <p:sp>
          <p:nvSpPr>
            <p:cNvPr id="34833" name="Line 17"/>
            <p:cNvSpPr>
              <a:spLocks noChangeShapeType="1"/>
            </p:cNvSpPr>
            <p:nvPr/>
          </p:nvSpPr>
          <p:spPr bwMode="auto">
            <a:xfrm>
              <a:off x="3408" y="1575"/>
              <a:ext cx="768" cy="0"/>
            </a:xfrm>
            <a:prstGeom prst="line">
              <a:avLst/>
            </a:prstGeom>
            <a:noFill/>
            <a:ln w="57150">
              <a:solidFill>
                <a:schemeClr val="tx1"/>
              </a:solidFill>
              <a:round/>
              <a:headEnd/>
              <a:tailEnd type="stealth" w="med" len="med"/>
            </a:ln>
            <a:effectLst/>
          </p:spPr>
          <p:txBody>
            <a:bodyPr>
              <a:prstTxWarp prst="textNoShape">
                <a:avLst/>
              </a:prstTxWarp>
            </a:bodyPr>
            <a:lstStyle/>
            <a:p>
              <a:endParaRPr lang="en-US"/>
            </a:p>
          </p:txBody>
        </p:sp>
        <p:sp>
          <p:nvSpPr>
            <p:cNvPr id="34834" name="Line 18"/>
            <p:cNvSpPr>
              <a:spLocks noChangeShapeType="1"/>
            </p:cNvSpPr>
            <p:nvPr/>
          </p:nvSpPr>
          <p:spPr bwMode="auto">
            <a:xfrm flipH="1">
              <a:off x="3408" y="2880"/>
              <a:ext cx="768" cy="0"/>
            </a:xfrm>
            <a:prstGeom prst="line">
              <a:avLst/>
            </a:prstGeom>
            <a:noFill/>
            <a:ln w="57150">
              <a:solidFill>
                <a:schemeClr val="tx1"/>
              </a:solidFill>
              <a:round/>
              <a:headEnd/>
              <a:tailEnd type="stealth" w="med" len="med"/>
            </a:ln>
            <a:effectLst/>
          </p:spPr>
          <p:txBody>
            <a:bodyPr>
              <a:prstTxWarp prst="textNoShape">
                <a:avLst/>
              </a:prstTxWarp>
            </a:bodyPr>
            <a:lstStyle/>
            <a:p>
              <a:endParaRPr lang="en-US"/>
            </a:p>
          </p:txBody>
        </p:sp>
        <p:sp>
          <p:nvSpPr>
            <p:cNvPr id="34835" name="Line 19"/>
            <p:cNvSpPr>
              <a:spLocks noChangeShapeType="1"/>
            </p:cNvSpPr>
            <p:nvPr/>
          </p:nvSpPr>
          <p:spPr bwMode="auto">
            <a:xfrm>
              <a:off x="4752" y="1920"/>
              <a:ext cx="0" cy="624"/>
            </a:xfrm>
            <a:prstGeom prst="line">
              <a:avLst/>
            </a:prstGeom>
            <a:noFill/>
            <a:ln w="57150">
              <a:solidFill>
                <a:schemeClr val="tx1"/>
              </a:solidFill>
              <a:round/>
              <a:headEnd/>
              <a:tailEnd type="stealth" w="med" len="med"/>
            </a:ln>
            <a:effectLst/>
          </p:spPr>
          <p:txBody>
            <a:bodyPr>
              <a:prstTxWarp prst="textNoShape">
                <a:avLst/>
              </a:prstTxWarp>
            </a:bodyPr>
            <a:lstStyle/>
            <a:p>
              <a:endParaRPr lang="en-US"/>
            </a:p>
          </p:txBody>
        </p:sp>
        <p:sp>
          <p:nvSpPr>
            <p:cNvPr id="34836" name="Line 20"/>
            <p:cNvSpPr>
              <a:spLocks noChangeShapeType="1"/>
            </p:cNvSpPr>
            <p:nvPr/>
          </p:nvSpPr>
          <p:spPr bwMode="auto">
            <a:xfrm flipV="1">
              <a:off x="2880" y="1920"/>
              <a:ext cx="0" cy="614"/>
            </a:xfrm>
            <a:prstGeom prst="line">
              <a:avLst/>
            </a:prstGeom>
            <a:noFill/>
            <a:ln w="57150">
              <a:solidFill>
                <a:schemeClr val="tx1"/>
              </a:solidFill>
              <a:round/>
              <a:headEnd/>
              <a:tailEnd type="stealth" w="med" len="med"/>
            </a:ln>
            <a:effectLst/>
          </p:spPr>
          <p:txBody>
            <a:bodyPr>
              <a:prstTxWarp prst="textNoShape">
                <a:avLst/>
              </a:prstTxWarp>
            </a:bodyPr>
            <a:lstStyle/>
            <a:p>
              <a:endParaRPr lang="en-US"/>
            </a:p>
          </p:txBody>
        </p:sp>
        <p:sp>
          <p:nvSpPr>
            <p:cNvPr id="34837" name="Line 21"/>
            <p:cNvSpPr>
              <a:spLocks noChangeShapeType="1"/>
            </p:cNvSpPr>
            <p:nvPr/>
          </p:nvSpPr>
          <p:spPr bwMode="auto">
            <a:xfrm flipV="1">
              <a:off x="957" y="1910"/>
              <a:ext cx="0" cy="624"/>
            </a:xfrm>
            <a:prstGeom prst="line">
              <a:avLst/>
            </a:prstGeom>
            <a:noFill/>
            <a:ln w="57150">
              <a:solidFill>
                <a:schemeClr val="tx1"/>
              </a:solidFill>
              <a:round/>
              <a:headEnd/>
              <a:tailEnd type="stealth" w="med" len="med"/>
            </a:ln>
            <a:effectLst/>
          </p:spPr>
          <p:txBody>
            <a:bodyPr>
              <a:prstTxWarp prst="textNoShape">
                <a:avLst/>
              </a:prstTxWarp>
            </a:bodyPr>
            <a:lstStyle/>
            <a:p>
              <a:endParaRPr lang="en-US"/>
            </a:p>
          </p:txBody>
        </p:sp>
        <p:sp>
          <p:nvSpPr>
            <p:cNvPr id="34838" name="Text Box 22"/>
            <p:cNvSpPr txBox="1">
              <a:spLocks noChangeArrowheads="1"/>
            </p:cNvSpPr>
            <p:nvPr/>
          </p:nvSpPr>
          <p:spPr bwMode="auto">
            <a:xfrm>
              <a:off x="2466" y="1392"/>
              <a:ext cx="811" cy="245"/>
            </a:xfrm>
            <a:prstGeom prst="rect">
              <a:avLst/>
            </a:prstGeom>
            <a:noFill/>
            <a:ln w="9525">
              <a:noFill/>
              <a:miter lim="800000"/>
              <a:headEnd/>
              <a:tailEnd/>
            </a:ln>
            <a:effectLst/>
          </p:spPr>
          <p:txBody>
            <a:bodyPr wrap="none">
              <a:prstTxWarp prst="textNoShape">
                <a:avLst/>
              </a:prstTxWarp>
              <a:spAutoFit/>
            </a:bodyPr>
            <a:lstStyle/>
            <a:p>
              <a:r>
                <a:rPr lang="en-US" sz="2400" b="1">
                  <a:latin typeface="Times New Roman" pitchFamily="-108" charset="0"/>
                </a:rPr>
                <a:t>Planning</a:t>
              </a:r>
            </a:p>
          </p:txBody>
        </p:sp>
        <p:sp>
          <p:nvSpPr>
            <p:cNvPr id="34839" name="Text Box 23"/>
            <p:cNvSpPr txBox="1">
              <a:spLocks noChangeArrowheads="1"/>
            </p:cNvSpPr>
            <p:nvPr/>
          </p:nvSpPr>
          <p:spPr bwMode="auto">
            <a:xfrm>
              <a:off x="4272" y="1392"/>
              <a:ext cx="974" cy="245"/>
            </a:xfrm>
            <a:prstGeom prst="rect">
              <a:avLst/>
            </a:prstGeom>
            <a:noFill/>
            <a:ln w="9525">
              <a:noFill/>
              <a:miter lim="800000"/>
              <a:headEnd/>
              <a:tailEnd/>
            </a:ln>
            <a:effectLst/>
          </p:spPr>
          <p:txBody>
            <a:bodyPr wrap="none">
              <a:prstTxWarp prst="textNoShape">
                <a:avLst/>
              </a:prstTxWarp>
              <a:spAutoFit/>
            </a:bodyPr>
            <a:lstStyle/>
            <a:p>
              <a:r>
                <a:rPr lang="en-US" sz="2400" b="1">
                  <a:latin typeface="Times New Roman" pitchFamily="-108" charset="0"/>
                </a:rPr>
                <a:t>Scheduling</a:t>
              </a:r>
            </a:p>
          </p:txBody>
        </p:sp>
        <p:sp>
          <p:nvSpPr>
            <p:cNvPr id="34840" name="Text Box 24"/>
            <p:cNvSpPr txBox="1">
              <a:spLocks noChangeArrowheads="1"/>
            </p:cNvSpPr>
            <p:nvPr/>
          </p:nvSpPr>
          <p:spPr bwMode="auto">
            <a:xfrm>
              <a:off x="2396" y="2666"/>
              <a:ext cx="903" cy="245"/>
            </a:xfrm>
            <a:prstGeom prst="rect">
              <a:avLst/>
            </a:prstGeom>
            <a:noFill/>
            <a:ln w="9525">
              <a:noFill/>
              <a:miter lim="800000"/>
              <a:headEnd/>
              <a:tailEnd/>
            </a:ln>
            <a:effectLst/>
          </p:spPr>
          <p:txBody>
            <a:bodyPr wrap="none">
              <a:prstTxWarp prst="textNoShape">
                <a:avLst/>
              </a:prstTxWarp>
              <a:spAutoFit/>
            </a:bodyPr>
            <a:lstStyle/>
            <a:p>
              <a:r>
                <a:rPr lang="en-US" sz="2400" b="1">
                  <a:latin typeface="Times New Roman" pitchFamily="-108" charset="0"/>
                </a:rPr>
                <a:t>Follow-up</a:t>
              </a:r>
            </a:p>
          </p:txBody>
        </p:sp>
        <p:sp>
          <p:nvSpPr>
            <p:cNvPr id="34841" name="Text Box 25"/>
            <p:cNvSpPr txBox="1">
              <a:spLocks noChangeArrowheads="1"/>
            </p:cNvSpPr>
            <p:nvPr/>
          </p:nvSpPr>
          <p:spPr bwMode="auto">
            <a:xfrm>
              <a:off x="4147" y="2592"/>
              <a:ext cx="1126" cy="436"/>
            </a:xfrm>
            <a:prstGeom prst="rect">
              <a:avLst/>
            </a:prstGeom>
            <a:noFill/>
            <a:ln w="9525">
              <a:noFill/>
              <a:miter lim="800000"/>
              <a:headEnd/>
              <a:tailEnd/>
            </a:ln>
            <a:effectLst/>
          </p:spPr>
          <p:txBody>
            <a:bodyPr wrap="none">
              <a:prstTxWarp prst="textNoShape">
                <a:avLst/>
              </a:prstTxWarp>
              <a:spAutoFit/>
            </a:bodyPr>
            <a:lstStyle/>
            <a:p>
              <a:pPr algn="ctr"/>
              <a:r>
                <a:rPr lang="en-US" sz="2400" b="1">
                  <a:latin typeface="Times New Roman" pitchFamily="-108" charset="0"/>
                </a:rPr>
                <a:t>Assignment</a:t>
              </a:r>
            </a:p>
            <a:p>
              <a:pPr algn="ctr"/>
              <a:r>
                <a:rPr lang="en-US" sz="2400" b="1">
                  <a:latin typeface="Times New Roman" pitchFamily="-108" charset="0"/>
                </a:rPr>
                <a:t> &amp; Execution</a:t>
              </a:r>
            </a:p>
          </p:txBody>
        </p:sp>
        <p:sp>
          <p:nvSpPr>
            <p:cNvPr id="34842" name="Text Box 26"/>
            <p:cNvSpPr txBox="1">
              <a:spLocks noChangeArrowheads="1"/>
            </p:cNvSpPr>
            <p:nvPr/>
          </p:nvSpPr>
          <p:spPr bwMode="auto">
            <a:xfrm>
              <a:off x="566" y="2688"/>
              <a:ext cx="817" cy="245"/>
            </a:xfrm>
            <a:prstGeom prst="rect">
              <a:avLst/>
            </a:prstGeom>
            <a:noFill/>
            <a:ln w="9525">
              <a:noFill/>
              <a:miter lim="800000"/>
              <a:headEnd/>
              <a:tailEnd/>
            </a:ln>
            <a:effectLst/>
          </p:spPr>
          <p:txBody>
            <a:bodyPr wrap="none">
              <a:prstTxWarp prst="textNoShape">
                <a:avLst/>
              </a:prstTxWarp>
              <a:spAutoFit/>
            </a:bodyPr>
            <a:lstStyle/>
            <a:p>
              <a:r>
                <a:rPr lang="en-US" sz="2400" b="1">
                  <a:latin typeface="Times New Roman" pitchFamily="-108" charset="0"/>
                </a:rPr>
                <a:t>Analysis </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820">
                                            <p:txEl>
                                              <p:pRg st="0" end="0"/>
                                            </p:txEl>
                                          </p:spTgt>
                                        </p:tgtEl>
                                        <p:attrNameLst>
                                          <p:attrName>style.visibility</p:attrName>
                                        </p:attrNameLst>
                                      </p:cBhvr>
                                      <p:to>
                                        <p:strVal val="visible"/>
                                      </p:to>
                                    </p:set>
                                    <p:anim calcmode="lin" valueType="num">
                                      <p:cBhvr additive="base">
                                        <p:cTn id="7" dur="500" fill="hold"/>
                                        <p:tgtEl>
                                          <p:spTgt spid="3482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482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Slide Number Placeholder 2"/>
          <p:cNvSpPr>
            <a:spLocks noGrp="1"/>
          </p:cNvSpPr>
          <p:nvPr>
            <p:ph type="sldNum" sz="quarter" idx="11"/>
          </p:nvPr>
        </p:nvSpPr>
        <p:spPr/>
        <p:txBody>
          <a:bodyPr/>
          <a:lstStyle/>
          <a:p>
            <a:fld id="{7FEC60F5-4289-474B-A0F6-318D029CB2BB}" type="slidenum">
              <a:rPr lang="en-US"/>
              <a:pPr/>
              <a:t>15</a:t>
            </a:fld>
            <a:endParaRPr lang="en-US"/>
          </a:p>
        </p:txBody>
      </p:sp>
      <p:sp>
        <p:nvSpPr>
          <p:cNvPr id="36866" name="Freeform 2"/>
          <p:cNvSpPr>
            <a:spLocks/>
          </p:cNvSpPr>
          <p:nvPr/>
        </p:nvSpPr>
        <p:spPr bwMode="auto">
          <a:xfrm>
            <a:off x="6842126" y="2720976"/>
            <a:ext cx="1027113" cy="500063"/>
          </a:xfrm>
          <a:custGeom>
            <a:avLst/>
            <a:gdLst/>
            <a:ahLst/>
            <a:cxnLst>
              <a:cxn ang="0">
                <a:pos x="0" y="314"/>
              </a:cxn>
              <a:cxn ang="0">
                <a:pos x="673" y="314"/>
              </a:cxn>
              <a:cxn ang="0">
                <a:pos x="673" y="0"/>
              </a:cxn>
              <a:cxn ang="0">
                <a:pos x="0" y="0"/>
              </a:cxn>
              <a:cxn ang="0">
                <a:pos x="0" y="314"/>
              </a:cxn>
            </a:cxnLst>
            <a:rect l="0" t="0" r="r" b="b"/>
            <a:pathLst>
              <a:path w="674" h="315">
                <a:moveTo>
                  <a:pt x="0" y="314"/>
                </a:moveTo>
                <a:lnTo>
                  <a:pt x="673" y="314"/>
                </a:lnTo>
                <a:lnTo>
                  <a:pt x="673" y="0"/>
                </a:lnTo>
                <a:lnTo>
                  <a:pt x="0" y="0"/>
                </a:lnTo>
                <a:lnTo>
                  <a:pt x="0" y="314"/>
                </a:lnTo>
              </a:path>
            </a:pathLst>
          </a:custGeom>
          <a:noFill/>
          <a:ln w="12700" cap="rnd" cmpd="sng">
            <a:solidFill>
              <a:schemeClr val="tx2"/>
            </a:solidFill>
            <a:prstDash val="solid"/>
            <a:round/>
            <a:headEnd type="none" w="med" len="med"/>
            <a:tailEnd type="none" w="med" len="med"/>
          </a:ln>
          <a:effectLst/>
        </p:spPr>
        <p:txBody>
          <a:bodyPr>
            <a:prstTxWarp prst="textNoShape">
              <a:avLst/>
            </a:prstTxWarp>
          </a:bodyPr>
          <a:lstStyle/>
          <a:p>
            <a:endParaRPr lang="en-US"/>
          </a:p>
        </p:txBody>
      </p:sp>
      <p:sp>
        <p:nvSpPr>
          <p:cNvPr id="36867" name="Rectangle 3"/>
          <p:cNvSpPr>
            <a:spLocks noChangeArrowheads="1"/>
          </p:cNvSpPr>
          <p:nvPr/>
        </p:nvSpPr>
        <p:spPr bwMode="auto">
          <a:xfrm>
            <a:off x="1524000" y="0"/>
            <a:ext cx="9144000" cy="6021388"/>
          </a:xfrm>
          <a:prstGeom prst="rect">
            <a:avLst/>
          </a:prstGeom>
          <a:noFill/>
          <a:ln w="12700">
            <a:solidFill>
              <a:srgbClr val="FFFFFF"/>
            </a:solidFill>
            <a:miter lim="800000"/>
            <a:headEnd/>
            <a:tailEnd/>
          </a:ln>
          <a:effectLst/>
        </p:spPr>
        <p:txBody>
          <a:bodyPr wrap="none" anchor="ctr">
            <a:prstTxWarp prst="textNoShape">
              <a:avLst/>
            </a:prstTxWarp>
          </a:bodyPr>
          <a:lstStyle/>
          <a:p>
            <a:endParaRPr lang="en-US"/>
          </a:p>
        </p:txBody>
      </p:sp>
      <p:sp>
        <p:nvSpPr>
          <p:cNvPr id="36868" name="Rectangle 4"/>
          <p:cNvSpPr>
            <a:spLocks noChangeArrowheads="1"/>
          </p:cNvSpPr>
          <p:nvPr/>
        </p:nvSpPr>
        <p:spPr bwMode="auto">
          <a:xfrm>
            <a:off x="4495801" y="1828800"/>
            <a:ext cx="1090613" cy="546100"/>
          </a:xfrm>
          <a:prstGeom prst="rect">
            <a:avLst/>
          </a:prstGeom>
          <a:noFill/>
          <a:ln w="12700">
            <a:noFill/>
            <a:miter lim="800000"/>
            <a:headEnd/>
            <a:tailEnd/>
          </a:ln>
          <a:effectLst/>
        </p:spPr>
        <p:txBody>
          <a:bodyPr wrap="none" lIns="90478" tIns="44444" rIns="90478" bIns="44444">
            <a:prstTxWarp prst="textNoShape">
              <a:avLst/>
            </a:prstTxWarp>
            <a:spAutoFit/>
          </a:bodyPr>
          <a:lstStyle/>
          <a:p>
            <a:pPr algn="ctr" eaLnBrk="0" hangingPunct="0"/>
            <a:r>
              <a:rPr lang="en-US" sz="1000" b="1">
                <a:solidFill>
                  <a:srgbClr val="FF0066"/>
                </a:solidFill>
                <a:latin typeface="Times New Roman" pitchFamily="-108" charset="0"/>
              </a:rPr>
              <a:t>INSPECTION</a:t>
            </a:r>
          </a:p>
          <a:p>
            <a:pPr algn="ctr" eaLnBrk="0" hangingPunct="0"/>
            <a:r>
              <a:rPr lang="en-US" sz="1000" b="1">
                <a:solidFill>
                  <a:srgbClr val="FF0066"/>
                </a:solidFill>
                <a:latin typeface="Times New Roman" pitchFamily="-108" charset="0"/>
              </a:rPr>
              <a:t>LUBRICATION</a:t>
            </a:r>
          </a:p>
          <a:p>
            <a:pPr algn="ctr" eaLnBrk="0" hangingPunct="0"/>
            <a:r>
              <a:rPr lang="en-US" sz="1000" b="1">
                <a:solidFill>
                  <a:srgbClr val="FF0066"/>
                </a:solidFill>
                <a:latin typeface="Times New Roman" pitchFamily="-108" charset="0"/>
              </a:rPr>
              <a:t>PREDICTIVE</a:t>
            </a:r>
          </a:p>
        </p:txBody>
      </p:sp>
      <p:sp>
        <p:nvSpPr>
          <p:cNvPr id="36869" name="Rectangle 5"/>
          <p:cNvSpPr>
            <a:spLocks noChangeArrowheads="1"/>
          </p:cNvSpPr>
          <p:nvPr/>
        </p:nvSpPr>
        <p:spPr bwMode="auto">
          <a:xfrm>
            <a:off x="4724400" y="1600200"/>
            <a:ext cx="636588" cy="241300"/>
          </a:xfrm>
          <a:prstGeom prst="rect">
            <a:avLst/>
          </a:prstGeom>
          <a:noFill/>
          <a:ln w="12700">
            <a:noFill/>
            <a:miter lim="800000"/>
            <a:headEnd/>
            <a:tailEnd/>
          </a:ln>
          <a:effectLst/>
        </p:spPr>
        <p:txBody>
          <a:bodyPr wrap="none" lIns="90478" tIns="44444" rIns="90478" bIns="44444">
            <a:prstTxWarp prst="textNoShape">
              <a:avLst/>
            </a:prstTxWarp>
            <a:spAutoFit/>
          </a:bodyPr>
          <a:lstStyle/>
          <a:p>
            <a:pPr algn="ctr" eaLnBrk="0" hangingPunct="0"/>
            <a:r>
              <a:rPr lang="en-US" sz="1000" b="1">
                <a:solidFill>
                  <a:srgbClr val="FF0066"/>
                </a:solidFill>
                <a:latin typeface="Times New Roman" pitchFamily="-108" charset="0"/>
              </a:rPr>
              <a:t>PM WO</a:t>
            </a:r>
          </a:p>
        </p:txBody>
      </p:sp>
      <p:sp>
        <p:nvSpPr>
          <p:cNvPr id="36870" name="Rectangle 6"/>
          <p:cNvSpPr>
            <a:spLocks noChangeArrowheads="1"/>
          </p:cNvSpPr>
          <p:nvPr/>
        </p:nvSpPr>
        <p:spPr bwMode="auto">
          <a:xfrm>
            <a:off x="1524000" y="1905000"/>
            <a:ext cx="1295400" cy="546100"/>
          </a:xfrm>
          <a:prstGeom prst="rect">
            <a:avLst/>
          </a:prstGeom>
          <a:noFill/>
          <a:ln w="12700">
            <a:noFill/>
            <a:miter lim="800000"/>
            <a:headEnd/>
            <a:tailEnd/>
          </a:ln>
          <a:effectLst/>
        </p:spPr>
        <p:txBody>
          <a:bodyPr lIns="90478" tIns="44444" rIns="90478" bIns="44444">
            <a:prstTxWarp prst="textNoShape">
              <a:avLst/>
            </a:prstTxWarp>
            <a:spAutoFit/>
          </a:bodyPr>
          <a:lstStyle/>
          <a:p>
            <a:pPr algn="ctr" eaLnBrk="0" hangingPunct="0"/>
            <a:r>
              <a:rPr lang="en-US" sz="1000" b="1">
                <a:solidFill>
                  <a:srgbClr val="008000"/>
                </a:solidFill>
                <a:latin typeface="Times New Roman" pitchFamily="-108" charset="0"/>
              </a:rPr>
              <a:t>PM</a:t>
            </a:r>
          </a:p>
          <a:p>
            <a:pPr algn="ctr" eaLnBrk="0" hangingPunct="0"/>
            <a:r>
              <a:rPr lang="en-US" sz="1000" b="1">
                <a:solidFill>
                  <a:srgbClr val="008000"/>
                </a:solidFill>
                <a:latin typeface="Times New Roman" pitchFamily="-108" charset="0"/>
              </a:rPr>
              <a:t>PERFORMANCE</a:t>
            </a:r>
          </a:p>
          <a:p>
            <a:pPr algn="ctr" eaLnBrk="0" hangingPunct="0"/>
            <a:r>
              <a:rPr lang="en-US" sz="1000" b="1">
                <a:solidFill>
                  <a:srgbClr val="008000"/>
                </a:solidFill>
                <a:latin typeface="Times New Roman" pitchFamily="-108" charset="0"/>
              </a:rPr>
              <a:t>EVALUATION</a:t>
            </a:r>
          </a:p>
        </p:txBody>
      </p:sp>
      <p:sp>
        <p:nvSpPr>
          <p:cNvPr id="36871" name="Rectangle 7"/>
          <p:cNvSpPr>
            <a:spLocks noChangeArrowheads="1"/>
          </p:cNvSpPr>
          <p:nvPr/>
        </p:nvSpPr>
        <p:spPr bwMode="auto">
          <a:xfrm>
            <a:off x="8123238" y="1955800"/>
            <a:ext cx="785812" cy="393700"/>
          </a:xfrm>
          <a:prstGeom prst="rect">
            <a:avLst/>
          </a:prstGeom>
          <a:noFill/>
          <a:ln w="12700">
            <a:noFill/>
            <a:miter lim="800000"/>
            <a:headEnd/>
            <a:tailEnd/>
          </a:ln>
          <a:effectLst/>
        </p:spPr>
        <p:txBody>
          <a:bodyPr wrap="none" lIns="90478" tIns="44444" rIns="90478" bIns="44444">
            <a:prstTxWarp prst="textNoShape">
              <a:avLst/>
            </a:prstTxWarp>
            <a:spAutoFit/>
          </a:bodyPr>
          <a:lstStyle/>
          <a:p>
            <a:pPr algn="ctr" eaLnBrk="0" hangingPunct="0"/>
            <a:r>
              <a:rPr lang="en-US" sz="1000" b="1">
                <a:solidFill>
                  <a:srgbClr val="FF0066"/>
                </a:solidFill>
                <a:latin typeface="Times New Roman" pitchFamily="-108" charset="0"/>
              </a:rPr>
              <a:t>WORK</a:t>
            </a:r>
          </a:p>
          <a:p>
            <a:pPr algn="ctr" eaLnBrk="0" hangingPunct="0"/>
            <a:r>
              <a:rPr lang="en-US" sz="1000" b="1">
                <a:solidFill>
                  <a:srgbClr val="FF0066"/>
                </a:solidFill>
                <a:latin typeface="Times New Roman" pitchFamily="-108" charset="0"/>
              </a:rPr>
              <a:t>REQUEST</a:t>
            </a:r>
          </a:p>
        </p:txBody>
      </p:sp>
      <p:sp>
        <p:nvSpPr>
          <p:cNvPr id="36872" name="Rectangle 8"/>
          <p:cNvSpPr>
            <a:spLocks noChangeArrowheads="1"/>
          </p:cNvSpPr>
          <p:nvPr/>
        </p:nvSpPr>
        <p:spPr bwMode="auto">
          <a:xfrm>
            <a:off x="8002589" y="1524000"/>
            <a:ext cx="1049337" cy="546100"/>
          </a:xfrm>
          <a:prstGeom prst="rect">
            <a:avLst/>
          </a:prstGeom>
          <a:noFill/>
          <a:ln w="12700">
            <a:noFill/>
            <a:miter lim="800000"/>
            <a:headEnd/>
            <a:tailEnd/>
          </a:ln>
          <a:effectLst/>
        </p:spPr>
        <p:txBody>
          <a:bodyPr wrap="none" lIns="90478" tIns="44444" rIns="90478" bIns="44444">
            <a:prstTxWarp prst="textNoShape">
              <a:avLst/>
            </a:prstTxWarp>
            <a:spAutoFit/>
          </a:bodyPr>
          <a:lstStyle/>
          <a:p>
            <a:pPr algn="ctr" eaLnBrk="0" hangingPunct="0"/>
            <a:r>
              <a:rPr lang="en-US" sz="1000" b="1">
                <a:solidFill>
                  <a:srgbClr val="FF0066"/>
                </a:solidFill>
                <a:latin typeface="Times New Roman" pitchFamily="-108" charset="0"/>
              </a:rPr>
              <a:t>USUALLY</a:t>
            </a:r>
          </a:p>
          <a:p>
            <a:pPr algn="ctr" eaLnBrk="0" hangingPunct="0"/>
            <a:r>
              <a:rPr lang="en-US" sz="1000" b="1">
                <a:solidFill>
                  <a:srgbClr val="FF0066"/>
                </a:solidFill>
                <a:latin typeface="Times New Roman" pitchFamily="-108" charset="0"/>
              </a:rPr>
              <a:t>PRODUCTION</a:t>
            </a:r>
          </a:p>
          <a:p>
            <a:pPr algn="ctr"/>
            <a:endParaRPr lang="en-US" sz="1000" b="1">
              <a:solidFill>
                <a:srgbClr val="CC0099"/>
              </a:solidFill>
              <a:latin typeface="Times New Roman" pitchFamily="-108" charset="0"/>
            </a:endParaRPr>
          </a:p>
        </p:txBody>
      </p:sp>
      <p:sp>
        <p:nvSpPr>
          <p:cNvPr id="36873" name="Rectangle 9"/>
          <p:cNvSpPr>
            <a:spLocks noChangeArrowheads="1"/>
          </p:cNvSpPr>
          <p:nvPr/>
        </p:nvSpPr>
        <p:spPr bwMode="auto">
          <a:xfrm>
            <a:off x="8402639" y="2708275"/>
            <a:ext cx="1019175" cy="546100"/>
          </a:xfrm>
          <a:prstGeom prst="rect">
            <a:avLst/>
          </a:prstGeom>
          <a:noFill/>
          <a:ln w="12700">
            <a:noFill/>
            <a:miter lim="800000"/>
            <a:headEnd/>
            <a:tailEnd/>
          </a:ln>
          <a:effectLst/>
        </p:spPr>
        <p:txBody>
          <a:bodyPr wrap="none" lIns="90478" tIns="44444" rIns="90478" bIns="44444">
            <a:prstTxWarp prst="textNoShape">
              <a:avLst/>
            </a:prstTxWarp>
            <a:spAutoFit/>
          </a:bodyPr>
          <a:lstStyle/>
          <a:p>
            <a:pPr algn="ctr" eaLnBrk="0" hangingPunct="0"/>
            <a:r>
              <a:rPr lang="en-US" sz="1000" b="1">
                <a:solidFill>
                  <a:srgbClr val="0033CC"/>
                </a:solidFill>
                <a:latin typeface="Times New Roman" pitchFamily="-108" charset="0"/>
              </a:rPr>
              <a:t>MATERIALS</a:t>
            </a:r>
          </a:p>
          <a:p>
            <a:pPr algn="ctr" eaLnBrk="0" hangingPunct="0"/>
            <a:r>
              <a:rPr lang="en-US" sz="1000" b="1">
                <a:solidFill>
                  <a:srgbClr val="0033CC"/>
                </a:solidFill>
                <a:latin typeface="Times New Roman" pitchFamily="-108" charset="0"/>
              </a:rPr>
              <a:t>WAREHOUSE</a:t>
            </a:r>
          </a:p>
          <a:p>
            <a:pPr algn="ctr" eaLnBrk="0" hangingPunct="0"/>
            <a:r>
              <a:rPr lang="en-US" sz="1000" b="1">
                <a:solidFill>
                  <a:srgbClr val="0033CC"/>
                </a:solidFill>
                <a:latin typeface="Times New Roman" pitchFamily="-108" charset="0"/>
              </a:rPr>
              <a:t>TOOLS</a:t>
            </a:r>
          </a:p>
        </p:txBody>
      </p:sp>
      <p:sp>
        <p:nvSpPr>
          <p:cNvPr id="36874" name="Rectangle 10"/>
          <p:cNvSpPr>
            <a:spLocks noChangeArrowheads="1"/>
          </p:cNvSpPr>
          <p:nvPr/>
        </p:nvSpPr>
        <p:spPr bwMode="auto">
          <a:xfrm>
            <a:off x="4622801" y="3217863"/>
            <a:ext cx="822325" cy="546100"/>
          </a:xfrm>
          <a:prstGeom prst="rect">
            <a:avLst/>
          </a:prstGeom>
          <a:noFill/>
          <a:ln w="12700">
            <a:noFill/>
            <a:miter lim="800000"/>
            <a:headEnd/>
            <a:tailEnd/>
          </a:ln>
          <a:effectLst/>
        </p:spPr>
        <p:txBody>
          <a:bodyPr wrap="none" lIns="90478" tIns="44444" rIns="90478" bIns="44444">
            <a:prstTxWarp prst="textNoShape">
              <a:avLst/>
            </a:prstTxWarp>
            <a:spAutoFit/>
          </a:bodyPr>
          <a:lstStyle/>
          <a:p>
            <a:pPr algn="ctr" eaLnBrk="0" hangingPunct="0"/>
            <a:r>
              <a:rPr lang="en-US" sz="1000" b="1">
                <a:solidFill>
                  <a:srgbClr val="008000"/>
                </a:solidFill>
                <a:latin typeface="Times New Roman" pitchFamily="-108" charset="0"/>
              </a:rPr>
              <a:t>PROBLEM</a:t>
            </a:r>
          </a:p>
          <a:p>
            <a:pPr algn="ctr" eaLnBrk="0" hangingPunct="0"/>
            <a:r>
              <a:rPr lang="en-US" sz="1000" b="1">
                <a:solidFill>
                  <a:srgbClr val="008000"/>
                </a:solidFill>
                <a:latin typeface="Times New Roman" pitchFamily="-108" charset="0"/>
              </a:rPr>
              <a:t>SOLVING</a:t>
            </a:r>
          </a:p>
          <a:p>
            <a:pPr algn="ctr" eaLnBrk="0" hangingPunct="0"/>
            <a:r>
              <a:rPr lang="en-US" sz="1000" b="1">
                <a:solidFill>
                  <a:srgbClr val="008000"/>
                </a:solidFill>
                <a:latin typeface="Times New Roman" pitchFamily="-108" charset="0"/>
              </a:rPr>
              <a:t>TEAM</a:t>
            </a:r>
          </a:p>
        </p:txBody>
      </p:sp>
      <p:sp>
        <p:nvSpPr>
          <p:cNvPr id="36875" name="Rectangle 11"/>
          <p:cNvSpPr>
            <a:spLocks noChangeArrowheads="1"/>
          </p:cNvSpPr>
          <p:nvPr/>
        </p:nvSpPr>
        <p:spPr bwMode="auto">
          <a:xfrm>
            <a:off x="5249863" y="4286250"/>
            <a:ext cx="1211262" cy="546100"/>
          </a:xfrm>
          <a:prstGeom prst="rect">
            <a:avLst/>
          </a:prstGeom>
          <a:noFill/>
          <a:ln w="12700">
            <a:noFill/>
            <a:miter lim="800000"/>
            <a:headEnd/>
            <a:tailEnd/>
          </a:ln>
          <a:effectLst/>
        </p:spPr>
        <p:txBody>
          <a:bodyPr wrap="none" lIns="90478" tIns="44444" rIns="90478" bIns="44444">
            <a:prstTxWarp prst="textNoShape">
              <a:avLst/>
            </a:prstTxWarp>
            <a:spAutoFit/>
          </a:bodyPr>
          <a:lstStyle/>
          <a:p>
            <a:pPr algn="ctr" eaLnBrk="0" hangingPunct="0"/>
            <a:r>
              <a:rPr lang="en-US" sz="1000" b="1">
                <a:solidFill>
                  <a:srgbClr val="3366FF"/>
                </a:solidFill>
                <a:latin typeface="Times New Roman" pitchFamily="-108" charset="0"/>
              </a:rPr>
              <a:t>PRODUCTION</a:t>
            </a:r>
          </a:p>
          <a:p>
            <a:pPr algn="ctr" eaLnBrk="0" hangingPunct="0"/>
            <a:r>
              <a:rPr lang="en-US" sz="1000" b="1">
                <a:solidFill>
                  <a:srgbClr val="3366FF"/>
                </a:solidFill>
                <a:latin typeface="Times New Roman" pitchFamily="-108" charset="0"/>
              </a:rPr>
              <a:t>COORDINATION</a:t>
            </a:r>
          </a:p>
          <a:p>
            <a:pPr algn="ctr" eaLnBrk="0" hangingPunct="0"/>
            <a:r>
              <a:rPr lang="en-US" sz="1000" b="1">
                <a:solidFill>
                  <a:srgbClr val="3366FF"/>
                </a:solidFill>
                <a:latin typeface="Times New Roman" pitchFamily="-108" charset="0"/>
              </a:rPr>
              <a:t>MEETING</a:t>
            </a:r>
          </a:p>
        </p:txBody>
      </p:sp>
      <p:sp>
        <p:nvSpPr>
          <p:cNvPr id="36876" name="Rectangle 12"/>
          <p:cNvSpPr>
            <a:spLocks noChangeArrowheads="1"/>
          </p:cNvSpPr>
          <p:nvPr/>
        </p:nvSpPr>
        <p:spPr bwMode="auto">
          <a:xfrm>
            <a:off x="6775450" y="4162425"/>
            <a:ext cx="1176338" cy="698500"/>
          </a:xfrm>
          <a:prstGeom prst="rect">
            <a:avLst/>
          </a:prstGeom>
          <a:noFill/>
          <a:ln w="12700">
            <a:noFill/>
            <a:miter lim="800000"/>
            <a:headEnd/>
            <a:tailEnd/>
          </a:ln>
          <a:effectLst/>
        </p:spPr>
        <p:txBody>
          <a:bodyPr wrap="none" lIns="90478" tIns="44444" rIns="90478" bIns="44444">
            <a:prstTxWarp prst="textNoShape">
              <a:avLst/>
            </a:prstTxWarp>
            <a:spAutoFit/>
          </a:bodyPr>
          <a:lstStyle/>
          <a:p>
            <a:pPr algn="ctr" eaLnBrk="0" hangingPunct="0"/>
            <a:r>
              <a:rPr lang="en-US" sz="1000" b="1" u="sng">
                <a:solidFill>
                  <a:srgbClr val="0033CC"/>
                </a:solidFill>
                <a:latin typeface="Times New Roman" pitchFamily="-108" charset="0"/>
              </a:rPr>
              <a:t>WORK ORDER</a:t>
            </a:r>
            <a:endParaRPr lang="en-US" sz="1000" b="1">
              <a:solidFill>
                <a:srgbClr val="0033CC"/>
              </a:solidFill>
              <a:latin typeface="Times New Roman" pitchFamily="-108" charset="0"/>
            </a:endParaRPr>
          </a:p>
          <a:p>
            <a:pPr algn="ctr" eaLnBrk="0" hangingPunct="0"/>
            <a:r>
              <a:rPr lang="en-US" sz="1000" b="1">
                <a:solidFill>
                  <a:srgbClr val="0033CC"/>
                </a:solidFill>
                <a:latin typeface="Times New Roman" pitchFamily="-108" charset="0"/>
              </a:rPr>
              <a:t>CORRECTIVE</a:t>
            </a:r>
          </a:p>
          <a:p>
            <a:pPr algn="ctr" eaLnBrk="0" hangingPunct="0"/>
            <a:r>
              <a:rPr lang="en-US" sz="1000" b="1">
                <a:solidFill>
                  <a:srgbClr val="0033CC"/>
                </a:solidFill>
                <a:latin typeface="Times New Roman" pitchFamily="-108" charset="0"/>
              </a:rPr>
              <a:t>PREVENTIVE</a:t>
            </a:r>
          </a:p>
          <a:p>
            <a:pPr algn="ctr" eaLnBrk="0" hangingPunct="0"/>
            <a:r>
              <a:rPr lang="en-US" sz="1000" b="1">
                <a:solidFill>
                  <a:srgbClr val="0033CC"/>
                </a:solidFill>
                <a:latin typeface="Times New Roman" pitchFamily="-108" charset="0"/>
              </a:rPr>
              <a:t>MODIFICATION</a:t>
            </a:r>
          </a:p>
        </p:txBody>
      </p:sp>
      <p:sp>
        <p:nvSpPr>
          <p:cNvPr id="36877" name="Rectangle 13"/>
          <p:cNvSpPr>
            <a:spLocks noChangeArrowheads="1"/>
          </p:cNvSpPr>
          <p:nvPr/>
        </p:nvSpPr>
        <p:spPr bwMode="auto">
          <a:xfrm>
            <a:off x="9615488" y="5100638"/>
            <a:ext cx="1020762" cy="546100"/>
          </a:xfrm>
          <a:prstGeom prst="rect">
            <a:avLst/>
          </a:prstGeom>
          <a:noFill/>
          <a:ln w="12700">
            <a:noFill/>
            <a:miter lim="800000"/>
            <a:headEnd/>
            <a:tailEnd/>
          </a:ln>
          <a:effectLst/>
        </p:spPr>
        <p:txBody>
          <a:bodyPr wrap="none" lIns="90478" tIns="44444" rIns="90478" bIns="44444">
            <a:prstTxWarp prst="textNoShape">
              <a:avLst/>
            </a:prstTxWarp>
            <a:spAutoFit/>
          </a:bodyPr>
          <a:lstStyle/>
          <a:p>
            <a:pPr algn="ctr" eaLnBrk="0" hangingPunct="0"/>
            <a:r>
              <a:rPr lang="en-US" sz="1000" b="1">
                <a:solidFill>
                  <a:srgbClr val="FF0066"/>
                </a:solidFill>
                <a:latin typeface="Times New Roman" pitchFamily="-108" charset="0"/>
              </a:rPr>
              <a:t>EMERGENCY</a:t>
            </a:r>
          </a:p>
          <a:p>
            <a:pPr algn="ctr" eaLnBrk="0" hangingPunct="0"/>
            <a:r>
              <a:rPr lang="en-US" sz="1000" b="1">
                <a:solidFill>
                  <a:srgbClr val="FF0066"/>
                </a:solidFill>
                <a:latin typeface="Times New Roman" pitchFamily="-108" charset="0"/>
              </a:rPr>
              <a:t>WORK</a:t>
            </a:r>
          </a:p>
          <a:p>
            <a:pPr algn="ctr" eaLnBrk="0" hangingPunct="0"/>
            <a:r>
              <a:rPr lang="en-US" sz="1000" b="1">
                <a:solidFill>
                  <a:srgbClr val="FF0066"/>
                </a:solidFill>
                <a:latin typeface="Times New Roman" pitchFamily="-108" charset="0"/>
              </a:rPr>
              <a:t>ORDER</a:t>
            </a:r>
          </a:p>
        </p:txBody>
      </p:sp>
      <p:sp>
        <p:nvSpPr>
          <p:cNvPr id="36878" name="Freeform 14"/>
          <p:cNvSpPr>
            <a:spLocks/>
          </p:cNvSpPr>
          <p:nvPr/>
        </p:nvSpPr>
        <p:spPr bwMode="auto">
          <a:xfrm>
            <a:off x="1639889" y="1919289"/>
            <a:ext cx="1069975" cy="498475"/>
          </a:xfrm>
          <a:custGeom>
            <a:avLst/>
            <a:gdLst/>
            <a:ahLst/>
            <a:cxnLst>
              <a:cxn ang="0">
                <a:pos x="0" y="313"/>
              </a:cxn>
              <a:cxn ang="0">
                <a:pos x="673" y="313"/>
              </a:cxn>
              <a:cxn ang="0">
                <a:pos x="673" y="0"/>
              </a:cxn>
              <a:cxn ang="0">
                <a:pos x="0" y="0"/>
              </a:cxn>
              <a:cxn ang="0">
                <a:pos x="0" y="313"/>
              </a:cxn>
            </a:cxnLst>
            <a:rect l="0" t="0" r="r" b="b"/>
            <a:pathLst>
              <a:path w="674" h="314">
                <a:moveTo>
                  <a:pt x="0" y="313"/>
                </a:moveTo>
                <a:lnTo>
                  <a:pt x="673" y="313"/>
                </a:lnTo>
                <a:lnTo>
                  <a:pt x="673" y="0"/>
                </a:lnTo>
                <a:lnTo>
                  <a:pt x="0" y="0"/>
                </a:lnTo>
                <a:lnTo>
                  <a:pt x="0" y="313"/>
                </a:lnTo>
              </a:path>
            </a:pathLst>
          </a:custGeom>
          <a:noFill/>
          <a:ln w="12700" cap="rnd" cmpd="sng">
            <a:solidFill>
              <a:srgbClr val="800000"/>
            </a:solidFill>
            <a:prstDash val="solid"/>
            <a:round/>
            <a:headEnd type="none" w="med" len="med"/>
            <a:tailEnd type="none" w="med" len="med"/>
          </a:ln>
          <a:effectLst/>
        </p:spPr>
        <p:txBody>
          <a:bodyPr>
            <a:prstTxWarp prst="textNoShape">
              <a:avLst/>
            </a:prstTxWarp>
          </a:bodyPr>
          <a:lstStyle/>
          <a:p>
            <a:endParaRPr lang="en-US"/>
          </a:p>
        </p:txBody>
      </p:sp>
      <p:sp>
        <p:nvSpPr>
          <p:cNvPr id="36879" name="Freeform 15"/>
          <p:cNvSpPr>
            <a:spLocks/>
          </p:cNvSpPr>
          <p:nvPr/>
        </p:nvSpPr>
        <p:spPr bwMode="auto">
          <a:xfrm>
            <a:off x="4495800" y="1905001"/>
            <a:ext cx="1066800" cy="498475"/>
          </a:xfrm>
          <a:custGeom>
            <a:avLst/>
            <a:gdLst/>
            <a:ahLst/>
            <a:cxnLst>
              <a:cxn ang="0">
                <a:pos x="0" y="313"/>
              </a:cxn>
              <a:cxn ang="0">
                <a:pos x="672" y="313"/>
              </a:cxn>
              <a:cxn ang="0">
                <a:pos x="672" y="0"/>
              </a:cxn>
              <a:cxn ang="0">
                <a:pos x="0" y="0"/>
              </a:cxn>
              <a:cxn ang="0">
                <a:pos x="0" y="313"/>
              </a:cxn>
            </a:cxnLst>
            <a:rect l="0" t="0" r="r" b="b"/>
            <a:pathLst>
              <a:path w="673" h="314">
                <a:moveTo>
                  <a:pt x="0" y="313"/>
                </a:moveTo>
                <a:lnTo>
                  <a:pt x="672" y="313"/>
                </a:lnTo>
                <a:lnTo>
                  <a:pt x="672" y="0"/>
                </a:lnTo>
                <a:lnTo>
                  <a:pt x="0" y="0"/>
                </a:lnTo>
                <a:lnTo>
                  <a:pt x="0" y="313"/>
                </a:lnTo>
              </a:path>
            </a:pathLst>
          </a:custGeom>
          <a:noFill/>
          <a:ln w="12700" cap="rnd" cmpd="sng">
            <a:solidFill>
              <a:srgbClr val="800000"/>
            </a:solidFill>
            <a:prstDash val="solid"/>
            <a:round/>
            <a:headEnd type="none" w="med" len="med"/>
            <a:tailEnd type="none" w="med" len="med"/>
          </a:ln>
          <a:effectLst/>
        </p:spPr>
        <p:txBody>
          <a:bodyPr>
            <a:prstTxWarp prst="textNoShape">
              <a:avLst/>
            </a:prstTxWarp>
          </a:bodyPr>
          <a:lstStyle/>
          <a:p>
            <a:endParaRPr lang="en-US"/>
          </a:p>
        </p:txBody>
      </p:sp>
      <p:sp>
        <p:nvSpPr>
          <p:cNvPr id="36880" name="Freeform 16"/>
          <p:cNvSpPr>
            <a:spLocks/>
          </p:cNvSpPr>
          <p:nvPr/>
        </p:nvSpPr>
        <p:spPr bwMode="auto">
          <a:xfrm>
            <a:off x="7993064" y="1914526"/>
            <a:ext cx="1068387" cy="498475"/>
          </a:xfrm>
          <a:custGeom>
            <a:avLst/>
            <a:gdLst/>
            <a:ahLst/>
            <a:cxnLst>
              <a:cxn ang="0">
                <a:pos x="0" y="313"/>
              </a:cxn>
              <a:cxn ang="0">
                <a:pos x="672" y="313"/>
              </a:cxn>
              <a:cxn ang="0">
                <a:pos x="672" y="0"/>
              </a:cxn>
              <a:cxn ang="0">
                <a:pos x="0" y="0"/>
              </a:cxn>
              <a:cxn ang="0">
                <a:pos x="0" y="313"/>
              </a:cxn>
            </a:cxnLst>
            <a:rect l="0" t="0" r="r" b="b"/>
            <a:pathLst>
              <a:path w="673" h="314">
                <a:moveTo>
                  <a:pt x="0" y="313"/>
                </a:moveTo>
                <a:lnTo>
                  <a:pt x="672" y="313"/>
                </a:lnTo>
                <a:lnTo>
                  <a:pt x="672" y="0"/>
                </a:lnTo>
                <a:lnTo>
                  <a:pt x="0" y="0"/>
                </a:lnTo>
                <a:lnTo>
                  <a:pt x="0" y="313"/>
                </a:lnTo>
              </a:path>
            </a:pathLst>
          </a:custGeom>
          <a:noFill/>
          <a:ln w="127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36881" name="Freeform 17"/>
          <p:cNvSpPr>
            <a:spLocks/>
          </p:cNvSpPr>
          <p:nvPr/>
        </p:nvSpPr>
        <p:spPr bwMode="auto">
          <a:xfrm>
            <a:off x="2284414" y="4233863"/>
            <a:ext cx="1119187" cy="500062"/>
          </a:xfrm>
          <a:custGeom>
            <a:avLst/>
            <a:gdLst/>
            <a:ahLst/>
            <a:cxnLst>
              <a:cxn ang="0">
                <a:pos x="0" y="314"/>
              </a:cxn>
              <a:cxn ang="0">
                <a:pos x="704" y="314"/>
              </a:cxn>
              <a:cxn ang="0">
                <a:pos x="704" y="0"/>
              </a:cxn>
              <a:cxn ang="0">
                <a:pos x="0" y="0"/>
              </a:cxn>
              <a:cxn ang="0">
                <a:pos x="0" y="314"/>
              </a:cxn>
            </a:cxnLst>
            <a:rect l="0" t="0" r="r" b="b"/>
            <a:pathLst>
              <a:path w="705" h="315">
                <a:moveTo>
                  <a:pt x="0" y="314"/>
                </a:moveTo>
                <a:lnTo>
                  <a:pt x="704" y="314"/>
                </a:lnTo>
                <a:lnTo>
                  <a:pt x="704" y="0"/>
                </a:lnTo>
                <a:lnTo>
                  <a:pt x="0" y="0"/>
                </a:lnTo>
                <a:lnTo>
                  <a:pt x="0" y="314"/>
                </a:lnTo>
              </a:path>
            </a:pathLst>
          </a:custGeom>
          <a:noFill/>
          <a:ln w="12700" cap="rnd" cmpd="sng">
            <a:solidFill>
              <a:srgbClr val="000066"/>
            </a:solidFill>
            <a:prstDash val="solid"/>
            <a:round/>
            <a:headEnd type="none" w="med" len="med"/>
            <a:tailEnd type="none" w="med" len="med"/>
          </a:ln>
          <a:effectLst/>
        </p:spPr>
        <p:txBody>
          <a:bodyPr>
            <a:prstTxWarp prst="textNoShape">
              <a:avLst/>
            </a:prstTxWarp>
          </a:bodyPr>
          <a:lstStyle/>
          <a:p>
            <a:endParaRPr lang="en-US"/>
          </a:p>
        </p:txBody>
      </p:sp>
      <p:sp>
        <p:nvSpPr>
          <p:cNvPr id="36882" name="Freeform 18"/>
          <p:cNvSpPr>
            <a:spLocks/>
          </p:cNvSpPr>
          <p:nvPr/>
        </p:nvSpPr>
        <p:spPr bwMode="auto">
          <a:xfrm>
            <a:off x="3840164" y="4254501"/>
            <a:ext cx="1068387" cy="500063"/>
          </a:xfrm>
          <a:custGeom>
            <a:avLst/>
            <a:gdLst/>
            <a:ahLst/>
            <a:cxnLst>
              <a:cxn ang="0">
                <a:pos x="0" y="314"/>
              </a:cxn>
              <a:cxn ang="0">
                <a:pos x="672" y="314"/>
              </a:cxn>
              <a:cxn ang="0">
                <a:pos x="672" y="0"/>
              </a:cxn>
              <a:cxn ang="0">
                <a:pos x="0" y="0"/>
              </a:cxn>
              <a:cxn ang="0">
                <a:pos x="0" y="314"/>
              </a:cxn>
            </a:cxnLst>
            <a:rect l="0" t="0" r="r" b="b"/>
            <a:pathLst>
              <a:path w="673" h="315">
                <a:moveTo>
                  <a:pt x="0" y="314"/>
                </a:moveTo>
                <a:lnTo>
                  <a:pt x="672" y="314"/>
                </a:lnTo>
                <a:lnTo>
                  <a:pt x="672" y="0"/>
                </a:lnTo>
                <a:lnTo>
                  <a:pt x="0" y="0"/>
                </a:lnTo>
                <a:lnTo>
                  <a:pt x="0" y="314"/>
                </a:lnTo>
              </a:path>
            </a:pathLst>
          </a:custGeom>
          <a:noFill/>
          <a:ln w="12700" cap="rnd" cmpd="sng">
            <a:solidFill>
              <a:srgbClr val="000066"/>
            </a:solidFill>
            <a:prstDash val="solid"/>
            <a:round/>
            <a:headEnd type="none" w="med" len="med"/>
            <a:tailEnd type="none" w="med" len="med"/>
          </a:ln>
          <a:effectLst/>
        </p:spPr>
        <p:txBody>
          <a:bodyPr>
            <a:prstTxWarp prst="textNoShape">
              <a:avLst/>
            </a:prstTxWarp>
          </a:bodyPr>
          <a:lstStyle/>
          <a:p>
            <a:endParaRPr lang="en-US"/>
          </a:p>
        </p:txBody>
      </p:sp>
      <p:sp>
        <p:nvSpPr>
          <p:cNvPr id="36883" name="Freeform 19"/>
          <p:cNvSpPr>
            <a:spLocks/>
          </p:cNvSpPr>
          <p:nvPr/>
        </p:nvSpPr>
        <p:spPr bwMode="auto">
          <a:xfrm>
            <a:off x="4559300" y="3235326"/>
            <a:ext cx="946150" cy="500063"/>
          </a:xfrm>
          <a:custGeom>
            <a:avLst/>
            <a:gdLst/>
            <a:ahLst/>
            <a:cxnLst>
              <a:cxn ang="0">
                <a:pos x="0" y="314"/>
              </a:cxn>
              <a:cxn ang="0">
                <a:pos x="595" y="314"/>
              </a:cxn>
              <a:cxn ang="0">
                <a:pos x="595" y="0"/>
              </a:cxn>
              <a:cxn ang="0">
                <a:pos x="0" y="0"/>
              </a:cxn>
              <a:cxn ang="0">
                <a:pos x="0" y="314"/>
              </a:cxn>
            </a:cxnLst>
            <a:rect l="0" t="0" r="r" b="b"/>
            <a:pathLst>
              <a:path w="596" h="315">
                <a:moveTo>
                  <a:pt x="0" y="314"/>
                </a:moveTo>
                <a:lnTo>
                  <a:pt x="595" y="314"/>
                </a:lnTo>
                <a:lnTo>
                  <a:pt x="595" y="0"/>
                </a:lnTo>
                <a:lnTo>
                  <a:pt x="0" y="0"/>
                </a:lnTo>
                <a:lnTo>
                  <a:pt x="0" y="314"/>
                </a:lnTo>
              </a:path>
            </a:pathLst>
          </a:custGeom>
          <a:noFill/>
          <a:ln w="12700" cap="rnd" cmpd="sng">
            <a:solidFill>
              <a:schemeClr val="tx1"/>
            </a:solidFill>
            <a:prstDash val="lgDash"/>
            <a:round/>
            <a:headEnd type="none" w="med" len="med"/>
            <a:tailEnd type="none" w="med" len="med"/>
          </a:ln>
          <a:effectLst/>
        </p:spPr>
        <p:txBody>
          <a:bodyPr>
            <a:prstTxWarp prst="textNoShape">
              <a:avLst/>
            </a:prstTxWarp>
          </a:bodyPr>
          <a:lstStyle/>
          <a:p>
            <a:endParaRPr lang="en-US"/>
          </a:p>
        </p:txBody>
      </p:sp>
      <p:sp>
        <p:nvSpPr>
          <p:cNvPr id="36884" name="Freeform 20"/>
          <p:cNvSpPr>
            <a:spLocks/>
          </p:cNvSpPr>
          <p:nvPr/>
        </p:nvSpPr>
        <p:spPr bwMode="auto">
          <a:xfrm>
            <a:off x="8361364" y="2720976"/>
            <a:ext cx="1069975" cy="500063"/>
          </a:xfrm>
          <a:custGeom>
            <a:avLst/>
            <a:gdLst/>
            <a:ahLst/>
            <a:cxnLst>
              <a:cxn ang="0">
                <a:pos x="0" y="314"/>
              </a:cxn>
              <a:cxn ang="0">
                <a:pos x="673" y="314"/>
              </a:cxn>
              <a:cxn ang="0">
                <a:pos x="673" y="0"/>
              </a:cxn>
              <a:cxn ang="0">
                <a:pos x="0" y="0"/>
              </a:cxn>
              <a:cxn ang="0">
                <a:pos x="0" y="314"/>
              </a:cxn>
            </a:cxnLst>
            <a:rect l="0" t="0" r="r" b="b"/>
            <a:pathLst>
              <a:path w="674" h="315">
                <a:moveTo>
                  <a:pt x="0" y="314"/>
                </a:moveTo>
                <a:lnTo>
                  <a:pt x="673" y="314"/>
                </a:lnTo>
                <a:lnTo>
                  <a:pt x="673" y="0"/>
                </a:lnTo>
                <a:lnTo>
                  <a:pt x="0" y="0"/>
                </a:lnTo>
                <a:lnTo>
                  <a:pt x="0" y="314"/>
                </a:lnTo>
              </a:path>
            </a:pathLst>
          </a:custGeom>
          <a:noFill/>
          <a:ln w="127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36885" name="Freeform 21"/>
          <p:cNvSpPr>
            <a:spLocks/>
          </p:cNvSpPr>
          <p:nvPr/>
        </p:nvSpPr>
        <p:spPr bwMode="auto">
          <a:xfrm>
            <a:off x="5289551" y="4286251"/>
            <a:ext cx="1127125" cy="498475"/>
          </a:xfrm>
          <a:custGeom>
            <a:avLst/>
            <a:gdLst/>
            <a:ahLst/>
            <a:cxnLst>
              <a:cxn ang="0">
                <a:pos x="0" y="313"/>
              </a:cxn>
              <a:cxn ang="0">
                <a:pos x="709" y="313"/>
              </a:cxn>
              <a:cxn ang="0">
                <a:pos x="709" y="0"/>
              </a:cxn>
              <a:cxn ang="0">
                <a:pos x="0" y="0"/>
              </a:cxn>
              <a:cxn ang="0">
                <a:pos x="0" y="313"/>
              </a:cxn>
            </a:cxnLst>
            <a:rect l="0" t="0" r="r" b="b"/>
            <a:pathLst>
              <a:path w="710" h="314">
                <a:moveTo>
                  <a:pt x="0" y="313"/>
                </a:moveTo>
                <a:lnTo>
                  <a:pt x="709" y="313"/>
                </a:lnTo>
                <a:lnTo>
                  <a:pt x="709" y="0"/>
                </a:lnTo>
                <a:lnTo>
                  <a:pt x="0" y="0"/>
                </a:lnTo>
                <a:lnTo>
                  <a:pt x="0" y="313"/>
                </a:lnTo>
              </a:path>
            </a:pathLst>
          </a:custGeom>
          <a:noFill/>
          <a:ln w="12700" cap="rnd" cmpd="sng">
            <a:solidFill>
              <a:srgbClr val="000066"/>
            </a:solidFill>
            <a:prstDash val="solid"/>
            <a:round/>
            <a:headEnd type="none" w="med" len="med"/>
            <a:tailEnd type="none" w="med" len="med"/>
          </a:ln>
          <a:effectLst/>
        </p:spPr>
        <p:txBody>
          <a:bodyPr>
            <a:prstTxWarp prst="textNoShape">
              <a:avLst/>
            </a:prstTxWarp>
          </a:bodyPr>
          <a:lstStyle/>
          <a:p>
            <a:endParaRPr lang="en-US"/>
          </a:p>
        </p:txBody>
      </p:sp>
      <p:sp>
        <p:nvSpPr>
          <p:cNvPr id="36886" name="Freeform 22"/>
          <p:cNvSpPr>
            <a:spLocks/>
          </p:cNvSpPr>
          <p:nvPr/>
        </p:nvSpPr>
        <p:spPr bwMode="auto">
          <a:xfrm>
            <a:off x="9672639" y="5114926"/>
            <a:ext cx="896937" cy="498475"/>
          </a:xfrm>
          <a:custGeom>
            <a:avLst/>
            <a:gdLst/>
            <a:ahLst/>
            <a:cxnLst>
              <a:cxn ang="0">
                <a:pos x="0" y="313"/>
              </a:cxn>
              <a:cxn ang="0">
                <a:pos x="564" y="313"/>
              </a:cxn>
              <a:cxn ang="0">
                <a:pos x="564" y="0"/>
              </a:cxn>
              <a:cxn ang="0">
                <a:pos x="0" y="0"/>
              </a:cxn>
              <a:cxn ang="0">
                <a:pos x="0" y="313"/>
              </a:cxn>
            </a:cxnLst>
            <a:rect l="0" t="0" r="r" b="b"/>
            <a:pathLst>
              <a:path w="565" h="314">
                <a:moveTo>
                  <a:pt x="0" y="313"/>
                </a:moveTo>
                <a:lnTo>
                  <a:pt x="564" y="313"/>
                </a:lnTo>
                <a:lnTo>
                  <a:pt x="564" y="0"/>
                </a:lnTo>
                <a:lnTo>
                  <a:pt x="0" y="0"/>
                </a:lnTo>
                <a:lnTo>
                  <a:pt x="0" y="313"/>
                </a:lnTo>
              </a:path>
            </a:pathLst>
          </a:custGeom>
          <a:noFill/>
          <a:ln w="127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36887" name="Freeform 23"/>
          <p:cNvSpPr>
            <a:spLocks/>
          </p:cNvSpPr>
          <p:nvPr/>
        </p:nvSpPr>
        <p:spPr bwMode="auto">
          <a:xfrm>
            <a:off x="2322514" y="5241926"/>
            <a:ext cx="1068387" cy="498475"/>
          </a:xfrm>
          <a:custGeom>
            <a:avLst/>
            <a:gdLst/>
            <a:ahLst/>
            <a:cxnLst>
              <a:cxn ang="0">
                <a:pos x="0" y="313"/>
              </a:cxn>
              <a:cxn ang="0">
                <a:pos x="672" y="313"/>
              </a:cxn>
              <a:cxn ang="0">
                <a:pos x="672" y="0"/>
              </a:cxn>
              <a:cxn ang="0">
                <a:pos x="0" y="0"/>
              </a:cxn>
              <a:cxn ang="0">
                <a:pos x="0" y="313"/>
              </a:cxn>
            </a:cxnLst>
            <a:rect l="0" t="0" r="r" b="b"/>
            <a:pathLst>
              <a:path w="673" h="314">
                <a:moveTo>
                  <a:pt x="0" y="313"/>
                </a:moveTo>
                <a:lnTo>
                  <a:pt x="672" y="313"/>
                </a:lnTo>
                <a:lnTo>
                  <a:pt x="672" y="0"/>
                </a:lnTo>
                <a:lnTo>
                  <a:pt x="0" y="0"/>
                </a:lnTo>
                <a:lnTo>
                  <a:pt x="0" y="313"/>
                </a:lnTo>
              </a:path>
            </a:pathLst>
          </a:custGeom>
          <a:noFill/>
          <a:ln w="12700" cap="rnd" cmpd="sng">
            <a:solidFill>
              <a:srgbClr val="000066"/>
            </a:solidFill>
            <a:prstDash val="solid"/>
            <a:round/>
            <a:headEnd type="none" w="med" len="med"/>
            <a:tailEnd type="none" w="med" len="med"/>
          </a:ln>
          <a:effectLst/>
        </p:spPr>
        <p:txBody>
          <a:bodyPr>
            <a:prstTxWarp prst="textNoShape">
              <a:avLst/>
            </a:prstTxWarp>
          </a:bodyPr>
          <a:lstStyle/>
          <a:p>
            <a:endParaRPr lang="en-US"/>
          </a:p>
        </p:txBody>
      </p:sp>
      <p:sp>
        <p:nvSpPr>
          <p:cNvPr id="36888" name="Freeform 24"/>
          <p:cNvSpPr>
            <a:spLocks/>
          </p:cNvSpPr>
          <p:nvPr/>
        </p:nvSpPr>
        <p:spPr bwMode="auto">
          <a:xfrm>
            <a:off x="6837364" y="4179889"/>
            <a:ext cx="1068387" cy="693737"/>
          </a:xfrm>
          <a:custGeom>
            <a:avLst/>
            <a:gdLst/>
            <a:ahLst/>
            <a:cxnLst>
              <a:cxn ang="0">
                <a:pos x="0" y="436"/>
              </a:cxn>
              <a:cxn ang="0">
                <a:pos x="672" y="436"/>
              </a:cxn>
              <a:cxn ang="0">
                <a:pos x="672" y="0"/>
              </a:cxn>
              <a:cxn ang="0">
                <a:pos x="0" y="0"/>
              </a:cxn>
              <a:cxn ang="0">
                <a:pos x="0" y="436"/>
              </a:cxn>
            </a:cxnLst>
            <a:rect l="0" t="0" r="r" b="b"/>
            <a:pathLst>
              <a:path w="673" h="437">
                <a:moveTo>
                  <a:pt x="0" y="436"/>
                </a:moveTo>
                <a:lnTo>
                  <a:pt x="672" y="436"/>
                </a:lnTo>
                <a:lnTo>
                  <a:pt x="672" y="0"/>
                </a:lnTo>
                <a:lnTo>
                  <a:pt x="0" y="0"/>
                </a:lnTo>
                <a:lnTo>
                  <a:pt x="0" y="436"/>
                </a:lnTo>
              </a:path>
            </a:pathLst>
          </a:custGeom>
          <a:noFill/>
          <a:ln w="12700" cap="rnd" cmpd="sng">
            <a:solidFill>
              <a:srgbClr val="000066"/>
            </a:solidFill>
            <a:prstDash val="solid"/>
            <a:round/>
            <a:headEnd type="none" w="med" len="med"/>
            <a:tailEnd type="none" w="med" len="med"/>
          </a:ln>
          <a:effectLst/>
        </p:spPr>
        <p:txBody>
          <a:bodyPr>
            <a:prstTxWarp prst="textNoShape">
              <a:avLst/>
            </a:prstTxWarp>
          </a:bodyPr>
          <a:lstStyle/>
          <a:p>
            <a:endParaRPr lang="en-US"/>
          </a:p>
        </p:txBody>
      </p:sp>
      <p:sp>
        <p:nvSpPr>
          <p:cNvPr id="36889" name="Freeform 25"/>
          <p:cNvSpPr>
            <a:spLocks/>
          </p:cNvSpPr>
          <p:nvPr/>
        </p:nvSpPr>
        <p:spPr bwMode="auto">
          <a:xfrm>
            <a:off x="2667000" y="2133600"/>
            <a:ext cx="1828800" cy="76200"/>
          </a:xfrm>
          <a:custGeom>
            <a:avLst/>
            <a:gdLst/>
            <a:ahLst/>
            <a:cxnLst>
              <a:cxn ang="0">
                <a:pos x="0" y="0"/>
              </a:cxn>
              <a:cxn ang="0">
                <a:pos x="57" y="0"/>
              </a:cxn>
              <a:cxn ang="0">
                <a:pos x="252" y="0"/>
              </a:cxn>
            </a:cxnLst>
            <a:rect l="0" t="0" r="r" b="b"/>
            <a:pathLst>
              <a:path w="253" h="1">
                <a:moveTo>
                  <a:pt x="0" y="0"/>
                </a:moveTo>
                <a:lnTo>
                  <a:pt x="57" y="0"/>
                </a:lnTo>
                <a:lnTo>
                  <a:pt x="252" y="0"/>
                </a:lnTo>
              </a:path>
            </a:pathLst>
          </a:custGeom>
          <a:noFill/>
          <a:ln w="12700" cap="rnd" cmpd="sng">
            <a:solidFill>
              <a:srgbClr val="800000"/>
            </a:solidFill>
            <a:prstDash val="solid"/>
            <a:round/>
            <a:headEnd type="none" w="med" len="med"/>
            <a:tailEnd type="triangle" w="med" len="med"/>
          </a:ln>
          <a:effectLst/>
        </p:spPr>
        <p:txBody>
          <a:bodyPr>
            <a:prstTxWarp prst="textNoShape">
              <a:avLst/>
            </a:prstTxWarp>
          </a:bodyPr>
          <a:lstStyle/>
          <a:p>
            <a:endParaRPr lang="en-US"/>
          </a:p>
        </p:txBody>
      </p:sp>
      <p:sp>
        <p:nvSpPr>
          <p:cNvPr id="36890" name="Freeform 26"/>
          <p:cNvSpPr>
            <a:spLocks/>
          </p:cNvSpPr>
          <p:nvPr/>
        </p:nvSpPr>
        <p:spPr bwMode="auto">
          <a:xfrm>
            <a:off x="4916488" y="4535489"/>
            <a:ext cx="374650" cy="1587"/>
          </a:xfrm>
          <a:custGeom>
            <a:avLst/>
            <a:gdLst/>
            <a:ahLst/>
            <a:cxnLst>
              <a:cxn ang="0">
                <a:pos x="0" y="0"/>
              </a:cxn>
              <a:cxn ang="0">
                <a:pos x="57" y="0"/>
              </a:cxn>
              <a:cxn ang="0">
                <a:pos x="235" y="0"/>
              </a:cxn>
            </a:cxnLst>
            <a:rect l="0" t="0" r="r" b="b"/>
            <a:pathLst>
              <a:path w="236" h="1">
                <a:moveTo>
                  <a:pt x="0" y="0"/>
                </a:moveTo>
                <a:lnTo>
                  <a:pt x="57" y="0"/>
                </a:lnTo>
                <a:lnTo>
                  <a:pt x="235" y="0"/>
                </a:lnTo>
              </a:path>
            </a:pathLst>
          </a:custGeom>
          <a:noFill/>
          <a:ln w="12700" cap="rnd" cmpd="sng">
            <a:solidFill>
              <a:srgbClr val="000066"/>
            </a:solidFill>
            <a:prstDash val="solid"/>
            <a:round/>
            <a:headEnd type="triangle" w="med" len="med"/>
            <a:tailEnd type="none" w="med" len="med"/>
          </a:ln>
          <a:effectLst/>
        </p:spPr>
        <p:txBody>
          <a:bodyPr>
            <a:prstTxWarp prst="textNoShape">
              <a:avLst/>
            </a:prstTxWarp>
          </a:bodyPr>
          <a:lstStyle/>
          <a:p>
            <a:endParaRPr lang="en-US"/>
          </a:p>
        </p:txBody>
      </p:sp>
      <p:sp>
        <p:nvSpPr>
          <p:cNvPr id="36891" name="Freeform 27"/>
          <p:cNvSpPr>
            <a:spLocks/>
          </p:cNvSpPr>
          <p:nvPr/>
        </p:nvSpPr>
        <p:spPr bwMode="auto">
          <a:xfrm>
            <a:off x="7618414" y="2162175"/>
            <a:ext cx="1587" cy="558800"/>
          </a:xfrm>
          <a:custGeom>
            <a:avLst/>
            <a:gdLst/>
            <a:ahLst/>
            <a:cxnLst>
              <a:cxn ang="0">
                <a:pos x="0" y="351"/>
              </a:cxn>
              <a:cxn ang="0">
                <a:pos x="0" y="294"/>
              </a:cxn>
              <a:cxn ang="0">
                <a:pos x="0" y="0"/>
              </a:cxn>
            </a:cxnLst>
            <a:rect l="0" t="0" r="r" b="b"/>
            <a:pathLst>
              <a:path w="1" h="352">
                <a:moveTo>
                  <a:pt x="0" y="351"/>
                </a:moveTo>
                <a:lnTo>
                  <a:pt x="0" y="294"/>
                </a:lnTo>
                <a:lnTo>
                  <a:pt x="0" y="0"/>
                </a:lnTo>
              </a:path>
            </a:pathLst>
          </a:custGeom>
          <a:noFill/>
          <a:ln w="12700" cap="rnd" cmpd="sng">
            <a:solidFill>
              <a:schemeClr val="tx1"/>
            </a:solidFill>
            <a:prstDash val="solid"/>
            <a:round/>
            <a:headEnd type="triangle" w="med" len="med"/>
            <a:tailEnd type="none" w="med" len="med"/>
          </a:ln>
          <a:effectLst/>
        </p:spPr>
        <p:txBody>
          <a:bodyPr>
            <a:prstTxWarp prst="textNoShape">
              <a:avLst/>
            </a:prstTxWarp>
          </a:bodyPr>
          <a:lstStyle/>
          <a:p>
            <a:endParaRPr lang="en-US"/>
          </a:p>
        </p:txBody>
      </p:sp>
      <p:sp>
        <p:nvSpPr>
          <p:cNvPr id="36892" name="Freeform 28"/>
          <p:cNvSpPr>
            <a:spLocks/>
          </p:cNvSpPr>
          <p:nvPr/>
        </p:nvSpPr>
        <p:spPr bwMode="auto">
          <a:xfrm flipH="1">
            <a:off x="7086600" y="2133601"/>
            <a:ext cx="84138" cy="587375"/>
          </a:xfrm>
          <a:custGeom>
            <a:avLst/>
            <a:gdLst/>
            <a:ahLst/>
            <a:cxnLst>
              <a:cxn ang="0">
                <a:pos x="0" y="351"/>
              </a:cxn>
              <a:cxn ang="0">
                <a:pos x="0" y="294"/>
              </a:cxn>
              <a:cxn ang="0">
                <a:pos x="0" y="0"/>
              </a:cxn>
            </a:cxnLst>
            <a:rect l="0" t="0" r="r" b="b"/>
            <a:pathLst>
              <a:path w="1" h="352">
                <a:moveTo>
                  <a:pt x="0" y="351"/>
                </a:moveTo>
                <a:lnTo>
                  <a:pt x="0" y="294"/>
                </a:lnTo>
                <a:lnTo>
                  <a:pt x="0" y="0"/>
                </a:lnTo>
              </a:path>
            </a:pathLst>
          </a:custGeom>
          <a:noFill/>
          <a:ln w="12700" cap="rnd" cmpd="sng">
            <a:solidFill>
              <a:srgbClr val="800000"/>
            </a:solidFill>
            <a:prstDash val="solid"/>
            <a:round/>
            <a:headEnd type="triangle" w="med" len="med"/>
            <a:tailEnd type="none" w="med" len="med"/>
          </a:ln>
          <a:effectLst/>
        </p:spPr>
        <p:txBody>
          <a:bodyPr>
            <a:prstTxWarp prst="textNoShape">
              <a:avLst/>
            </a:prstTxWarp>
          </a:bodyPr>
          <a:lstStyle/>
          <a:p>
            <a:endParaRPr lang="en-US"/>
          </a:p>
        </p:txBody>
      </p:sp>
      <p:sp>
        <p:nvSpPr>
          <p:cNvPr id="36893" name="Line 29"/>
          <p:cNvSpPr>
            <a:spLocks noChangeShapeType="1"/>
          </p:cNvSpPr>
          <p:nvPr/>
        </p:nvSpPr>
        <p:spPr bwMode="auto">
          <a:xfrm>
            <a:off x="7624763" y="2162175"/>
            <a:ext cx="361950" cy="1588"/>
          </a:xfrm>
          <a:prstGeom prst="line">
            <a:avLst/>
          </a:prstGeom>
          <a:noFill/>
          <a:ln w="12700">
            <a:solidFill>
              <a:srgbClr val="CC0099"/>
            </a:solidFill>
            <a:round/>
            <a:headEnd/>
            <a:tailEnd/>
          </a:ln>
          <a:effectLst/>
        </p:spPr>
        <p:txBody>
          <a:bodyPr wrap="none" anchor="ctr">
            <a:prstTxWarp prst="textNoShape">
              <a:avLst/>
            </a:prstTxWarp>
          </a:bodyPr>
          <a:lstStyle/>
          <a:p>
            <a:endParaRPr lang="en-US"/>
          </a:p>
        </p:txBody>
      </p:sp>
      <p:sp>
        <p:nvSpPr>
          <p:cNvPr id="36894" name="Line 30"/>
          <p:cNvSpPr>
            <a:spLocks noChangeShapeType="1"/>
          </p:cNvSpPr>
          <p:nvPr/>
        </p:nvSpPr>
        <p:spPr bwMode="auto">
          <a:xfrm flipH="1" flipV="1">
            <a:off x="5562600" y="2133600"/>
            <a:ext cx="1600200" cy="0"/>
          </a:xfrm>
          <a:prstGeom prst="line">
            <a:avLst/>
          </a:prstGeom>
          <a:noFill/>
          <a:ln w="12700">
            <a:solidFill>
              <a:srgbClr val="800000"/>
            </a:solidFill>
            <a:round/>
            <a:headEnd/>
            <a:tailEnd/>
          </a:ln>
          <a:effectLst/>
        </p:spPr>
        <p:txBody>
          <a:bodyPr wrap="none" anchor="ctr">
            <a:prstTxWarp prst="textNoShape">
              <a:avLst/>
            </a:prstTxWarp>
          </a:bodyPr>
          <a:lstStyle/>
          <a:p>
            <a:endParaRPr lang="en-US"/>
          </a:p>
        </p:txBody>
      </p:sp>
      <p:sp>
        <p:nvSpPr>
          <p:cNvPr id="36895" name="Freeform 31"/>
          <p:cNvSpPr>
            <a:spLocks/>
          </p:cNvSpPr>
          <p:nvPr/>
        </p:nvSpPr>
        <p:spPr bwMode="auto">
          <a:xfrm>
            <a:off x="7877175" y="2970213"/>
            <a:ext cx="495300" cy="74612"/>
          </a:xfrm>
          <a:custGeom>
            <a:avLst/>
            <a:gdLst/>
            <a:ahLst/>
            <a:cxnLst>
              <a:cxn ang="0">
                <a:pos x="0" y="0"/>
              </a:cxn>
              <a:cxn ang="0">
                <a:pos x="57" y="0"/>
              </a:cxn>
              <a:cxn ang="0">
                <a:pos x="296" y="0"/>
              </a:cxn>
            </a:cxnLst>
            <a:rect l="0" t="0" r="r" b="b"/>
            <a:pathLst>
              <a:path w="297" h="1">
                <a:moveTo>
                  <a:pt x="0" y="0"/>
                </a:moveTo>
                <a:lnTo>
                  <a:pt x="57" y="0"/>
                </a:lnTo>
                <a:lnTo>
                  <a:pt x="296" y="0"/>
                </a:lnTo>
              </a:path>
            </a:pathLst>
          </a:custGeom>
          <a:noFill/>
          <a:ln w="12700" cap="rnd" cmpd="sng">
            <a:solidFill>
              <a:schemeClr val="tx1"/>
            </a:solidFill>
            <a:prstDash val="solid"/>
            <a:round/>
            <a:headEnd type="none" w="med" len="med"/>
            <a:tailEnd type="triangle" w="med" len="med"/>
          </a:ln>
          <a:effectLst/>
        </p:spPr>
        <p:txBody>
          <a:bodyPr>
            <a:prstTxWarp prst="textNoShape">
              <a:avLst/>
            </a:prstTxWarp>
          </a:bodyPr>
          <a:lstStyle/>
          <a:p>
            <a:endParaRPr lang="en-US"/>
          </a:p>
        </p:txBody>
      </p:sp>
      <p:sp>
        <p:nvSpPr>
          <p:cNvPr id="36896" name="Line 32"/>
          <p:cNvSpPr>
            <a:spLocks noChangeShapeType="1"/>
          </p:cNvSpPr>
          <p:nvPr/>
        </p:nvSpPr>
        <p:spPr bwMode="auto">
          <a:xfrm flipH="1">
            <a:off x="2341564" y="2970214"/>
            <a:ext cx="4497387" cy="1587"/>
          </a:xfrm>
          <a:prstGeom prst="line">
            <a:avLst/>
          </a:prstGeom>
          <a:noFill/>
          <a:ln w="12700">
            <a:solidFill>
              <a:srgbClr val="800000"/>
            </a:solidFill>
            <a:prstDash val="lgDash"/>
            <a:round/>
            <a:headEnd type="triangle" w="med" len="med"/>
            <a:tailEnd/>
          </a:ln>
          <a:effectLst/>
        </p:spPr>
        <p:txBody>
          <a:bodyPr wrap="none" anchor="ctr">
            <a:prstTxWarp prst="textNoShape">
              <a:avLst/>
            </a:prstTxWarp>
          </a:bodyPr>
          <a:lstStyle/>
          <a:p>
            <a:endParaRPr lang="en-US"/>
          </a:p>
        </p:txBody>
      </p:sp>
      <p:sp>
        <p:nvSpPr>
          <p:cNvPr id="36897" name="Freeform 33"/>
          <p:cNvSpPr>
            <a:spLocks/>
          </p:cNvSpPr>
          <p:nvPr/>
        </p:nvSpPr>
        <p:spPr bwMode="auto">
          <a:xfrm>
            <a:off x="7367589" y="3219451"/>
            <a:ext cx="1587" cy="957263"/>
          </a:xfrm>
          <a:custGeom>
            <a:avLst/>
            <a:gdLst/>
            <a:ahLst/>
            <a:cxnLst>
              <a:cxn ang="0">
                <a:pos x="0" y="0"/>
              </a:cxn>
              <a:cxn ang="0">
                <a:pos x="0" y="56"/>
              </a:cxn>
              <a:cxn ang="0">
                <a:pos x="0" y="602"/>
              </a:cxn>
            </a:cxnLst>
            <a:rect l="0" t="0" r="r" b="b"/>
            <a:pathLst>
              <a:path w="1" h="603">
                <a:moveTo>
                  <a:pt x="0" y="0"/>
                </a:moveTo>
                <a:lnTo>
                  <a:pt x="0" y="56"/>
                </a:lnTo>
                <a:lnTo>
                  <a:pt x="0" y="602"/>
                </a:lnTo>
              </a:path>
            </a:pathLst>
          </a:custGeom>
          <a:noFill/>
          <a:ln w="12700" cap="rnd" cmpd="sng">
            <a:solidFill>
              <a:srgbClr val="000066"/>
            </a:solidFill>
            <a:prstDash val="solid"/>
            <a:round/>
            <a:headEnd type="none" w="med" len="med"/>
            <a:tailEnd type="triangle" w="med" len="med"/>
          </a:ln>
          <a:effectLst/>
        </p:spPr>
        <p:txBody>
          <a:bodyPr>
            <a:prstTxWarp prst="textNoShape">
              <a:avLst/>
            </a:prstTxWarp>
          </a:bodyPr>
          <a:lstStyle/>
          <a:p>
            <a:endParaRPr lang="en-US"/>
          </a:p>
        </p:txBody>
      </p:sp>
      <p:sp>
        <p:nvSpPr>
          <p:cNvPr id="36898" name="Freeform 34"/>
          <p:cNvSpPr>
            <a:spLocks/>
          </p:cNvSpPr>
          <p:nvPr/>
        </p:nvSpPr>
        <p:spPr bwMode="auto">
          <a:xfrm>
            <a:off x="6405564" y="4525964"/>
            <a:ext cx="433387" cy="1587"/>
          </a:xfrm>
          <a:custGeom>
            <a:avLst/>
            <a:gdLst/>
            <a:ahLst/>
            <a:cxnLst>
              <a:cxn ang="0">
                <a:pos x="0" y="0"/>
              </a:cxn>
              <a:cxn ang="0">
                <a:pos x="56" y="0"/>
              </a:cxn>
              <a:cxn ang="0">
                <a:pos x="272" y="0"/>
              </a:cxn>
            </a:cxnLst>
            <a:rect l="0" t="0" r="r" b="b"/>
            <a:pathLst>
              <a:path w="273" h="1">
                <a:moveTo>
                  <a:pt x="0" y="0"/>
                </a:moveTo>
                <a:lnTo>
                  <a:pt x="56" y="0"/>
                </a:lnTo>
                <a:lnTo>
                  <a:pt x="272" y="0"/>
                </a:lnTo>
              </a:path>
            </a:pathLst>
          </a:custGeom>
          <a:noFill/>
          <a:ln w="12700" cap="rnd" cmpd="sng">
            <a:solidFill>
              <a:srgbClr val="000066"/>
            </a:solidFill>
            <a:prstDash val="solid"/>
            <a:round/>
            <a:headEnd type="triangle" w="med" len="med"/>
            <a:tailEnd type="none" w="med" len="med"/>
          </a:ln>
          <a:effectLst/>
        </p:spPr>
        <p:txBody>
          <a:bodyPr>
            <a:prstTxWarp prst="textNoShape">
              <a:avLst/>
            </a:prstTxWarp>
          </a:bodyPr>
          <a:lstStyle/>
          <a:p>
            <a:endParaRPr lang="en-US"/>
          </a:p>
        </p:txBody>
      </p:sp>
      <p:sp>
        <p:nvSpPr>
          <p:cNvPr id="36899" name="Freeform 35"/>
          <p:cNvSpPr>
            <a:spLocks/>
          </p:cNvSpPr>
          <p:nvPr/>
        </p:nvSpPr>
        <p:spPr bwMode="auto">
          <a:xfrm>
            <a:off x="3397250" y="4359275"/>
            <a:ext cx="444500" cy="1588"/>
          </a:xfrm>
          <a:custGeom>
            <a:avLst/>
            <a:gdLst/>
            <a:ahLst/>
            <a:cxnLst>
              <a:cxn ang="0">
                <a:pos x="0" y="0"/>
              </a:cxn>
              <a:cxn ang="0">
                <a:pos x="56" y="0"/>
              </a:cxn>
              <a:cxn ang="0">
                <a:pos x="279" y="0"/>
              </a:cxn>
            </a:cxnLst>
            <a:rect l="0" t="0" r="r" b="b"/>
            <a:pathLst>
              <a:path w="280" h="1">
                <a:moveTo>
                  <a:pt x="0" y="0"/>
                </a:moveTo>
                <a:lnTo>
                  <a:pt x="56" y="0"/>
                </a:lnTo>
                <a:lnTo>
                  <a:pt x="279" y="0"/>
                </a:lnTo>
              </a:path>
            </a:pathLst>
          </a:custGeom>
          <a:noFill/>
          <a:ln w="12700" cap="rnd" cmpd="sng">
            <a:solidFill>
              <a:srgbClr val="000066"/>
            </a:solidFill>
            <a:prstDash val="solid"/>
            <a:round/>
            <a:headEnd type="triangle" w="med" len="med"/>
            <a:tailEnd type="none" w="med" len="med"/>
          </a:ln>
          <a:effectLst/>
        </p:spPr>
        <p:txBody>
          <a:bodyPr>
            <a:prstTxWarp prst="textNoShape">
              <a:avLst/>
            </a:prstTxWarp>
          </a:bodyPr>
          <a:lstStyle/>
          <a:p>
            <a:endParaRPr lang="en-US"/>
          </a:p>
        </p:txBody>
      </p:sp>
      <p:sp>
        <p:nvSpPr>
          <p:cNvPr id="36900" name="Freeform 36"/>
          <p:cNvSpPr>
            <a:spLocks/>
          </p:cNvSpPr>
          <p:nvPr/>
        </p:nvSpPr>
        <p:spPr bwMode="auto">
          <a:xfrm>
            <a:off x="3635376" y="4668839"/>
            <a:ext cx="6042025" cy="720725"/>
          </a:xfrm>
          <a:custGeom>
            <a:avLst/>
            <a:gdLst/>
            <a:ahLst/>
            <a:cxnLst>
              <a:cxn ang="0">
                <a:pos x="0" y="0"/>
              </a:cxn>
              <a:cxn ang="0">
                <a:pos x="0" y="444"/>
              </a:cxn>
              <a:cxn ang="0">
                <a:pos x="3808" y="438"/>
              </a:cxn>
            </a:cxnLst>
            <a:rect l="0" t="0" r="r" b="b"/>
            <a:pathLst>
              <a:path w="3809" h="445">
                <a:moveTo>
                  <a:pt x="0" y="0"/>
                </a:moveTo>
                <a:lnTo>
                  <a:pt x="0" y="444"/>
                </a:lnTo>
                <a:lnTo>
                  <a:pt x="3808" y="438"/>
                </a:lnTo>
              </a:path>
            </a:pathLst>
          </a:custGeom>
          <a:noFill/>
          <a:ln w="127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36901" name="Freeform 37"/>
          <p:cNvSpPr>
            <a:spLocks/>
          </p:cNvSpPr>
          <p:nvPr/>
        </p:nvSpPr>
        <p:spPr bwMode="auto">
          <a:xfrm>
            <a:off x="3397250" y="4668839"/>
            <a:ext cx="234950" cy="1587"/>
          </a:xfrm>
          <a:custGeom>
            <a:avLst/>
            <a:gdLst/>
            <a:ahLst/>
            <a:cxnLst>
              <a:cxn ang="0">
                <a:pos x="0" y="0"/>
              </a:cxn>
              <a:cxn ang="0">
                <a:pos x="75" y="0"/>
              </a:cxn>
              <a:cxn ang="0">
                <a:pos x="147" y="0"/>
              </a:cxn>
            </a:cxnLst>
            <a:rect l="0" t="0" r="r" b="b"/>
            <a:pathLst>
              <a:path w="148" h="1">
                <a:moveTo>
                  <a:pt x="0" y="0"/>
                </a:moveTo>
                <a:lnTo>
                  <a:pt x="75" y="0"/>
                </a:lnTo>
                <a:lnTo>
                  <a:pt x="147" y="0"/>
                </a:lnTo>
              </a:path>
            </a:pathLst>
          </a:custGeom>
          <a:noFill/>
          <a:ln w="12700" cap="rnd" cmpd="sng">
            <a:solidFill>
              <a:schemeClr val="tx1"/>
            </a:solidFill>
            <a:prstDash val="solid"/>
            <a:round/>
            <a:headEnd type="triangle" w="med" len="med"/>
            <a:tailEnd type="none" w="med" len="med"/>
          </a:ln>
          <a:effectLst/>
        </p:spPr>
        <p:txBody>
          <a:bodyPr>
            <a:prstTxWarp prst="textNoShape">
              <a:avLst/>
            </a:prstTxWarp>
          </a:bodyPr>
          <a:lstStyle/>
          <a:p>
            <a:endParaRPr lang="en-US"/>
          </a:p>
        </p:txBody>
      </p:sp>
      <p:sp>
        <p:nvSpPr>
          <p:cNvPr id="36902" name="Freeform 38"/>
          <p:cNvSpPr>
            <a:spLocks/>
          </p:cNvSpPr>
          <p:nvPr/>
        </p:nvSpPr>
        <p:spPr bwMode="auto">
          <a:xfrm>
            <a:off x="3397250" y="4518025"/>
            <a:ext cx="311150" cy="1588"/>
          </a:xfrm>
          <a:custGeom>
            <a:avLst/>
            <a:gdLst/>
            <a:ahLst/>
            <a:cxnLst>
              <a:cxn ang="0">
                <a:pos x="0" y="0"/>
              </a:cxn>
              <a:cxn ang="0">
                <a:pos x="56" y="0"/>
              </a:cxn>
              <a:cxn ang="0">
                <a:pos x="195" y="0"/>
              </a:cxn>
            </a:cxnLst>
            <a:rect l="0" t="0" r="r" b="b"/>
            <a:pathLst>
              <a:path w="196" h="1">
                <a:moveTo>
                  <a:pt x="0" y="0"/>
                </a:moveTo>
                <a:lnTo>
                  <a:pt x="56" y="0"/>
                </a:lnTo>
                <a:lnTo>
                  <a:pt x="195" y="0"/>
                </a:lnTo>
              </a:path>
            </a:pathLst>
          </a:custGeom>
          <a:noFill/>
          <a:ln w="12700" cap="rnd" cmpd="sng">
            <a:solidFill>
              <a:schemeClr val="tx1"/>
            </a:solidFill>
            <a:prstDash val="solid"/>
            <a:round/>
            <a:headEnd type="triangle" w="med" len="med"/>
            <a:tailEnd type="none" w="med" len="med"/>
          </a:ln>
          <a:effectLst/>
        </p:spPr>
        <p:txBody>
          <a:bodyPr>
            <a:prstTxWarp prst="textNoShape">
              <a:avLst/>
            </a:prstTxWarp>
          </a:bodyPr>
          <a:lstStyle/>
          <a:p>
            <a:endParaRPr lang="en-US"/>
          </a:p>
        </p:txBody>
      </p:sp>
      <p:sp>
        <p:nvSpPr>
          <p:cNvPr id="36903" name="Freeform 39"/>
          <p:cNvSpPr>
            <a:spLocks/>
          </p:cNvSpPr>
          <p:nvPr/>
        </p:nvSpPr>
        <p:spPr bwMode="auto">
          <a:xfrm>
            <a:off x="2074864" y="3484563"/>
            <a:ext cx="249237" cy="1879600"/>
          </a:xfrm>
          <a:custGeom>
            <a:avLst/>
            <a:gdLst/>
            <a:ahLst/>
            <a:cxnLst>
              <a:cxn ang="0">
                <a:pos x="156" y="1183"/>
              </a:cxn>
              <a:cxn ang="0">
                <a:pos x="0" y="1183"/>
              </a:cxn>
              <a:cxn ang="0">
                <a:pos x="0" y="0"/>
              </a:cxn>
            </a:cxnLst>
            <a:rect l="0" t="0" r="r" b="b"/>
            <a:pathLst>
              <a:path w="157" h="1184">
                <a:moveTo>
                  <a:pt x="156" y="1183"/>
                </a:moveTo>
                <a:lnTo>
                  <a:pt x="0" y="1183"/>
                </a:lnTo>
                <a:lnTo>
                  <a:pt x="0" y="0"/>
                </a:lnTo>
              </a:path>
            </a:pathLst>
          </a:custGeom>
          <a:noFill/>
          <a:ln w="12700" cap="rnd" cmpd="sng">
            <a:solidFill>
              <a:schemeClr val="tx1"/>
            </a:solidFill>
            <a:prstDash val="lgDash"/>
            <a:round/>
            <a:headEnd type="none" w="med" len="med"/>
            <a:tailEnd type="none" w="med" len="med"/>
          </a:ln>
          <a:effectLst/>
        </p:spPr>
        <p:txBody>
          <a:bodyPr>
            <a:prstTxWarp prst="textNoShape">
              <a:avLst/>
            </a:prstTxWarp>
          </a:bodyPr>
          <a:lstStyle/>
          <a:p>
            <a:endParaRPr lang="en-US"/>
          </a:p>
        </p:txBody>
      </p:sp>
      <p:sp>
        <p:nvSpPr>
          <p:cNvPr id="36904" name="Freeform 40"/>
          <p:cNvSpPr>
            <a:spLocks/>
          </p:cNvSpPr>
          <p:nvPr/>
        </p:nvSpPr>
        <p:spPr bwMode="auto">
          <a:xfrm>
            <a:off x="2074864" y="3484564"/>
            <a:ext cx="2497137" cy="1587"/>
          </a:xfrm>
          <a:custGeom>
            <a:avLst/>
            <a:gdLst/>
            <a:ahLst/>
            <a:cxnLst>
              <a:cxn ang="0">
                <a:pos x="0" y="0"/>
              </a:cxn>
              <a:cxn ang="0">
                <a:pos x="56" y="0"/>
              </a:cxn>
              <a:cxn ang="0">
                <a:pos x="1572" y="0"/>
              </a:cxn>
            </a:cxnLst>
            <a:rect l="0" t="0" r="r" b="b"/>
            <a:pathLst>
              <a:path w="1573" h="1">
                <a:moveTo>
                  <a:pt x="0" y="0"/>
                </a:moveTo>
                <a:lnTo>
                  <a:pt x="56" y="0"/>
                </a:lnTo>
                <a:lnTo>
                  <a:pt x="1572" y="0"/>
                </a:lnTo>
              </a:path>
            </a:pathLst>
          </a:custGeom>
          <a:noFill/>
          <a:ln w="12700" cap="rnd" cmpd="sng">
            <a:solidFill>
              <a:schemeClr val="tx1"/>
            </a:solidFill>
            <a:prstDash val="lgDash"/>
            <a:round/>
            <a:headEnd type="none" w="med" len="med"/>
            <a:tailEnd type="triangle" w="med" len="med"/>
          </a:ln>
          <a:effectLst/>
        </p:spPr>
        <p:txBody>
          <a:bodyPr>
            <a:prstTxWarp prst="textNoShape">
              <a:avLst/>
            </a:prstTxWarp>
          </a:bodyPr>
          <a:lstStyle/>
          <a:p>
            <a:endParaRPr lang="en-US"/>
          </a:p>
        </p:txBody>
      </p:sp>
      <p:sp>
        <p:nvSpPr>
          <p:cNvPr id="36905" name="Freeform 41"/>
          <p:cNvSpPr>
            <a:spLocks/>
          </p:cNvSpPr>
          <p:nvPr/>
        </p:nvSpPr>
        <p:spPr bwMode="auto">
          <a:xfrm>
            <a:off x="2343150" y="2413000"/>
            <a:ext cx="1588" cy="558800"/>
          </a:xfrm>
          <a:custGeom>
            <a:avLst/>
            <a:gdLst/>
            <a:ahLst/>
            <a:cxnLst>
              <a:cxn ang="0">
                <a:pos x="0" y="0"/>
              </a:cxn>
              <a:cxn ang="0">
                <a:pos x="0" y="57"/>
              </a:cxn>
              <a:cxn ang="0">
                <a:pos x="0" y="351"/>
              </a:cxn>
            </a:cxnLst>
            <a:rect l="0" t="0" r="r" b="b"/>
            <a:pathLst>
              <a:path w="1" h="352">
                <a:moveTo>
                  <a:pt x="0" y="0"/>
                </a:moveTo>
                <a:lnTo>
                  <a:pt x="0" y="57"/>
                </a:lnTo>
                <a:lnTo>
                  <a:pt x="0" y="351"/>
                </a:lnTo>
              </a:path>
            </a:pathLst>
          </a:custGeom>
          <a:noFill/>
          <a:ln w="12700" cap="flat" cmpd="sng">
            <a:solidFill>
              <a:srgbClr val="800000"/>
            </a:solidFill>
            <a:prstDash val="lgDash"/>
            <a:round/>
            <a:headEnd type="triangle" w="med" len="med"/>
            <a:tailEnd type="none" w="med" len="med"/>
          </a:ln>
          <a:effectLst/>
        </p:spPr>
        <p:txBody>
          <a:bodyPr>
            <a:prstTxWarp prst="textNoShape">
              <a:avLst/>
            </a:prstTxWarp>
          </a:bodyPr>
          <a:lstStyle/>
          <a:p>
            <a:endParaRPr lang="en-US"/>
          </a:p>
        </p:txBody>
      </p:sp>
      <p:sp>
        <p:nvSpPr>
          <p:cNvPr id="36906" name="Line 42"/>
          <p:cNvSpPr>
            <a:spLocks noChangeShapeType="1"/>
          </p:cNvSpPr>
          <p:nvPr/>
        </p:nvSpPr>
        <p:spPr bwMode="auto">
          <a:xfrm flipH="1">
            <a:off x="1846263" y="5600700"/>
            <a:ext cx="482600" cy="1588"/>
          </a:xfrm>
          <a:prstGeom prst="line">
            <a:avLst/>
          </a:prstGeom>
          <a:noFill/>
          <a:ln w="12700">
            <a:solidFill>
              <a:srgbClr val="000066"/>
            </a:solidFill>
            <a:round/>
            <a:headEnd/>
            <a:tailEnd/>
          </a:ln>
          <a:effectLst/>
        </p:spPr>
        <p:txBody>
          <a:bodyPr wrap="none" anchor="ctr">
            <a:prstTxWarp prst="textNoShape">
              <a:avLst/>
            </a:prstTxWarp>
          </a:bodyPr>
          <a:lstStyle/>
          <a:p>
            <a:endParaRPr lang="en-US"/>
          </a:p>
        </p:txBody>
      </p:sp>
      <p:sp>
        <p:nvSpPr>
          <p:cNvPr id="36907" name="Freeform 43"/>
          <p:cNvSpPr>
            <a:spLocks/>
          </p:cNvSpPr>
          <p:nvPr/>
        </p:nvSpPr>
        <p:spPr bwMode="auto">
          <a:xfrm>
            <a:off x="1852614" y="2413000"/>
            <a:ext cx="1587" cy="3189288"/>
          </a:xfrm>
          <a:custGeom>
            <a:avLst/>
            <a:gdLst/>
            <a:ahLst/>
            <a:cxnLst>
              <a:cxn ang="0">
                <a:pos x="0" y="0"/>
              </a:cxn>
              <a:cxn ang="0">
                <a:pos x="0" y="57"/>
              </a:cxn>
              <a:cxn ang="0">
                <a:pos x="0" y="2008"/>
              </a:cxn>
            </a:cxnLst>
            <a:rect l="0" t="0" r="r" b="b"/>
            <a:pathLst>
              <a:path w="1" h="2009">
                <a:moveTo>
                  <a:pt x="0" y="0"/>
                </a:moveTo>
                <a:lnTo>
                  <a:pt x="0" y="57"/>
                </a:lnTo>
                <a:lnTo>
                  <a:pt x="0" y="2008"/>
                </a:lnTo>
              </a:path>
            </a:pathLst>
          </a:custGeom>
          <a:noFill/>
          <a:ln w="12700" cap="rnd" cmpd="sng">
            <a:solidFill>
              <a:srgbClr val="000066"/>
            </a:solidFill>
            <a:prstDash val="solid"/>
            <a:round/>
            <a:headEnd type="triangle" w="med" len="med"/>
            <a:tailEnd type="none" w="med" len="med"/>
          </a:ln>
          <a:effectLst/>
        </p:spPr>
        <p:txBody>
          <a:bodyPr>
            <a:prstTxWarp prst="textNoShape">
              <a:avLst/>
            </a:prstTxWarp>
          </a:bodyPr>
          <a:lstStyle/>
          <a:p>
            <a:endParaRPr lang="en-US"/>
          </a:p>
        </p:txBody>
      </p:sp>
      <p:sp>
        <p:nvSpPr>
          <p:cNvPr id="36908" name="Freeform 44"/>
          <p:cNvSpPr>
            <a:spLocks/>
          </p:cNvSpPr>
          <p:nvPr/>
        </p:nvSpPr>
        <p:spPr bwMode="auto">
          <a:xfrm>
            <a:off x="5030789" y="2970213"/>
            <a:ext cx="1587" cy="277812"/>
          </a:xfrm>
          <a:custGeom>
            <a:avLst/>
            <a:gdLst/>
            <a:ahLst/>
            <a:cxnLst>
              <a:cxn ang="0">
                <a:pos x="0" y="174"/>
              </a:cxn>
              <a:cxn ang="0">
                <a:pos x="0" y="117"/>
              </a:cxn>
              <a:cxn ang="0">
                <a:pos x="0" y="0"/>
              </a:cxn>
            </a:cxnLst>
            <a:rect l="0" t="0" r="r" b="b"/>
            <a:pathLst>
              <a:path w="1" h="175">
                <a:moveTo>
                  <a:pt x="0" y="174"/>
                </a:moveTo>
                <a:lnTo>
                  <a:pt x="0" y="117"/>
                </a:lnTo>
                <a:lnTo>
                  <a:pt x="0" y="0"/>
                </a:lnTo>
              </a:path>
            </a:pathLst>
          </a:custGeom>
          <a:noFill/>
          <a:ln w="12700" cap="flat" cmpd="sng">
            <a:solidFill>
              <a:schemeClr val="tx1"/>
            </a:solidFill>
            <a:prstDash val="dash"/>
            <a:round/>
            <a:headEnd type="triangle" w="med" len="med"/>
            <a:tailEnd type="none" w="med" len="med"/>
          </a:ln>
          <a:effectLst/>
        </p:spPr>
        <p:txBody>
          <a:bodyPr>
            <a:prstTxWarp prst="textNoShape">
              <a:avLst/>
            </a:prstTxWarp>
          </a:bodyPr>
          <a:lstStyle/>
          <a:p>
            <a:endParaRPr lang="en-US"/>
          </a:p>
        </p:txBody>
      </p:sp>
      <p:sp>
        <p:nvSpPr>
          <p:cNvPr id="36909" name="Freeform 45"/>
          <p:cNvSpPr>
            <a:spLocks/>
          </p:cNvSpPr>
          <p:nvPr/>
        </p:nvSpPr>
        <p:spPr bwMode="auto">
          <a:xfrm>
            <a:off x="2855914" y="4732339"/>
            <a:ext cx="1587" cy="511175"/>
          </a:xfrm>
          <a:custGeom>
            <a:avLst/>
            <a:gdLst/>
            <a:ahLst/>
            <a:cxnLst>
              <a:cxn ang="0">
                <a:pos x="0" y="321"/>
              </a:cxn>
              <a:cxn ang="0">
                <a:pos x="0" y="264"/>
              </a:cxn>
              <a:cxn ang="0">
                <a:pos x="0" y="0"/>
              </a:cxn>
            </a:cxnLst>
            <a:rect l="0" t="0" r="r" b="b"/>
            <a:pathLst>
              <a:path w="1" h="322">
                <a:moveTo>
                  <a:pt x="0" y="321"/>
                </a:moveTo>
                <a:lnTo>
                  <a:pt x="0" y="264"/>
                </a:lnTo>
                <a:lnTo>
                  <a:pt x="0" y="0"/>
                </a:lnTo>
              </a:path>
            </a:pathLst>
          </a:custGeom>
          <a:noFill/>
          <a:ln w="12700" cap="rnd" cmpd="sng">
            <a:solidFill>
              <a:srgbClr val="000066"/>
            </a:solidFill>
            <a:prstDash val="solid"/>
            <a:round/>
            <a:headEnd type="triangle" w="med" len="med"/>
            <a:tailEnd type="none" w="med" len="med"/>
          </a:ln>
          <a:effectLst/>
        </p:spPr>
        <p:txBody>
          <a:bodyPr>
            <a:prstTxWarp prst="textNoShape">
              <a:avLst/>
            </a:prstTxWarp>
          </a:bodyPr>
          <a:lstStyle/>
          <a:p>
            <a:endParaRPr lang="en-US"/>
          </a:p>
        </p:txBody>
      </p:sp>
      <p:sp>
        <p:nvSpPr>
          <p:cNvPr id="36910" name="Rectangle 46"/>
          <p:cNvSpPr>
            <a:spLocks noChangeArrowheads="1"/>
          </p:cNvSpPr>
          <p:nvPr/>
        </p:nvSpPr>
        <p:spPr bwMode="auto">
          <a:xfrm>
            <a:off x="5464176" y="6237288"/>
            <a:ext cx="519113" cy="241300"/>
          </a:xfrm>
          <a:prstGeom prst="rect">
            <a:avLst/>
          </a:prstGeom>
          <a:noFill/>
          <a:ln w="12700">
            <a:noFill/>
            <a:miter lim="800000"/>
            <a:headEnd/>
            <a:tailEnd/>
          </a:ln>
          <a:effectLst/>
        </p:spPr>
        <p:txBody>
          <a:bodyPr wrap="none" lIns="90478" tIns="44444" rIns="90478" bIns="44444">
            <a:prstTxWarp prst="textNoShape">
              <a:avLst/>
            </a:prstTxWarp>
            <a:spAutoFit/>
          </a:bodyPr>
          <a:lstStyle/>
          <a:p>
            <a:pPr eaLnBrk="0" hangingPunct="0"/>
            <a:r>
              <a:rPr lang="en-US" sz="1000" b="1">
                <a:solidFill>
                  <a:srgbClr val="A50021"/>
                </a:solidFill>
                <a:latin typeface="Times New Roman" pitchFamily="-108" charset="0"/>
              </a:rPr>
              <a:t>TIME</a:t>
            </a:r>
          </a:p>
        </p:txBody>
      </p:sp>
      <p:grpSp>
        <p:nvGrpSpPr>
          <p:cNvPr id="2" name="Group 47"/>
          <p:cNvGrpSpPr>
            <a:grpSpLocks/>
          </p:cNvGrpSpPr>
          <p:nvPr/>
        </p:nvGrpSpPr>
        <p:grpSpPr bwMode="auto">
          <a:xfrm>
            <a:off x="9001125" y="1412875"/>
            <a:ext cx="1104900" cy="4540250"/>
            <a:chOff x="4710" y="824"/>
            <a:chExt cx="696" cy="2860"/>
          </a:xfrm>
        </p:grpSpPr>
        <p:sp>
          <p:nvSpPr>
            <p:cNvPr id="36912" name="Line 48"/>
            <p:cNvSpPr>
              <a:spLocks noChangeShapeType="1"/>
            </p:cNvSpPr>
            <p:nvPr/>
          </p:nvSpPr>
          <p:spPr bwMode="auto">
            <a:xfrm>
              <a:off x="5055" y="1095"/>
              <a:ext cx="0" cy="2589"/>
            </a:xfrm>
            <a:prstGeom prst="line">
              <a:avLst/>
            </a:prstGeom>
            <a:noFill/>
            <a:ln w="12700">
              <a:solidFill>
                <a:srgbClr val="FF0066"/>
              </a:solidFill>
              <a:round/>
              <a:headEnd/>
              <a:tailEnd/>
            </a:ln>
            <a:effectLst/>
          </p:spPr>
          <p:txBody>
            <a:bodyPr wrap="none" lIns="90478" tIns="44444" rIns="90478" bIns="44444">
              <a:prstTxWarp prst="textNoShape">
                <a:avLst/>
              </a:prstTxWarp>
              <a:spAutoFit/>
            </a:bodyPr>
            <a:lstStyle/>
            <a:p>
              <a:endParaRPr lang="en-US"/>
            </a:p>
          </p:txBody>
        </p:sp>
        <p:sp>
          <p:nvSpPr>
            <p:cNvPr id="36913" name="Line 49"/>
            <p:cNvSpPr>
              <a:spLocks noChangeShapeType="1"/>
            </p:cNvSpPr>
            <p:nvPr/>
          </p:nvSpPr>
          <p:spPr bwMode="auto">
            <a:xfrm>
              <a:off x="5075" y="1095"/>
              <a:ext cx="0" cy="2589"/>
            </a:xfrm>
            <a:prstGeom prst="line">
              <a:avLst/>
            </a:prstGeom>
            <a:noFill/>
            <a:ln w="12700">
              <a:solidFill>
                <a:srgbClr val="FF0066"/>
              </a:solidFill>
              <a:round/>
              <a:headEnd/>
              <a:tailEnd/>
            </a:ln>
            <a:effectLst/>
          </p:spPr>
          <p:txBody>
            <a:bodyPr wrap="none" lIns="90478" tIns="44444" rIns="90478" bIns="44444">
              <a:prstTxWarp prst="textNoShape">
                <a:avLst/>
              </a:prstTxWarp>
              <a:spAutoFit/>
            </a:bodyPr>
            <a:lstStyle/>
            <a:p>
              <a:endParaRPr lang="en-US"/>
            </a:p>
          </p:txBody>
        </p:sp>
        <p:sp>
          <p:nvSpPr>
            <p:cNvPr id="36914" name="Rectangle 50"/>
            <p:cNvSpPr>
              <a:spLocks noChangeArrowheads="1"/>
            </p:cNvSpPr>
            <p:nvPr/>
          </p:nvSpPr>
          <p:spPr bwMode="auto">
            <a:xfrm>
              <a:off x="4710" y="824"/>
              <a:ext cx="696" cy="256"/>
            </a:xfrm>
            <a:prstGeom prst="rect">
              <a:avLst/>
            </a:prstGeom>
            <a:solidFill>
              <a:srgbClr val="FE8A7E"/>
            </a:solidFill>
            <a:ln w="12700">
              <a:solidFill>
                <a:srgbClr val="FF0066"/>
              </a:solidFill>
              <a:miter lim="800000"/>
              <a:headEnd/>
              <a:tailEnd/>
            </a:ln>
            <a:effectLst/>
          </p:spPr>
          <p:txBody>
            <a:bodyPr wrap="none" lIns="90478" tIns="44444" rIns="90478" bIns="44444">
              <a:prstTxWarp prst="textNoShape">
                <a:avLst/>
              </a:prstTxWarp>
              <a:spAutoFit/>
            </a:bodyPr>
            <a:lstStyle/>
            <a:p>
              <a:pPr algn="ctr" eaLnBrk="0" hangingPunct="0"/>
              <a:r>
                <a:rPr lang="en-US" sz="1000" b="1">
                  <a:latin typeface="Times New Roman" pitchFamily="-108" charset="0"/>
                </a:rPr>
                <a:t>EVENT</a:t>
              </a:r>
            </a:p>
            <a:p>
              <a:pPr algn="ctr" eaLnBrk="0" hangingPunct="0"/>
              <a:r>
                <a:rPr lang="en-US" sz="1000" b="1">
                  <a:latin typeface="Times New Roman" pitchFamily="-108" charset="0"/>
                </a:rPr>
                <a:t>OCCURRENCE</a:t>
              </a:r>
            </a:p>
          </p:txBody>
        </p:sp>
      </p:grpSp>
      <p:sp>
        <p:nvSpPr>
          <p:cNvPr id="36915" name="Line 51"/>
          <p:cNvSpPr>
            <a:spLocks noChangeShapeType="1"/>
          </p:cNvSpPr>
          <p:nvPr/>
        </p:nvSpPr>
        <p:spPr bwMode="auto">
          <a:xfrm>
            <a:off x="3706814" y="4524376"/>
            <a:ext cx="1587" cy="606425"/>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36916" name="Freeform 52"/>
          <p:cNvSpPr>
            <a:spLocks/>
          </p:cNvSpPr>
          <p:nvPr/>
        </p:nvSpPr>
        <p:spPr bwMode="auto">
          <a:xfrm>
            <a:off x="5992813" y="6364289"/>
            <a:ext cx="3516312" cy="1587"/>
          </a:xfrm>
          <a:custGeom>
            <a:avLst/>
            <a:gdLst/>
            <a:ahLst/>
            <a:cxnLst>
              <a:cxn ang="0">
                <a:pos x="2214" y="0"/>
              </a:cxn>
              <a:cxn ang="0">
                <a:pos x="2098" y="0"/>
              </a:cxn>
              <a:cxn ang="0">
                <a:pos x="0" y="0"/>
              </a:cxn>
            </a:cxnLst>
            <a:rect l="0" t="0" r="r" b="b"/>
            <a:pathLst>
              <a:path w="2215" h="1">
                <a:moveTo>
                  <a:pt x="2214" y="0"/>
                </a:moveTo>
                <a:lnTo>
                  <a:pt x="2098" y="0"/>
                </a:lnTo>
                <a:lnTo>
                  <a:pt x="0" y="0"/>
                </a:lnTo>
              </a:path>
            </a:pathLst>
          </a:custGeom>
          <a:noFill/>
          <a:ln w="12700" cap="rnd" cmpd="sng">
            <a:solidFill>
              <a:srgbClr val="800000"/>
            </a:solidFill>
            <a:prstDash val="solid"/>
            <a:round/>
            <a:headEnd type="triangle" w="med" len="med"/>
            <a:tailEnd type="none" w="med" len="med"/>
          </a:ln>
          <a:effectLst/>
        </p:spPr>
        <p:txBody>
          <a:bodyPr>
            <a:prstTxWarp prst="textNoShape">
              <a:avLst/>
            </a:prstTxWarp>
          </a:bodyPr>
          <a:lstStyle/>
          <a:p>
            <a:endParaRPr lang="en-US"/>
          </a:p>
        </p:txBody>
      </p:sp>
      <p:sp>
        <p:nvSpPr>
          <p:cNvPr id="36917" name="Line 53"/>
          <p:cNvSpPr>
            <a:spLocks noChangeShapeType="1"/>
          </p:cNvSpPr>
          <p:nvPr/>
        </p:nvSpPr>
        <p:spPr bwMode="auto">
          <a:xfrm flipH="1">
            <a:off x="2078039" y="6364289"/>
            <a:ext cx="3305175" cy="1587"/>
          </a:xfrm>
          <a:prstGeom prst="line">
            <a:avLst/>
          </a:prstGeom>
          <a:noFill/>
          <a:ln w="12700">
            <a:solidFill>
              <a:srgbClr val="800000"/>
            </a:solidFill>
            <a:round/>
            <a:headEnd/>
            <a:tailEnd/>
          </a:ln>
          <a:effectLst/>
        </p:spPr>
        <p:txBody>
          <a:bodyPr wrap="none" anchor="ctr">
            <a:prstTxWarp prst="textNoShape">
              <a:avLst/>
            </a:prstTxWarp>
          </a:bodyPr>
          <a:lstStyle/>
          <a:p>
            <a:endParaRPr lang="en-US"/>
          </a:p>
        </p:txBody>
      </p:sp>
      <p:sp>
        <p:nvSpPr>
          <p:cNvPr id="36918" name="Freeform 54"/>
          <p:cNvSpPr>
            <a:spLocks/>
          </p:cNvSpPr>
          <p:nvPr/>
        </p:nvSpPr>
        <p:spPr bwMode="auto">
          <a:xfrm>
            <a:off x="3706814" y="3219450"/>
            <a:ext cx="5189537" cy="1900238"/>
          </a:xfrm>
          <a:custGeom>
            <a:avLst/>
            <a:gdLst/>
            <a:ahLst/>
            <a:cxnLst>
              <a:cxn ang="0">
                <a:pos x="3268" y="0"/>
              </a:cxn>
              <a:cxn ang="0">
                <a:pos x="3268" y="1196"/>
              </a:cxn>
              <a:cxn ang="0">
                <a:pos x="0" y="1196"/>
              </a:cxn>
            </a:cxnLst>
            <a:rect l="0" t="0" r="r" b="b"/>
            <a:pathLst>
              <a:path w="3269" h="1197">
                <a:moveTo>
                  <a:pt x="3268" y="0"/>
                </a:moveTo>
                <a:lnTo>
                  <a:pt x="3268" y="1196"/>
                </a:lnTo>
                <a:lnTo>
                  <a:pt x="0" y="1196"/>
                </a:lnTo>
              </a:path>
            </a:pathLst>
          </a:custGeom>
          <a:noFill/>
          <a:ln w="127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36919" name="Freeform 55"/>
          <p:cNvSpPr>
            <a:spLocks/>
          </p:cNvSpPr>
          <p:nvPr/>
        </p:nvSpPr>
        <p:spPr bwMode="auto">
          <a:xfrm>
            <a:off x="9682164" y="3432176"/>
            <a:ext cx="896937" cy="498475"/>
          </a:xfrm>
          <a:custGeom>
            <a:avLst/>
            <a:gdLst/>
            <a:ahLst/>
            <a:cxnLst>
              <a:cxn ang="0">
                <a:pos x="0" y="313"/>
              </a:cxn>
              <a:cxn ang="0">
                <a:pos x="564" y="313"/>
              </a:cxn>
              <a:cxn ang="0">
                <a:pos x="564" y="0"/>
              </a:cxn>
              <a:cxn ang="0">
                <a:pos x="0" y="0"/>
              </a:cxn>
              <a:cxn ang="0">
                <a:pos x="0" y="313"/>
              </a:cxn>
            </a:cxnLst>
            <a:rect l="0" t="0" r="r" b="b"/>
            <a:pathLst>
              <a:path w="565" h="314">
                <a:moveTo>
                  <a:pt x="0" y="313"/>
                </a:moveTo>
                <a:lnTo>
                  <a:pt x="564" y="313"/>
                </a:lnTo>
                <a:lnTo>
                  <a:pt x="564" y="0"/>
                </a:lnTo>
                <a:lnTo>
                  <a:pt x="0" y="0"/>
                </a:lnTo>
                <a:lnTo>
                  <a:pt x="0" y="313"/>
                </a:lnTo>
              </a:path>
            </a:pathLst>
          </a:custGeom>
          <a:noFill/>
          <a:ln w="12700" cap="rnd" cmpd="sng">
            <a:solidFill>
              <a:schemeClr val="tx1"/>
            </a:solidFill>
            <a:prstDash val="solid"/>
            <a:round/>
            <a:headEnd type="none" w="med" len="med"/>
            <a:tailEnd type="none" w="med" len="med"/>
          </a:ln>
          <a:effectLst/>
        </p:spPr>
        <p:txBody>
          <a:bodyPr>
            <a:prstTxWarp prst="textNoShape">
              <a:avLst/>
            </a:prstTxWarp>
          </a:bodyPr>
          <a:lstStyle/>
          <a:p>
            <a:endParaRPr lang="en-US"/>
          </a:p>
        </p:txBody>
      </p:sp>
      <p:sp>
        <p:nvSpPr>
          <p:cNvPr id="36920" name="Rectangle 56"/>
          <p:cNvSpPr>
            <a:spLocks noChangeArrowheads="1"/>
          </p:cNvSpPr>
          <p:nvPr/>
        </p:nvSpPr>
        <p:spPr bwMode="auto">
          <a:xfrm>
            <a:off x="9618664" y="3492500"/>
            <a:ext cx="1049337" cy="393700"/>
          </a:xfrm>
          <a:prstGeom prst="rect">
            <a:avLst/>
          </a:prstGeom>
          <a:noFill/>
          <a:ln w="12700">
            <a:noFill/>
            <a:miter lim="800000"/>
            <a:headEnd/>
            <a:tailEnd/>
          </a:ln>
          <a:effectLst/>
        </p:spPr>
        <p:txBody>
          <a:bodyPr wrap="none" lIns="90478" tIns="44444" rIns="90478" bIns="44444">
            <a:prstTxWarp prst="textNoShape">
              <a:avLst/>
            </a:prstTxWarp>
            <a:spAutoFit/>
          </a:bodyPr>
          <a:lstStyle/>
          <a:p>
            <a:pPr algn="ctr" eaLnBrk="0" hangingPunct="0"/>
            <a:r>
              <a:rPr lang="en-US" sz="1000" b="1">
                <a:solidFill>
                  <a:srgbClr val="FF0066"/>
                </a:solidFill>
                <a:latin typeface="Times New Roman" pitchFamily="-108" charset="0"/>
              </a:rPr>
              <a:t>PRODUCTION</a:t>
            </a:r>
          </a:p>
          <a:p>
            <a:pPr algn="ctr" eaLnBrk="0" hangingPunct="0"/>
            <a:r>
              <a:rPr lang="en-US" sz="1000" b="1">
                <a:solidFill>
                  <a:srgbClr val="FF0066"/>
                </a:solidFill>
                <a:latin typeface="Times New Roman" pitchFamily="-108" charset="0"/>
              </a:rPr>
              <a:t>REQUESTED</a:t>
            </a:r>
          </a:p>
        </p:txBody>
      </p:sp>
      <p:sp>
        <p:nvSpPr>
          <p:cNvPr id="36921" name="Line 57"/>
          <p:cNvSpPr>
            <a:spLocks noChangeShapeType="1"/>
          </p:cNvSpPr>
          <p:nvPr/>
        </p:nvSpPr>
        <p:spPr bwMode="auto">
          <a:xfrm>
            <a:off x="7624763" y="3665539"/>
            <a:ext cx="2051050" cy="1587"/>
          </a:xfrm>
          <a:prstGeom prst="line">
            <a:avLst/>
          </a:prstGeom>
          <a:noFill/>
          <a:ln w="12700">
            <a:solidFill>
              <a:schemeClr val="tx1"/>
            </a:solidFill>
            <a:round/>
            <a:headEnd/>
            <a:tailEnd/>
          </a:ln>
          <a:effectLst/>
        </p:spPr>
        <p:txBody>
          <a:bodyPr wrap="none" anchor="ctr">
            <a:prstTxWarp prst="textNoShape">
              <a:avLst/>
            </a:prstTxWarp>
          </a:bodyPr>
          <a:lstStyle/>
          <a:p>
            <a:endParaRPr lang="en-US"/>
          </a:p>
        </p:txBody>
      </p:sp>
      <p:sp>
        <p:nvSpPr>
          <p:cNvPr id="36922" name="Freeform 58"/>
          <p:cNvSpPr>
            <a:spLocks/>
          </p:cNvSpPr>
          <p:nvPr/>
        </p:nvSpPr>
        <p:spPr bwMode="auto">
          <a:xfrm>
            <a:off x="7618414" y="3222625"/>
            <a:ext cx="1587" cy="444500"/>
          </a:xfrm>
          <a:custGeom>
            <a:avLst/>
            <a:gdLst/>
            <a:ahLst/>
            <a:cxnLst>
              <a:cxn ang="0">
                <a:pos x="0" y="0"/>
              </a:cxn>
              <a:cxn ang="0">
                <a:pos x="0" y="56"/>
              </a:cxn>
              <a:cxn ang="0">
                <a:pos x="0" y="279"/>
              </a:cxn>
            </a:cxnLst>
            <a:rect l="0" t="0" r="r" b="b"/>
            <a:pathLst>
              <a:path w="1" h="280">
                <a:moveTo>
                  <a:pt x="0" y="0"/>
                </a:moveTo>
                <a:lnTo>
                  <a:pt x="0" y="56"/>
                </a:lnTo>
                <a:lnTo>
                  <a:pt x="0" y="279"/>
                </a:lnTo>
              </a:path>
            </a:pathLst>
          </a:custGeom>
          <a:noFill/>
          <a:ln w="12700" cap="rnd" cmpd="sng">
            <a:solidFill>
              <a:schemeClr val="tx1"/>
            </a:solidFill>
            <a:prstDash val="solid"/>
            <a:round/>
            <a:headEnd type="triangle" w="med" len="med"/>
            <a:tailEnd type="none" w="med" len="med"/>
          </a:ln>
          <a:effectLst/>
        </p:spPr>
        <p:txBody>
          <a:bodyPr>
            <a:prstTxWarp prst="textNoShape">
              <a:avLst/>
            </a:prstTxWarp>
          </a:bodyPr>
          <a:lstStyle/>
          <a:p>
            <a:endParaRPr lang="en-US"/>
          </a:p>
        </p:txBody>
      </p:sp>
      <p:sp>
        <p:nvSpPr>
          <p:cNvPr id="36923" name="Rectangle 59"/>
          <p:cNvSpPr>
            <a:spLocks noChangeArrowheads="1"/>
          </p:cNvSpPr>
          <p:nvPr/>
        </p:nvSpPr>
        <p:spPr bwMode="auto">
          <a:xfrm>
            <a:off x="3956050" y="4232275"/>
            <a:ext cx="877888" cy="546100"/>
          </a:xfrm>
          <a:prstGeom prst="rect">
            <a:avLst/>
          </a:prstGeom>
          <a:noFill/>
          <a:ln w="12700">
            <a:noFill/>
            <a:miter lim="800000"/>
            <a:headEnd/>
            <a:tailEnd/>
          </a:ln>
          <a:effectLst/>
        </p:spPr>
        <p:txBody>
          <a:bodyPr wrap="none" lIns="90478" tIns="44444" rIns="90478" bIns="44444">
            <a:prstTxWarp prst="textNoShape">
              <a:avLst/>
            </a:prstTxWarp>
            <a:spAutoFit/>
          </a:bodyPr>
          <a:lstStyle/>
          <a:p>
            <a:pPr algn="ctr" eaLnBrk="0" hangingPunct="0"/>
            <a:r>
              <a:rPr lang="en-US" sz="1000" b="1">
                <a:solidFill>
                  <a:srgbClr val="3366FF"/>
                </a:solidFill>
                <a:latin typeface="Times New Roman" pitchFamily="-108" charset="0"/>
              </a:rPr>
              <a:t>WEEKLY</a:t>
            </a:r>
          </a:p>
          <a:p>
            <a:pPr algn="ctr" eaLnBrk="0" hangingPunct="0"/>
            <a:r>
              <a:rPr lang="en-US" sz="1000" b="1">
                <a:solidFill>
                  <a:srgbClr val="3366FF"/>
                </a:solidFill>
                <a:latin typeface="Times New Roman" pitchFamily="-108" charset="0"/>
              </a:rPr>
              <a:t>DAILY </a:t>
            </a:r>
          </a:p>
          <a:p>
            <a:pPr algn="ctr" eaLnBrk="0" hangingPunct="0"/>
            <a:r>
              <a:rPr lang="en-US" sz="1000" b="1">
                <a:solidFill>
                  <a:srgbClr val="3366FF"/>
                </a:solidFill>
                <a:latin typeface="Times New Roman" pitchFamily="-108" charset="0"/>
              </a:rPr>
              <a:t>SCHEDULE</a:t>
            </a:r>
          </a:p>
        </p:txBody>
      </p:sp>
      <p:sp>
        <p:nvSpPr>
          <p:cNvPr id="36924" name="Rectangle 60"/>
          <p:cNvSpPr>
            <a:spLocks noChangeArrowheads="1"/>
          </p:cNvSpPr>
          <p:nvPr/>
        </p:nvSpPr>
        <p:spPr bwMode="auto">
          <a:xfrm>
            <a:off x="2370139" y="4260850"/>
            <a:ext cx="949325" cy="393700"/>
          </a:xfrm>
          <a:prstGeom prst="rect">
            <a:avLst/>
          </a:prstGeom>
          <a:noFill/>
          <a:ln w="12700">
            <a:noFill/>
            <a:miter lim="800000"/>
            <a:headEnd/>
            <a:tailEnd/>
          </a:ln>
          <a:effectLst/>
        </p:spPr>
        <p:txBody>
          <a:bodyPr wrap="none" lIns="90478" tIns="44444" rIns="90478" bIns="44444">
            <a:prstTxWarp prst="textNoShape">
              <a:avLst/>
            </a:prstTxWarp>
            <a:spAutoFit/>
          </a:bodyPr>
          <a:lstStyle/>
          <a:p>
            <a:pPr algn="ctr" eaLnBrk="0" hangingPunct="0"/>
            <a:r>
              <a:rPr lang="en-US" sz="1000" b="1">
                <a:solidFill>
                  <a:srgbClr val="000066"/>
                </a:solidFill>
                <a:latin typeface="Times New Roman" pitchFamily="-108" charset="0"/>
              </a:rPr>
              <a:t>WORK</a:t>
            </a:r>
          </a:p>
          <a:p>
            <a:pPr algn="ctr" eaLnBrk="0" hangingPunct="0"/>
            <a:r>
              <a:rPr lang="en-US" sz="1000" b="1">
                <a:solidFill>
                  <a:srgbClr val="000066"/>
                </a:solidFill>
                <a:latin typeface="Times New Roman" pitchFamily="-108" charset="0"/>
              </a:rPr>
              <a:t>EXECUTION</a:t>
            </a:r>
          </a:p>
        </p:txBody>
      </p:sp>
      <p:sp>
        <p:nvSpPr>
          <p:cNvPr id="36925" name="Rectangle 61"/>
          <p:cNvSpPr>
            <a:spLocks noChangeArrowheads="1"/>
          </p:cNvSpPr>
          <p:nvPr/>
        </p:nvSpPr>
        <p:spPr bwMode="auto">
          <a:xfrm>
            <a:off x="2476501" y="5380038"/>
            <a:ext cx="765175" cy="241300"/>
          </a:xfrm>
          <a:prstGeom prst="rect">
            <a:avLst/>
          </a:prstGeom>
          <a:noFill/>
          <a:ln w="12700">
            <a:noFill/>
            <a:miter lim="800000"/>
            <a:headEnd/>
            <a:tailEnd/>
          </a:ln>
          <a:effectLst/>
        </p:spPr>
        <p:txBody>
          <a:bodyPr wrap="none" lIns="90478" tIns="44444" rIns="90478" bIns="44444">
            <a:prstTxWarp prst="textNoShape">
              <a:avLst/>
            </a:prstTxWarp>
            <a:spAutoFit/>
          </a:bodyPr>
          <a:lstStyle/>
          <a:p>
            <a:pPr eaLnBrk="0" hangingPunct="0"/>
            <a:r>
              <a:rPr lang="en-US" sz="1000" b="1">
                <a:solidFill>
                  <a:srgbClr val="CC6600"/>
                </a:solidFill>
                <a:latin typeface="Times New Roman" pitchFamily="-108" charset="0"/>
              </a:rPr>
              <a:t>HISTORY</a:t>
            </a:r>
          </a:p>
        </p:txBody>
      </p:sp>
      <p:sp>
        <p:nvSpPr>
          <p:cNvPr id="36926" name="Rectangle 62"/>
          <p:cNvSpPr>
            <a:spLocks noChangeArrowheads="1"/>
          </p:cNvSpPr>
          <p:nvPr/>
        </p:nvSpPr>
        <p:spPr bwMode="auto">
          <a:xfrm>
            <a:off x="6881813" y="5670550"/>
            <a:ext cx="2597150" cy="698500"/>
          </a:xfrm>
          <a:prstGeom prst="rect">
            <a:avLst/>
          </a:prstGeom>
          <a:noFill/>
          <a:ln w="12700">
            <a:noFill/>
            <a:miter lim="800000"/>
            <a:headEnd/>
            <a:tailEnd/>
          </a:ln>
          <a:effectLst/>
        </p:spPr>
        <p:txBody>
          <a:bodyPr wrap="none" lIns="90478" tIns="44444" rIns="90478" bIns="44444">
            <a:prstTxWarp prst="textNoShape">
              <a:avLst/>
            </a:prstTxWarp>
            <a:spAutoFit/>
          </a:bodyPr>
          <a:lstStyle/>
          <a:p>
            <a:pPr eaLnBrk="0" hangingPunct="0"/>
            <a:r>
              <a:rPr lang="en-US" sz="1000" b="1">
                <a:solidFill>
                  <a:srgbClr val="0033CC"/>
                </a:solidFill>
                <a:latin typeface="Times New Roman" pitchFamily="-108" charset="0"/>
              </a:rPr>
              <a:t>RESULTS</a:t>
            </a:r>
          </a:p>
          <a:p>
            <a:pPr eaLnBrk="0" hangingPunct="0"/>
            <a:r>
              <a:rPr lang="en-US" sz="1000" b="1">
                <a:solidFill>
                  <a:srgbClr val="0033CC"/>
                </a:solidFill>
                <a:latin typeface="Times New Roman" pitchFamily="-108" charset="0"/>
              </a:rPr>
              <a:t>1.  PERFORMANCE TO SPECIFICATION</a:t>
            </a:r>
          </a:p>
          <a:p>
            <a:pPr eaLnBrk="0" hangingPunct="0"/>
            <a:r>
              <a:rPr lang="en-US" sz="1000" b="1">
                <a:solidFill>
                  <a:srgbClr val="0033CC"/>
                </a:solidFill>
                <a:latin typeface="Times New Roman" pitchFamily="-108" charset="0"/>
              </a:rPr>
              <a:t>2.  MAINTAIN CAPACITY</a:t>
            </a:r>
          </a:p>
          <a:p>
            <a:pPr eaLnBrk="0" hangingPunct="0"/>
            <a:r>
              <a:rPr lang="en-US" sz="1000" b="1">
                <a:solidFill>
                  <a:srgbClr val="0033CC"/>
                </a:solidFill>
                <a:latin typeface="Times New Roman" pitchFamily="-108" charset="0"/>
              </a:rPr>
              <a:t>3.  CONTINUOUS IMPROVEMENT</a:t>
            </a:r>
          </a:p>
        </p:txBody>
      </p:sp>
      <p:sp>
        <p:nvSpPr>
          <p:cNvPr id="36927" name="Rectangle 63"/>
          <p:cNvSpPr>
            <a:spLocks noChangeArrowheads="1"/>
          </p:cNvSpPr>
          <p:nvPr/>
        </p:nvSpPr>
        <p:spPr bwMode="auto">
          <a:xfrm>
            <a:off x="1524001" y="44450"/>
            <a:ext cx="7612063" cy="515938"/>
          </a:xfrm>
          <a:prstGeom prst="rect">
            <a:avLst/>
          </a:prstGeom>
          <a:noFill/>
          <a:ln w="12700">
            <a:noFill/>
            <a:miter lim="800000"/>
            <a:headEnd/>
            <a:tailEnd/>
          </a:ln>
          <a:effectLst/>
        </p:spPr>
        <p:txBody>
          <a:bodyPr lIns="90478" tIns="44444" rIns="90478" bIns="44444">
            <a:prstTxWarp prst="textNoShape">
              <a:avLst/>
            </a:prstTxWarp>
            <a:spAutoFit/>
          </a:bodyPr>
          <a:lstStyle/>
          <a:p>
            <a:pPr eaLnBrk="0" hangingPunct="0"/>
            <a:r>
              <a:rPr lang="en-US" sz="2800" b="1">
                <a:effectLst>
                  <a:outerShdw blurRad="38100" dist="38100" dir="2700000" algn="tl">
                    <a:srgbClr val="DDDDDD"/>
                  </a:outerShdw>
                </a:effectLst>
              </a:rPr>
              <a:t>Proactive Maintenance</a:t>
            </a:r>
          </a:p>
        </p:txBody>
      </p:sp>
      <p:sp>
        <p:nvSpPr>
          <p:cNvPr id="36928" name="Rectangle 64"/>
          <p:cNvSpPr>
            <a:spLocks noChangeArrowheads="1"/>
          </p:cNvSpPr>
          <p:nvPr/>
        </p:nvSpPr>
        <p:spPr bwMode="auto">
          <a:xfrm>
            <a:off x="6988175" y="2828925"/>
            <a:ext cx="723900" cy="266700"/>
          </a:xfrm>
          <a:prstGeom prst="rect">
            <a:avLst/>
          </a:prstGeom>
          <a:noFill/>
          <a:ln w="12700">
            <a:noFill/>
            <a:miter lim="800000"/>
            <a:headEnd/>
            <a:tailEnd/>
          </a:ln>
          <a:effectLst/>
        </p:spPr>
        <p:txBody>
          <a:bodyPr lIns="90478" tIns="44444" rIns="90478" bIns="44444" anchor="ctr">
            <a:prstTxWarp prst="textNoShape">
              <a:avLst/>
            </a:prstTxWarp>
          </a:bodyPr>
          <a:lstStyle/>
          <a:p>
            <a:pPr eaLnBrk="0" hangingPunct="0">
              <a:lnSpc>
                <a:spcPct val="85000"/>
              </a:lnSpc>
            </a:pPr>
            <a:r>
              <a:rPr lang="en-US" sz="3200" b="1">
                <a:solidFill>
                  <a:schemeClr val="tx2"/>
                </a:solidFill>
                <a:latin typeface="Times New Roman" pitchFamily="-108" charset="0"/>
              </a:rPr>
              <a:t> </a:t>
            </a:r>
          </a:p>
        </p:txBody>
      </p:sp>
      <p:sp>
        <p:nvSpPr>
          <p:cNvPr id="36929" name="Rectangle 65"/>
          <p:cNvSpPr>
            <a:spLocks noChangeArrowheads="1"/>
          </p:cNvSpPr>
          <p:nvPr/>
        </p:nvSpPr>
        <p:spPr bwMode="auto">
          <a:xfrm>
            <a:off x="6859588" y="2732088"/>
            <a:ext cx="995362" cy="483390"/>
          </a:xfrm>
          <a:prstGeom prst="rect">
            <a:avLst/>
          </a:prstGeom>
          <a:noFill/>
          <a:ln w="12700">
            <a:noFill/>
            <a:miter lim="800000"/>
            <a:headEnd/>
            <a:tailEnd/>
          </a:ln>
          <a:effectLst/>
        </p:spPr>
        <p:txBody>
          <a:bodyPr lIns="90478" tIns="44444" rIns="90478" bIns="44444">
            <a:prstTxWarp prst="textNoShape">
              <a:avLst/>
            </a:prstTxWarp>
            <a:spAutoFit/>
          </a:bodyPr>
          <a:lstStyle/>
          <a:p>
            <a:pPr algn="ctr" eaLnBrk="0" hangingPunct="0">
              <a:lnSpc>
                <a:spcPct val="75000"/>
              </a:lnSpc>
            </a:pPr>
            <a:endParaRPr lang="en-US" sz="1200" b="1">
              <a:solidFill>
                <a:srgbClr val="010000"/>
              </a:solidFill>
              <a:latin typeface="CENTERYB" pitchFamily="2" charset="0"/>
            </a:endParaRPr>
          </a:p>
          <a:p>
            <a:pPr algn="ctr" eaLnBrk="0" hangingPunct="0">
              <a:lnSpc>
                <a:spcPct val="75000"/>
              </a:lnSpc>
            </a:pPr>
            <a:r>
              <a:rPr lang="en-US" sz="1200" b="1">
                <a:solidFill>
                  <a:srgbClr val="0033CC"/>
                </a:solidFill>
                <a:latin typeface="CENTERYB" pitchFamily="2" charset="0"/>
              </a:rPr>
              <a:t>PLANNING</a:t>
            </a:r>
          </a:p>
          <a:p>
            <a:pPr algn="ctr" eaLnBrk="0" hangingPunct="0">
              <a:lnSpc>
                <a:spcPct val="75000"/>
              </a:lnSpc>
            </a:pPr>
            <a:endParaRPr lang="en-US" sz="1000" b="1">
              <a:solidFill>
                <a:srgbClr val="0033CC"/>
              </a:solidFill>
              <a:latin typeface="Times New Roman" pitchFamily="-108" charset="0"/>
            </a:endParaRPr>
          </a:p>
        </p:txBody>
      </p:sp>
      <p:sp>
        <p:nvSpPr>
          <p:cNvPr id="36930" name="Text Box 66"/>
          <p:cNvSpPr txBox="1">
            <a:spLocks noChangeArrowheads="1"/>
          </p:cNvSpPr>
          <p:nvPr/>
        </p:nvSpPr>
        <p:spPr bwMode="auto">
          <a:xfrm rot="27023998">
            <a:off x="10132220" y="6425573"/>
            <a:ext cx="846137" cy="228268"/>
          </a:xfrm>
          <a:prstGeom prst="rect">
            <a:avLst/>
          </a:prstGeom>
          <a:noFill/>
          <a:ln w="12700">
            <a:noFill/>
            <a:miter lim="800000"/>
            <a:headEnd/>
            <a:tailEnd/>
          </a:ln>
          <a:effectLst/>
        </p:spPr>
        <p:txBody>
          <a:bodyPr lIns="90488" tIns="44450" rIns="90488" bIns="44450">
            <a:prstTxWarp prst="textNoShape">
              <a:avLst/>
            </a:prstTxWarp>
            <a:spAutoFit/>
          </a:bodyPr>
          <a:lstStyle/>
          <a:p>
            <a:pPr eaLnBrk="0" hangingPunct="0">
              <a:spcBef>
                <a:spcPct val="50000"/>
              </a:spcBef>
            </a:pPr>
            <a:r>
              <a:rPr lang="en-US" sz="900" b="1">
                <a:solidFill>
                  <a:schemeClr val="bg2"/>
                </a:solidFill>
                <a:latin typeface="Times New Roman" pitchFamily="-108" charset="0"/>
              </a:rPr>
              <a:t> Figure #6</a:t>
            </a:r>
          </a:p>
        </p:txBody>
      </p:sp>
      <p:sp>
        <p:nvSpPr>
          <p:cNvPr id="36931" name="Rectangle 67"/>
          <p:cNvSpPr>
            <a:spLocks noChangeArrowheads="1"/>
          </p:cNvSpPr>
          <p:nvPr/>
        </p:nvSpPr>
        <p:spPr bwMode="auto">
          <a:xfrm>
            <a:off x="1631950" y="836613"/>
            <a:ext cx="5562420" cy="400110"/>
          </a:xfrm>
          <a:prstGeom prst="rect">
            <a:avLst/>
          </a:prstGeom>
          <a:noFill/>
          <a:ln w="9525">
            <a:noFill/>
            <a:miter lim="800000"/>
            <a:headEnd/>
            <a:tailEnd/>
          </a:ln>
          <a:effectLst/>
        </p:spPr>
        <p:txBody>
          <a:bodyPr wrap="none">
            <a:prstTxWarp prst="textNoShape">
              <a:avLst/>
            </a:prstTxWarp>
            <a:spAutoFit/>
          </a:bodyPr>
          <a:lstStyle/>
          <a:p>
            <a:pPr eaLnBrk="0" hangingPunct="0">
              <a:spcAft>
                <a:spcPct val="50000"/>
              </a:spcAft>
              <a:buClr>
                <a:srgbClr val="273C82"/>
              </a:buClr>
              <a:buSzPct val="100000"/>
              <a:buFont typeface="Wingdings" pitchFamily="-108" charset="2"/>
              <a:buNone/>
            </a:pPr>
            <a:r>
              <a:rPr lang="en-US" sz="2000" b="1">
                <a:effectLst>
                  <a:outerShdw blurRad="38100" dist="38100" dir="2700000" algn="tl">
                    <a:srgbClr val="DDDDDD"/>
                  </a:outerShdw>
                </a:effectLst>
                <a:latin typeface="Grail Light" pitchFamily="34" charset="0"/>
              </a:rPr>
              <a:t>PREDICTED - PLANNED - SCHEDULED – PREVENTED</a:t>
            </a:r>
          </a:p>
        </p:txBody>
      </p:sp>
      <p:sp>
        <p:nvSpPr>
          <p:cNvPr id="36932" name="Line 68"/>
          <p:cNvSpPr>
            <a:spLocks noChangeShapeType="1"/>
          </p:cNvSpPr>
          <p:nvPr/>
        </p:nvSpPr>
        <p:spPr bwMode="auto">
          <a:xfrm>
            <a:off x="5486400" y="3505200"/>
            <a:ext cx="762000" cy="0"/>
          </a:xfrm>
          <a:prstGeom prst="line">
            <a:avLst/>
          </a:prstGeom>
          <a:noFill/>
          <a:ln w="9525">
            <a:noFill/>
            <a:round/>
            <a:headEnd/>
            <a:tailEnd/>
          </a:ln>
          <a:effectLst/>
        </p:spPr>
        <p:txBody>
          <a:bodyPr>
            <a:prstTxWarp prst="textNoShape">
              <a:avLst/>
            </a:prstTxWarp>
          </a:bodyPr>
          <a:lstStyle/>
          <a:p>
            <a:endParaRPr lang="en-US"/>
          </a:p>
        </p:txBody>
      </p:sp>
      <p:sp>
        <p:nvSpPr>
          <p:cNvPr id="36933" name="Line 69"/>
          <p:cNvSpPr>
            <a:spLocks noChangeShapeType="1"/>
          </p:cNvSpPr>
          <p:nvPr/>
        </p:nvSpPr>
        <p:spPr bwMode="auto">
          <a:xfrm>
            <a:off x="5486400" y="3505200"/>
            <a:ext cx="685800" cy="0"/>
          </a:xfrm>
          <a:prstGeom prst="line">
            <a:avLst/>
          </a:prstGeom>
          <a:noFill/>
          <a:ln w="9525">
            <a:solidFill>
              <a:schemeClr val="tx1"/>
            </a:solidFill>
            <a:prstDash val="lgDash"/>
            <a:round/>
            <a:headEnd/>
            <a:tailEnd/>
          </a:ln>
          <a:effectLst/>
        </p:spPr>
        <p:txBody>
          <a:bodyPr>
            <a:prstTxWarp prst="textNoShape">
              <a:avLst/>
            </a:prstTxWarp>
          </a:bodyPr>
          <a:lstStyle/>
          <a:p>
            <a:endParaRPr lang="en-US"/>
          </a:p>
        </p:txBody>
      </p:sp>
      <p:sp>
        <p:nvSpPr>
          <p:cNvPr id="36934" name="Line 70"/>
          <p:cNvSpPr>
            <a:spLocks noChangeShapeType="1"/>
          </p:cNvSpPr>
          <p:nvPr/>
        </p:nvSpPr>
        <p:spPr bwMode="auto">
          <a:xfrm flipV="1">
            <a:off x="6172200" y="3124200"/>
            <a:ext cx="0" cy="381000"/>
          </a:xfrm>
          <a:prstGeom prst="line">
            <a:avLst/>
          </a:prstGeom>
          <a:noFill/>
          <a:ln w="9525">
            <a:solidFill>
              <a:schemeClr val="tx1"/>
            </a:solidFill>
            <a:prstDash val="lgDash"/>
            <a:round/>
            <a:headEnd/>
            <a:tailEnd/>
          </a:ln>
          <a:effectLst/>
        </p:spPr>
        <p:txBody>
          <a:bodyPr>
            <a:prstTxWarp prst="textNoShape">
              <a:avLst/>
            </a:prstTxWarp>
          </a:bodyPr>
          <a:lstStyle/>
          <a:p>
            <a:endParaRPr lang="en-US"/>
          </a:p>
        </p:txBody>
      </p:sp>
      <p:sp>
        <p:nvSpPr>
          <p:cNvPr id="36935" name="Line 71"/>
          <p:cNvSpPr>
            <a:spLocks noChangeShapeType="1"/>
          </p:cNvSpPr>
          <p:nvPr/>
        </p:nvSpPr>
        <p:spPr bwMode="auto">
          <a:xfrm>
            <a:off x="6172200" y="3124200"/>
            <a:ext cx="685800" cy="0"/>
          </a:xfrm>
          <a:prstGeom prst="line">
            <a:avLst/>
          </a:prstGeom>
          <a:noFill/>
          <a:ln w="9525">
            <a:solidFill>
              <a:schemeClr val="tx1"/>
            </a:solidFill>
            <a:prstDash val="lgDash"/>
            <a:round/>
            <a:headEnd/>
            <a:tailEnd type="triangle" w="med" len="med"/>
          </a:ln>
          <a:effectLst/>
        </p:spPr>
        <p:txBody>
          <a:bodyPr>
            <a:prstTxWarp prst="textNoShape">
              <a:avLst/>
            </a:prstTxWarp>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lide Number Placeholder 3"/>
          <p:cNvSpPr>
            <a:spLocks noGrp="1"/>
          </p:cNvSpPr>
          <p:nvPr>
            <p:ph type="sldNum" sz="quarter" idx="11"/>
          </p:nvPr>
        </p:nvSpPr>
        <p:spPr/>
        <p:txBody>
          <a:bodyPr/>
          <a:lstStyle/>
          <a:p>
            <a:fld id="{5517678F-7BB5-1642-A97B-660855699AE7}" type="slidenum">
              <a:rPr lang="en-US"/>
              <a:pPr/>
              <a:t>16</a:t>
            </a:fld>
            <a:endParaRPr lang="en-US"/>
          </a:p>
        </p:txBody>
      </p:sp>
      <p:sp>
        <p:nvSpPr>
          <p:cNvPr id="38914" name="Rectangle 2"/>
          <p:cNvSpPr>
            <a:spLocks noGrp="1" noChangeArrowheads="1"/>
          </p:cNvSpPr>
          <p:nvPr>
            <p:ph type="title"/>
          </p:nvPr>
        </p:nvSpPr>
        <p:spPr>
          <a:xfrm>
            <a:off x="1703388" y="452438"/>
            <a:ext cx="7364412" cy="889000"/>
          </a:xfrm>
        </p:spPr>
        <p:txBody>
          <a:bodyPr/>
          <a:lstStyle/>
          <a:p>
            <a:r>
              <a:rPr lang="en-US" sz="2400"/>
              <a:t>Reactive vs. Proactive – Actual Results</a:t>
            </a:r>
          </a:p>
        </p:txBody>
      </p:sp>
      <p:sp>
        <p:nvSpPr>
          <p:cNvPr id="38915" name="Rectangle 3"/>
          <p:cNvSpPr>
            <a:spLocks noChangeArrowheads="1"/>
          </p:cNvSpPr>
          <p:nvPr/>
        </p:nvSpPr>
        <p:spPr bwMode="auto">
          <a:xfrm>
            <a:off x="1945366" y="1461787"/>
            <a:ext cx="2816457" cy="459088"/>
          </a:xfrm>
          <a:prstGeom prst="rect">
            <a:avLst/>
          </a:prstGeom>
          <a:noFill/>
          <a:ln w="12700">
            <a:noFill/>
            <a:miter lim="800000"/>
            <a:headEnd/>
            <a:tailEnd/>
          </a:ln>
          <a:effectLst/>
        </p:spPr>
        <p:txBody>
          <a:bodyPr wrap="none" lIns="90478" tIns="44444" rIns="90478" bIns="44444" anchor="b">
            <a:prstTxWarp prst="textNoShape">
              <a:avLst/>
            </a:prstTxWarp>
            <a:spAutoFit/>
          </a:bodyPr>
          <a:lstStyle/>
          <a:p>
            <a:pPr algn="just" eaLnBrk="0" hangingPunct="0">
              <a:spcBef>
                <a:spcPct val="30000"/>
              </a:spcBef>
            </a:pPr>
            <a:r>
              <a:rPr lang="en-US" sz="2400" b="1">
                <a:solidFill>
                  <a:srgbClr val="000066"/>
                </a:solidFill>
                <a:latin typeface="CENTERYB" pitchFamily="2" charset="0"/>
              </a:rPr>
              <a:t>Planned / Scheduled</a:t>
            </a:r>
          </a:p>
        </p:txBody>
      </p:sp>
      <p:sp>
        <p:nvSpPr>
          <p:cNvPr id="38916" name="Rectangle 4"/>
          <p:cNvSpPr>
            <a:spLocks noChangeArrowheads="1"/>
          </p:cNvSpPr>
          <p:nvPr/>
        </p:nvSpPr>
        <p:spPr bwMode="auto">
          <a:xfrm>
            <a:off x="1893211" y="1942800"/>
            <a:ext cx="1757129" cy="459088"/>
          </a:xfrm>
          <a:prstGeom prst="rect">
            <a:avLst/>
          </a:prstGeom>
          <a:noFill/>
          <a:ln w="12700">
            <a:noFill/>
            <a:miter lim="800000"/>
            <a:headEnd/>
            <a:tailEnd/>
          </a:ln>
          <a:effectLst/>
        </p:spPr>
        <p:txBody>
          <a:bodyPr wrap="none" lIns="90478" tIns="44444" rIns="90478" bIns="44444" anchor="b">
            <a:prstTxWarp prst="textNoShape">
              <a:avLst/>
            </a:prstTxWarp>
            <a:spAutoFit/>
          </a:bodyPr>
          <a:lstStyle/>
          <a:p>
            <a:pPr algn="just" eaLnBrk="0" hangingPunct="0">
              <a:spcBef>
                <a:spcPct val="30000"/>
              </a:spcBef>
            </a:pPr>
            <a:r>
              <a:rPr lang="en-US" sz="2400" b="1">
                <a:solidFill>
                  <a:srgbClr val="000066"/>
                </a:solidFill>
                <a:latin typeface="CENTERYB" pitchFamily="2" charset="0"/>
              </a:rPr>
              <a:t>Breakdowns</a:t>
            </a:r>
          </a:p>
        </p:txBody>
      </p:sp>
      <p:sp>
        <p:nvSpPr>
          <p:cNvPr id="38917" name="Rectangle 5"/>
          <p:cNvSpPr>
            <a:spLocks noChangeArrowheads="1"/>
          </p:cNvSpPr>
          <p:nvPr/>
        </p:nvSpPr>
        <p:spPr bwMode="auto">
          <a:xfrm>
            <a:off x="1833058" y="2442862"/>
            <a:ext cx="1386899" cy="459088"/>
          </a:xfrm>
          <a:prstGeom prst="rect">
            <a:avLst/>
          </a:prstGeom>
          <a:noFill/>
          <a:ln w="12700">
            <a:noFill/>
            <a:miter lim="800000"/>
            <a:headEnd/>
            <a:tailEnd/>
          </a:ln>
          <a:effectLst/>
        </p:spPr>
        <p:txBody>
          <a:bodyPr wrap="none" lIns="90478" tIns="44444" rIns="90478" bIns="44444" anchor="b">
            <a:prstTxWarp prst="textNoShape">
              <a:avLst/>
            </a:prstTxWarp>
            <a:spAutoFit/>
          </a:bodyPr>
          <a:lstStyle/>
          <a:p>
            <a:pPr algn="just" eaLnBrk="0" hangingPunct="0">
              <a:spcBef>
                <a:spcPct val="30000"/>
              </a:spcBef>
            </a:pPr>
            <a:r>
              <a:rPr lang="en-US" sz="2400" b="1">
                <a:solidFill>
                  <a:srgbClr val="000066"/>
                </a:solidFill>
                <a:latin typeface="CENTERYB" pitchFamily="2" charset="0"/>
              </a:rPr>
              <a:t>Overtime</a:t>
            </a:r>
          </a:p>
        </p:txBody>
      </p:sp>
      <p:sp>
        <p:nvSpPr>
          <p:cNvPr id="38918" name="Rectangle 6"/>
          <p:cNvSpPr>
            <a:spLocks noChangeArrowheads="1"/>
          </p:cNvSpPr>
          <p:nvPr/>
        </p:nvSpPr>
        <p:spPr bwMode="auto">
          <a:xfrm>
            <a:off x="1913783" y="2906412"/>
            <a:ext cx="2138258" cy="459088"/>
          </a:xfrm>
          <a:prstGeom prst="rect">
            <a:avLst/>
          </a:prstGeom>
          <a:noFill/>
          <a:ln w="12700">
            <a:noFill/>
            <a:miter lim="800000"/>
            <a:headEnd/>
            <a:tailEnd/>
          </a:ln>
          <a:effectLst/>
        </p:spPr>
        <p:txBody>
          <a:bodyPr wrap="none" lIns="90478" tIns="44444" rIns="90478" bIns="44444" anchor="b">
            <a:prstTxWarp prst="textNoShape">
              <a:avLst/>
            </a:prstTxWarp>
            <a:spAutoFit/>
          </a:bodyPr>
          <a:lstStyle/>
          <a:p>
            <a:pPr algn="just" eaLnBrk="0" hangingPunct="0">
              <a:spcBef>
                <a:spcPct val="30000"/>
              </a:spcBef>
            </a:pPr>
            <a:r>
              <a:rPr lang="en-US" sz="2400" b="1">
                <a:solidFill>
                  <a:srgbClr val="000066"/>
                </a:solidFill>
                <a:latin typeface="CENTERYB" pitchFamily="2" charset="0"/>
              </a:rPr>
              <a:t>Inventory Level</a:t>
            </a:r>
          </a:p>
        </p:txBody>
      </p:sp>
      <p:sp>
        <p:nvSpPr>
          <p:cNvPr id="38919" name="Rectangle 7"/>
          <p:cNvSpPr>
            <a:spLocks noChangeArrowheads="1"/>
          </p:cNvSpPr>
          <p:nvPr/>
        </p:nvSpPr>
        <p:spPr bwMode="auto">
          <a:xfrm>
            <a:off x="1858347" y="3389012"/>
            <a:ext cx="1114068" cy="459088"/>
          </a:xfrm>
          <a:prstGeom prst="rect">
            <a:avLst/>
          </a:prstGeom>
          <a:noFill/>
          <a:ln w="12700">
            <a:noFill/>
            <a:miter lim="800000"/>
            <a:headEnd/>
            <a:tailEnd/>
          </a:ln>
          <a:effectLst/>
        </p:spPr>
        <p:txBody>
          <a:bodyPr wrap="none" lIns="90478" tIns="44444" rIns="90478" bIns="44444" anchor="b">
            <a:prstTxWarp prst="textNoShape">
              <a:avLst/>
            </a:prstTxWarp>
            <a:spAutoFit/>
          </a:bodyPr>
          <a:lstStyle/>
          <a:p>
            <a:pPr algn="just" eaLnBrk="0" hangingPunct="0">
              <a:spcBef>
                <a:spcPct val="30000"/>
              </a:spcBef>
            </a:pPr>
            <a:r>
              <a:rPr lang="en-US" sz="2400" b="1">
                <a:solidFill>
                  <a:srgbClr val="000066"/>
                </a:solidFill>
                <a:latin typeface="CENTERYB" pitchFamily="2" charset="0"/>
              </a:rPr>
              <a:t>Call-Ins</a:t>
            </a:r>
          </a:p>
        </p:txBody>
      </p:sp>
      <p:sp>
        <p:nvSpPr>
          <p:cNvPr id="38920" name="Rectangle 8"/>
          <p:cNvSpPr>
            <a:spLocks noChangeArrowheads="1"/>
          </p:cNvSpPr>
          <p:nvPr/>
        </p:nvSpPr>
        <p:spPr bwMode="auto">
          <a:xfrm>
            <a:off x="1882111" y="3870025"/>
            <a:ext cx="2030152" cy="459088"/>
          </a:xfrm>
          <a:prstGeom prst="rect">
            <a:avLst/>
          </a:prstGeom>
          <a:noFill/>
          <a:ln w="12700">
            <a:noFill/>
            <a:miter lim="800000"/>
            <a:headEnd/>
            <a:tailEnd/>
          </a:ln>
          <a:effectLst/>
        </p:spPr>
        <p:txBody>
          <a:bodyPr wrap="none" lIns="90478" tIns="44444" rIns="90478" bIns="44444" anchor="b">
            <a:prstTxWarp prst="textNoShape">
              <a:avLst/>
            </a:prstTxWarp>
            <a:spAutoFit/>
          </a:bodyPr>
          <a:lstStyle/>
          <a:p>
            <a:pPr algn="just" eaLnBrk="0" hangingPunct="0">
              <a:spcBef>
                <a:spcPct val="30000"/>
              </a:spcBef>
            </a:pPr>
            <a:r>
              <a:rPr lang="en-US" sz="2400" b="1">
                <a:solidFill>
                  <a:srgbClr val="000066"/>
                </a:solidFill>
                <a:latin typeface="CENTERYB" pitchFamily="2" charset="0"/>
              </a:rPr>
              <a:t>Off-Shift Work</a:t>
            </a:r>
          </a:p>
        </p:txBody>
      </p:sp>
      <p:sp>
        <p:nvSpPr>
          <p:cNvPr id="38921" name="Rectangle 9"/>
          <p:cNvSpPr>
            <a:spLocks noChangeArrowheads="1"/>
          </p:cNvSpPr>
          <p:nvPr/>
        </p:nvSpPr>
        <p:spPr bwMode="auto">
          <a:xfrm>
            <a:off x="1873158" y="4351037"/>
            <a:ext cx="1170173" cy="459088"/>
          </a:xfrm>
          <a:prstGeom prst="rect">
            <a:avLst/>
          </a:prstGeom>
          <a:noFill/>
          <a:ln w="12700">
            <a:noFill/>
            <a:miter lim="800000"/>
            <a:headEnd/>
            <a:tailEnd/>
          </a:ln>
          <a:effectLst/>
        </p:spPr>
        <p:txBody>
          <a:bodyPr wrap="none" lIns="90478" tIns="44444" rIns="90478" bIns="44444" anchor="b">
            <a:prstTxWarp prst="textNoShape">
              <a:avLst/>
            </a:prstTxWarp>
            <a:spAutoFit/>
          </a:bodyPr>
          <a:lstStyle/>
          <a:p>
            <a:pPr algn="just" eaLnBrk="0" hangingPunct="0">
              <a:spcBef>
                <a:spcPct val="30000"/>
              </a:spcBef>
            </a:pPr>
            <a:r>
              <a:rPr lang="en-US" sz="2400" b="1">
                <a:solidFill>
                  <a:srgbClr val="000066"/>
                </a:solidFill>
                <a:latin typeface="CENTERYB" pitchFamily="2" charset="0"/>
              </a:rPr>
              <a:t>Backlog</a:t>
            </a:r>
          </a:p>
        </p:txBody>
      </p:sp>
      <p:sp>
        <p:nvSpPr>
          <p:cNvPr id="38922" name="Rectangle 10"/>
          <p:cNvSpPr>
            <a:spLocks noChangeArrowheads="1"/>
          </p:cNvSpPr>
          <p:nvPr/>
        </p:nvSpPr>
        <p:spPr bwMode="auto">
          <a:xfrm>
            <a:off x="1964813" y="4832050"/>
            <a:ext cx="2799786" cy="459088"/>
          </a:xfrm>
          <a:prstGeom prst="rect">
            <a:avLst/>
          </a:prstGeom>
          <a:noFill/>
          <a:ln w="12700">
            <a:noFill/>
            <a:miter lim="800000"/>
            <a:headEnd/>
            <a:tailEnd/>
          </a:ln>
          <a:effectLst/>
        </p:spPr>
        <p:txBody>
          <a:bodyPr wrap="none" lIns="90478" tIns="44444" rIns="90478" bIns="44444" anchor="b">
            <a:prstTxWarp prst="textNoShape">
              <a:avLst/>
            </a:prstTxWarp>
            <a:spAutoFit/>
          </a:bodyPr>
          <a:lstStyle/>
          <a:p>
            <a:pPr algn="just" eaLnBrk="0" hangingPunct="0">
              <a:spcBef>
                <a:spcPct val="30000"/>
              </a:spcBef>
            </a:pPr>
            <a:r>
              <a:rPr lang="en-US" sz="2400" b="1">
                <a:solidFill>
                  <a:srgbClr val="000066"/>
                </a:solidFill>
                <a:latin typeface="CENTERYB" pitchFamily="2" charset="0"/>
              </a:rPr>
              <a:t>Budget Performance</a:t>
            </a:r>
          </a:p>
        </p:txBody>
      </p:sp>
      <p:sp>
        <p:nvSpPr>
          <p:cNvPr id="38923" name="Rectangle 11"/>
          <p:cNvSpPr>
            <a:spLocks noChangeArrowheads="1"/>
          </p:cNvSpPr>
          <p:nvPr/>
        </p:nvSpPr>
        <p:spPr bwMode="auto">
          <a:xfrm>
            <a:off x="1956862" y="5314650"/>
            <a:ext cx="2815688" cy="459088"/>
          </a:xfrm>
          <a:prstGeom prst="rect">
            <a:avLst/>
          </a:prstGeom>
          <a:noFill/>
          <a:ln w="12700">
            <a:noFill/>
            <a:miter lim="800000"/>
            <a:headEnd/>
            <a:tailEnd/>
          </a:ln>
          <a:effectLst/>
        </p:spPr>
        <p:txBody>
          <a:bodyPr wrap="none" lIns="90478" tIns="44444" rIns="90478" bIns="44444" anchor="b">
            <a:prstTxWarp prst="textNoShape">
              <a:avLst/>
            </a:prstTxWarp>
            <a:spAutoFit/>
          </a:bodyPr>
          <a:lstStyle/>
          <a:p>
            <a:pPr algn="just" eaLnBrk="0" hangingPunct="0">
              <a:spcBef>
                <a:spcPct val="30000"/>
              </a:spcBef>
            </a:pPr>
            <a:r>
              <a:rPr lang="en-US" sz="2400" b="1">
                <a:solidFill>
                  <a:srgbClr val="000066"/>
                </a:solidFill>
                <a:latin typeface="CENTERYB" pitchFamily="2" charset="0"/>
              </a:rPr>
              <a:t>Capital Replacement</a:t>
            </a:r>
          </a:p>
        </p:txBody>
      </p:sp>
      <p:sp>
        <p:nvSpPr>
          <p:cNvPr id="38924" name="Rectangle 12"/>
          <p:cNvSpPr>
            <a:spLocks noChangeArrowheads="1"/>
          </p:cNvSpPr>
          <p:nvPr/>
        </p:nvSpPr>
        <p:spPr bwMode="auto">
          <a:xfrm>
            <a:off x="1774825" y="5875037"/>
            <a:ext cx="1503790" cy="459088"/>
          </a:xfrm>
          <a:prstGeom prst="rect">
            <a:avLst/>
          </a:prstGeom>
          <a:noFill/>
          <a:ln w="12700">
            <a:noFill/>
            <a:miter lim="800000"/>
            <a:headEnd/>
            <a:tailEnd/>
          </a:ln>
          <a:effectLst/>
        </p:spPr>
        <p:txBody>
          <a:bodyPr wrap="none" lIns="90478" tIns="44444" rIns="90478" bIns="44444" anchor="b">
            <a:prstTxWarp prst="textNoShape">
              <a:avLst/>
            </a:prstTxWarp>
            <a:spAutoFit/>
          </a:bodyPr>
          <a:lstStyle/>
          <a:p>
            <a:pPr eaLnBrk="0" hangingPunct="0">
              <a:spcBef>
                <a:spcPct val="30000"/>
              </a:spcBef>
            </a:pPr>
            <a:r>
              <a:rPr lang="en-US" sz="2400" b="1">
                <a:solidFill>
                  <a:srgbClr val="000066"/>
                </a:solidFill>
                <a:latin typeface="CENTERYB" pitchFamily="2" charset="0"/>
              </a:rPr>
              <a:t>Stock outs</a:t>
            </a:r>
          </a:p>
        </p:txBody>
      </p:sp>
      <p:sp>
        <p:nvSpPr>
          <p:cNvPr id="38925" name="Rectangle 13"/>
          <p:cNvSpPr>
            <a:spLocks noChangeArrowheads="1"/>
          </p:cNvSpPr>
          <p:nvPr/>
        </p:nvSpPr>
        <p:spPr bwMode="auto">
          <a:xfrm>
            <a:off x="5616576" y="1509412"/>
            <a:ext cx="955371" cy="459088"/>
          </a:xfrm>
          <a:prstGeom prst="rect">
            <a:avLst/>
          </a:prstGeom>
          <a:noFill/>
          <a:ln w="12700">
            <a:noFill/>
            <a:miter lim="800000"/>
            <a:headEnd/>
            <a:tailEnd/>
          </a:ln>
          <a:effectLst/>
        </p:spPr>
        <p:txBody>
          <a:bodyPr wrap="none" lIns="90478" tIns="44444" rIns="90478" bIns="44444" anchor="b">
            <a:prstTxWarp prst="textNoShape">
              <a:avLst/>
            </a:prstTxWarp>
            <a:spAutoFit/>
          </a:bodyPr>
          <a:lstStyle/>
          <a:p>
            <a:pPr eaLnBrk="0" hangingPunct="0">
              <a:spcBef>
                <a:spcPct val="30000"/>
              </a:spcBef>
            </a:pPr>
            <a:r>
              <a:rPr lang="en-US" sz="2400" b="1">
                <a:solidFill>
                  <a:srgbClr val="800000"/>
                </a:solidFill>
                <a:latin typeface="CENTERYB" pitchFamily="2" charset="0"/>
              </a:rPr>
              <a:t>91.5%</a:t>
            </a:r>
          </a:p>
        </p:txBody>
      </p:sp>
      <p:sp>
        <p:nvSpPr>
          <p:cNvPr id="38926" name="Rectangle 14"/>
          <p:cNvSpPr>
            <a:spLocks noChangeArrowheads="1"/>
          </p:cNvSpPr>
          <p:nvPr/>
        </p:nvSpPr>
        <p:spPr bwMode="auto">
          <a:xfrm>
            <a:off x="5616575" y="1992012"/>
            <a:ext cx="799880" cy="459088"/>
          </a:xfrm>
          <a:prstGeom prst="rect">
            <a:avLst/>
          </a:prstGeom>
          <a:noFill/>
          <a:ln w="12700">
            <a:noFill/>
            <a:miter lim="800000"/>
            <a:headEnd/>
            <a:tailEnd/>
          </a:ln>
          <a:effectLst/>
        </p:spPr>
        <p:txBody>
          <a:bodyPr wrap="none" lIns="90478" tIns="44444" rIns="90478" bIns="44444" anchor="b">
            <a:prstTxWarp prst="textNoShape">
              <a:avLst/>
            </a:prstTxWarp>
            <a:spAutoFit/>
          </a:bodyPr>
          <a:lstStyle/>
          <a:p>
            <a:pPr eaLnBrk="0" hangingPunct="0">
              <a:spcBef>
                <a:spcPct val="30000"/>
              </a:spcBef>
            </a:pPr>
            <a:r>
              <a:rPr lang="en-US" sz="2400" b="1">
                <a:solidFill>
                  <a:srgbClr val="800000"/>
                </a:solidFill>
                <a:latin typeface="CENTERYB" pitchFamily="2" charset="0"/>
              </a:rPr>
              <a:t>1.8%</a:t>
            </a:r>
          </a:p>
        </p:txBody>
      </p:sp>
      <p:sp>
        <p:nvSpPr>
          <p:cNvPr id="38927" name="Rectangle 15"/>
          <p:cNvSpPr>
            <a:spLocks noChangeArrowheads="1"/>
          </p:cNvSpPr>
          <p:nvPr/>
        </p:nvSpPr>
        <p:spPr bwMode="auto">
          <a:xfrm>
            <a:off x="5654785" y="2430162"/>
            <a:ext cx="799880" cy="459088"/>
          </a:xfrm>
          <a:prstGeom prst="rect">
            <a:avLst/>
          </a:prstGeom>
          <a:noFill/>
          <a:ln w="12700">
            <a:noFill/>
            <a:miter lim="800000"/>
            <a:headEnd/>
            <a:tailEnd/>
          </a:ln>
          <a:effectLst/>
        </p:spPr>
        <p:txBody>
          <a:bodyPr wrap="none" lIns="90478" tIns="44444" rIns="90478" bIns="44444" anchor="b">
            <a:prstTxWarp prst="textNoShape">
              <a:avLst/>
            </a:prstTxWarp>
            <a:spAutoFit/>
          </a:bodyPr>
          <a:lstStyle/>
          <a:p>
            <a:pPr algn="just" eaLnBrk="0" hangingPunct="0">
              <a:spcBef>
                <a:spcPct val="30000"/>
              </a:spcBef>
            </a:pPr>
            <a:r>
              <a:rPr lang="en-US" sz="2400" b="1">
                <a:solidFill>
                  <a:srgbClr val="800000"/>
                </a:solidFill>
                <a:latin typeface="CENTERYB" pitchFamily="2" charset="0"/>
              </a:rPr>
              <a:t>0.9%</a:t>
            </a:r>
          </a:p>
        </p:txBody>
      </p:sp>
      <p:sp>
        <p:nvSpPr>
          <p:cNvPr id="38928" name="Rectangle 16"/>
          <p:cNvSpPr>
            <a:spLocks noChangeArrowheads="1"/>
          </p:cNvSpPr>
          <p:nvPr/>
        </p:nvSpPr>
        <p:spPr bwMode="auto">
          <a:xfrm>
            <a:off x="5661790" y="2893712"/>
            <a:ext cx="1649471" cy="459088"/>
          </a:xfrm>
          <a:prstGeom prst="rect">
            <a:avLst/>
          </a:prstGeom>
          <a:noFill/>
          <a:ln w="12700">
            <a:noFill/>
            <a:miter lim="800000"/>
            <a:headEnd/>
            <a:tailEnd/>
          </a:ln>
          <a:effectLst/>
        </p:spPr>
        <p:txBody>
          <a:bodyPr wrap="none" lIns="90478" tIns="44444" rIns="90478" bIns="44444" anchor="b">
            <a:prstTxWarp prst="textNoShape">
              <a:avLst/>
            </a:prstTxWarp>
            <a:spAutoFit/>
          </a:bodyPr>
          <a:lstStyle/>
          <a:p>
            <a:pPr algn="just" eaLnBrk="0" hangingPunct="0">
              <a:spcBef>
                <a:spcPct val="30000"/>
              </a:spcBef>
            </a:pPr>
            <a:r>
              <a:rPr lang="en-US" sz="2400" b="1">
                <a:solidFill>
                  <a:srgbClr val="800000"/>
                </a:solidFill>
                <a:latin typeface="CENTERYB" pitchFamily="2" charset="0"/>
              </a:rPr>
              <a:t>1/2 Normal</a:t>
            </a:r>
          </a:p>
        </p:txBody>
      </p:sp>
      <p:sp>
        <p:nvSpPr>
          <p:cNvPr id="38929" name="Rectangle 17"/>
          <p:cNvSpPr>
            <a:spLocks noChangeArrowheads="1"/>
          </p:cNvSpPr>
          <p:nvPr/>
        </p:nvSpPr>
        <p:spPr bwMode="auto">
          <a:xfrm>
            <a:off x="5620263" y="3376312"/>
            <a:ext cx="1340412" cy="459088"/>
          </a:xfrm>
          <a:prstGeom prst="rect">
            <a:avLst/>
          </a:prstGeom>
          <a:noFill/>
          <a:ln w="12700">
            <a:noFill/>
            <a:miter lim="800000"/>
            <a:headEnd/>
            <a:tailEnd/>
          </a:ln>
          <a:effectLst/>
        </p:spPr>
        <p:txBody>
          <a:bodyPr wrap="none" lIns="90478" tIns="44444" rIns="90478" bIns="44444" anchor="b">
            <a:prstTxWarp prst="textNoShape">
              <a:avLst/>
            </a:prstTxWarp>
            <a:spAutoFit/>
          </a:bodyPr>
          <a:lstStyle/>
          <a:p>
            <a:pPr algn="just" eaLnBrk="0" hangingPunct="0">
              <a:spcBef>
                <a:spcPct val="30000"/>
              </a:spcBef>
            </a:pPr>
            <a:r>
              <a:rPr lang="en-US" sz="2400" b="1">
                <a:solidFill>
                  <a:srgbClr val="800000"/>
                </a:solidFill>
                <a:latin typeface="CENTERYB" pitchFamily="2" charset="0"/>
              </a:rPr>
              <a:t>1/Month</a:t>
            </a:r>
          </a:p>
        </p:txBody>
      </p:sp>
      <p:sp>
        <p:nvSpPr>
          <p:cNvPr id="38930" name="Rectangle 18"/>
          <p:cNvSpPr>
            <a:spLocks noChangeArrowheads="1"/>
          </p:cNvSpPr>
          <p:nvPr/>
        </p:nvSpPr>
        <p:spPr bwMode="auto">
          <a:xfrm>
            <a:off x="5692205" y="3857325"/>
            <a:ext cx="1282255" cy="459088"/>
          </a:xfrm>
          <a:prstGeom prst="rect">
            <a:avLst/>
          </a:prstGeom>
          <a:noFill/>
          <a:ln w="12700">
            <a:noFill/>
            <a:miter lim="800000"/>
            <a:headEnd/>
            <a:tailEnd/>
          </a:ln>
          <a:effectLst/>
        </p:spPr>
        <p:txBody>
          <a:bodyPr wrap="none" lIns="90478" tIns="44444" rIns="90478" bIns="44444" anchor="b">
            <a:prstTxWarp prst="textNoShape">
              <a:avLst/>
            </a:prstTxWarp>
            <a:spAutoFit/>
          </a:bodyPr>
          <a:lstStyle/>
          <a:p>
            <a:pPr algn="just" eaLnBrk="0" hangingPunct="0">
              <a:spcBef>
                <a:spcPct val="30000"/>
              </a:spcBef>
            </a:pPr>
            <a:r>
              <a:rPr lang="en-US" sz="2400" b="1">
                <a:solidFill>
                  <a:srgbClr val="800000"/>
                </a:solidFill>
                <a:latin typeface="CENTERYB" pitchFamily="2" charset="0"/>
              </a:rPr>
              <a:t>5 People</a:t>
            </a:r>
          </a:p>
        </p:txBody>
      </p:sp>
      <p:sp>
        <p:nvSpPr>
          <p:cNvPr id="38931" name="Rectangle 19"/>
          <p:cNvSpPr>
            <a:spLocks noChangeArrowheads="1"/>
          </p:cNvSpPr>
          <p:nvPr/>
        </p:nvSpPr>
        <p:spPr bwMode="auto">
          <a:xfrm>
            <a:off x="5698622" y="4338337"/>
            <a:ext cx="1491671" cy="459088"/>
          </a:xfrm>
          <a:prstGeom prst="rect">
            <a:avLst/>
          </a:prstGeom>
          <a:noFill/>
          <a:ln w="12700">
            <a:noFill/>
            <a:miter lim="800000"/>
            <a:headEnd/>
            <a:tailEnd/>
          </a:ln>
          <a:effectLst/>
        </p:spPr>
        <p:txBody>
          <a:bodyPr wrap="none" lIns="90478" tIns="44444" rIns="90478" bIns="44444" anchor="b">
            <a:prstTxWarp prst="textNoShape">
              <a:avLst/>
            </a:prstTxWarp>
            <a:spAutoFit/>
          </a:bodyPr>
          <a:lstStyle/>
          <a:p>
            <a:pPr algn="just" eaLnBrk="0" hangingPunct="0">
              <a:spcBef>
                <a:spcPct val="30000"/>
              </a:spcBef>
            </a:pPr>
            <a:r>
              <a:rPr lang="en-US" sz="2400" b="1">
                <a:solidFill>
                  <a:srgbClr val="800000"/>
                </a:solidFill>
                <a:latin typeface="CENTERYB" pitchFamily="2" charset="0"/>
              </a:rPr>
              <a:t>5.5 Weeks</a:t>
            </a:r>
          </a:p>
        </p:txBody>
      </p:sp>
      <p:sp>
        <p:nvSpPr>
          <p:cNvPr id="38932" name="Rectangle 20"/>
          <p:cNvSpPr>
            <a:spLocks noChangeArrowheads="1"/>
          </p:cNvSpPr>
          <p:nvPr/>
        </p:nvSpPr>
        <p:spPr bwMode="auto">
          <a:xfrm>
            <a:off x="5711974" y="4819350"/>
            <a:ext cx="1363367" cy="459088"/>
          </a:xfrm>
          <a:prstGeom prst="rect">
            <a:avLst/>
          </a:prstGeom>
          <a:noFill/>
          <a:ln w="12700">
            <a:noFill/>
            <a:miter lim="800000"/>
            <a:headEnd/>
            <a:tailEnd/>
          </a:ln>
          <a:effectLst/>
        </p:spPr>
        <p:txBody>
          <a:bodyPr wrap="none" lIns="90478" tIns="44444" rIns="90478" bIns="44444" anchor="b">
            <a:prstTxWarp prst="textNoShape">
              <a:avLst/>
            </a:prstTxWarp>
            <a:spAutoFit/>
          </a:bodyPr>
          <a:lstStyle/>
          <a:p>
            <a:pPr algn="just" eaLnBrk="0" hangingPunct="0">
              <a:spcBef>
                <a:spcPct val="30000"/>
              </a:spcBef>
            </a:pPr>
            <a:r>
              <a:rPr lang="en-US" sz="2400" b="1">
                <a:solidFill>
                  <a:srgbClr val="800000"/>
                </a:solidFill>
                <a:latin typeface="CENTERYB" pitchFamily="2" charset="0"/>
              </a:rPr>
              <a:t>Var. 1-3%</a:t>
            </a:r>
          </a:p>
        </p:txBody>
      </p:sp>
      <p:sp>
        <p:nvSpPr>
          <p:cNvPr id="38933" name="Rectangle 21"/>
          <p:cNvSpPr>
            <a:spLocks noChangeArrowheads="1"/>
          </p:cNvSpPr>
          <p:nvPr/>
        </p:nvSpPr>
        <p:spPr bwMode="auto">
          <a:xfrm>
            <a:off x="5657905" y="5301950"/>
            <a:ext cx="706328" cy="459088"/>
          </a:xfrm>
          <a:prstGeom prst="rect">
            <a:avLst/>
          </a:prstGeom>
          <a:noFill/>
          <a:ln w="12700">
            <a:noFill/>
            <a:miter lim="800000"/>
            <a:headEnd/>
            <a:tailEnd/>
          </a:ln>
          <a:effectLst/>
        </p:spPr>
        <p:txBody>
          <a:bodyPr wrap="none" lIns="90478" tIns="44444" rIns="90478" bIns="44444" anchor="b">
            <a:prstTxWarp prst="textNoShape">
              <a:avLst/>
            </a:prstTxWarp>
            <a:spAutoFit/>
          </a:bodyPr>
          <a:lstStyle/>
          <a:p>
            <a:pPr algn="just" eaLnBrk="0" hangingPunct="0">
              <a:spcBef>
                <a:spcPct val="30000"/>
              </a:spcBef>
            </a:pPr>
            <a:r>
              <a:rPr lang="en-US" sz="2400" b="1">
                <a:solidFill>
                  <a:srgbClr val="800000"/>
                </a:solidFill>
                <a:latin typeface="CENTERYB" pitchFamily="2" charset="0"/>
              </a:rPr>
              <a:t>Low</a:t>
            </a:r>
          </a:p>
        </p:txBody>
      </p:sp>
      <p:sp>
        <p:nvSpPr>
          <p:cNvPr id="38934" name="Rectangle 22"/>
          <p:cNvSpPr>
            <a:spLocks noChangeArrowheads="1"/>
          </p:cNvSpPr>
          <p:nvPr/>
        </p:nvSpPr>
        <p:spPr bwMode="auto">
          <a:xfrm>
            <a:off x="5638104" y="5782962"/>
            <a:ext cx="966592" cy="459088"/>
          </a:xfrm>
          <a:prstGeom prst="rect">
            <a:avLst/>
          </a:prstGeom>
          <a:noFill/>
          <a:ln w="12700">
            <a:noFill/>
            <a:miter lim="800000"/>
            <a:headEnd/>
            <a:tailEnd/>
          </a:ln>
          <a:effectLst/>
        </p:spPr>
        <p:txBody>
          <a:bodyPr wrap="none" lIns="90478" tIns="44444" rIns="90478" bIns="44444" anchor="b">
            <a:prstTxWarp prst="textNoShape">
              <a:avLst/>
            </a:prstTxWarp>
            <a:spAutoFit/>
          </a:bodyPr>
          <a:lstStyle/>
          <a:p>
            <a:pPr algn="just" eaLnBrk="0" hangingPunct="0">
              <a:spcBef>
                <a:spcPct val="30000"/>
              </a:spcBef>
            </a:pPr>
            <a:r>
              <a:rPr lang="en-US" sz="2400" b="1">
                <a:solidFill>
                  <a:srgbClr val="800000"/>
                </a:solidFill>
                <a:latin typeface="CENTERYB" pitchFamily="2" charset="0"/>
              </a:rPr>
              <a:t>Minor</a:t>
            </a:r>
          </a:p>
        </p:txBody>
      </p:sp>
      <p:sp>
        <p:nvSpPr>
          <p:cNvPr id="38935" name="Rectangle 23"/>
          <p:cNvSpPr>
            <a:spLocks noChangeArrowheads="1"/>
          </p:cNvSpPr>
          <p:nvPr/>
        </p:nvSpPr>
        <p:spPr bwMode="auto">
          <a:xfrm>
            <a:off x="7964619" y="1449087"/>
            <a:ext cx="1123686" cy="459088"/>
          </a:xfrm>
          <a:prstGeom prst="rect">
            <a:avLst/>
          </a:prstGeom>
          <a:noFill/>
          <a:ln w="12700">
            <a:noFill/>
            <a:miter lim="800000"/>
            <a:headEnd/>
            <a:tailEnd/>
          </a:ln>
          <a:effectLst/>
        </p:spPr>
        <p:txBody>
          <a:bodyPr wrap="none" lIns="90478" tIns="44444" rIns="90478" bIns="44444" anchor="b">
            <a:prstTxWarp prst="textNoShape">
              <a:avLst/>
            </a:prstTxWarp>
            <a:spAutoFit/>
          </a:bodyPr>
          <a:lstStyle/>
          <a:p>
            <a:pPr algn="just" eaLnBrk="0" hangingPunct="0">
              <a:spcBef>
                <a:spcPct val="30000"/>
              </a:spcBef>
            </a:pPr>
            <a:r>
              <a:rPr lang="en-US" sz="2400" b="1">
                <a:solidFill>
                  <a:srgbClr val="006600"/>
                </a:solidFill>
                <a:latin typeface="CENTERYB" pitchFamily="2" charset="0"/>
              </a:rPr>
              <a:t>30-50%</a:t>
            </a:r>
          </a:p>
        </p:txBody>
      </p:sp>
      <p:sp>
        <p:nvSpPr>
          <p:cNvPr id="38936" name="Rectangle 24"/>
          <p:cNvSpPr>
            <a:spLocks noChangeArrowheads="1"/>
          </p:cNvSpPr>
          <p:nvPr/>
        </p:nvSpPr>
        <p:spPr bwMode="auto">
          <a:xfrm>
            <a:off x="7963826" y="1930100"/>
            <a:ext cx="1123686" cy="459088"/>
          </a:xfrm>
          <a:prstGeom prst="rect">
            <a:avLst/>
          </a:prstGeom>
          <a:noFill/>
          <a:ln w="12700">
            <a:noFill/>
            <a:miter lim="800000"/>
            <a:headEnd/>
            <a:tailEnd/>
          </a:ln>
          <a:effectLst/>
        </p:spPr>
        <p:txBody>
          <a:bodyPr wrap="none" lIns="90478" tIns="44444" rIns="90478" bIns="44444" anchor="b">
            <a:prstTxWarp prst="textNoShape">
              <a:avLst/>
            </a:prstTxWarp>
            <a:spAutoFit/>
          </a:bodyPr>
          <a:lstStyle/>
          <a:p>
            <a:pPr algn="just" eaLnBrk="0" hangingPunct="0">
              <a:spcBef>
                <a:spcPct val="30000"/>
              </a:spcBef>
            </a:pPr>
            <a:r>
              <a:rPr lang="en-US" sz="2400" b="1">
                <a:solidFill>
                  <a:srgbClr val="006600"/>
                </a:solidFill>
                <a:latin typeface="CENTERYB" pitchFamily="2" charset="0"/>
              </a:rPr>
              <a:t>15-50%</a:t>
            </a:r>
          </a:p>
        </p:txBody>
      </p:sp>
      <p:sp>
        <p:nvSpPr>
          <p:cNvPr id="38937" name="Rectangle 25"/>
          <p:cNvSpPr>
            <a:spLocks noChangeArrowheads="1"/>
          </p:cNvSpPr>
          <p:nvPr/>
        </p:nvSpPr>
        <p:spPr bwMode="auto">
          <a:xfrm>
            <a:off x="7894638" y="2485725"/>
            <a:ext cx="1123686" cy="459088"/>
          </a:xfrm>
          <a:prstGeom prst="rect">
            <a:avLst/>
          </a:prstGeom>
          <a:noFill/>
          <a:ln w="12700">
            <a:noFill/>
            <a:miter lim="800000"/>
            <a:headEnd/>
            <a:tailEnd/>
          </a:ln>
          <a:effectLst/>
        </p:spPr>
        <p:txBody>
          <a:bodyPr wrap="none" lIns="90478" tIns="44444" rIns="90478" bIns="44444" anchor="b">
            <a:prstTxWarp prst="textNoShape">
              <a:avLst/>
            </a:prstTxWarp>
            <a:spAutoFit/>
          </a:bodyPr>
          <a:lstStyle/>
          <a:p>
            <a:pPr eaLnBrk="0" hangingPunct="0">
              <a:spcBef>
                <a:spcPct val="30000"/>
              </a:spcBef>
            </a:pPr>
            <a:r>
              <a:rPr lang="en-US" sz="2400" b="1">
                <a:solidFill>
                  <a:srgbClr val="006600"/>
                </a:solidFill>
                <a:latin typeface="CENTERYB" pitchFamily="2" charset="0"/>
              </a:rPr>
              <a:t>10-25%</a:t>
            </a:r>
          </a:p>
        </p:txBody>
      </p:sp>
      <p:sp>
        <p:nvSpPr>
          <p:cNvPr id="38938" name="Rectangle 26"/>
          <p:cNvSpPr>
            <a:spLocks noChangeArrowheads="1"/>
          </p:cNvSpPr>
          <p:nvPr/>
        </p:nvSpPr>
        <p:spPr bwMode="auto">
          <a:xfrm>
            <a:off x="7956620" y="2893712"/>
            <a:ext cx="1136510" cy="459088"/>
          </a:xfrm>
          <a:prstGeom prst="rect">
            <a:avLst/>
          </a:prstGeom>
          <a:noFill/>
          <a:ln w="12700">
            <a:noFill/>
            <a:miter lim="800000"/>
            <a:headEnd/>
            <a:tailEnd/>
          </a:ln>
          <a:effectLst/>
        </p:spPr>
        <p:txBody>
          <a:bodyPr wrap="none" lIns="90478" tIns="44444" rIns="90478" bIns="44444" anchor="b">
            <a:prstTxWarp prst="textNoShape">
              <a:avLst/>
            </a:prstTxWarp>
            <a:spAutoFit/>
          </a:bodyPr>
          <a:lstStyle/>
          <a:p>
            <a:pPr algn="just" eaLnBrk="0" hangingPunct="0">
              <a:spcBef>
                <a:spcPct val="30000"/>
              </a:spcBef>
            </a:pPr>
            <a:r>
              <a:rPr lang="en-US" sz="2400" b="1">
                <a:solidFill>
                  <a:srgbClr val="006600"/>
                </a:solidFill>
                <a:latin typeface="CENTERYB" pitchFamily="2" charset="0"/>
              </a:rPr>
              <a:t>Normal</a:t>
            </a:r>
          </a:p>
        </p:txBody>
      </p:sp>
      <p:sp>
        <p:nvSpPr>
          <p:cNvPr id="38939" name="Rectangle 27"/>
          <p:cNvSpPr>
            <a:spLocks noChangeArrowheads="1"/>
          </p:cNvSpPr>
          <p:nvPr/>
        </p:nvSpPr>
        <p:spPr bwMode="auto">
          <a:xfrm>
            <a:off x="7974139" y="3376312"/>
            <a:ext cx="1184023" cy="459088"/>
          </a:xfrm>
          <a:prstGeom prst="rect">
            <a:avLst/>
          </a:prstGeom>
          <a:noFill/>
          <a:ln w="12700">
            <a:noFill/>
            <a:miter lim="800000"/>
            <a:headEnd/>
            <a:tailEnd/>
          </a:ln>
          <a:effectLst/>
        </p:spPr>
        <p:txBody>
          <a:bodyPr wrap="none" lIns="90478" tIns="44444" rIns="90478" bIns="44444" anchor="b">
            <a:prstTxWarp prst="textNoShape">
              <a:avLst/>
            </a:prstTxWarp>
            <a:spAutoFit/>
          </a:bodyPr>
          <a:lstStyle/>
          <a:p>
            <a:pPr algn="just" eaLnBrk="0" hangingPunct="0">
              <a:spcBef>
                <a:spcPct val="30000"/>
              </a:spcBef>
            </a:pPr>
            <a:r>
              <a:rPr lang="en-US" sz="2400" b="1">
                <a:solidFill>
                  <a:srgbClr val="006600"/>
                </a:solidFill>
                <a:latin typeface="CENTERYB" pitchFamily="2" charset="0"/>
              </a:rPr>
              <a:t>Routine</a:t>
            </a:r>
          </a:p>
        </p:txBody>
      </p:sp>
      <p:sp>
        <p:nvSpPr>
          <p:cNvPr id="38940" name="Rectangle 28"/>
          <p:cNvSpPr>
            <a:spLocks noChangeArrowheads="1"/>
          </p:cNvSpPr>
          <p:nvPr/>
        </p:nvSpPr>
        <p:spPr bwMode="auto">
          <a:xfrm>
            <a:off x="8004018" y="3857325"/>
            <a:ext cx="1360803" cy="459088"/>
          </a:xfrm>
          <a:prstGeom prst="rect">
            <a:avLst/>
          </a:prstGeom>
          <a:noFill/>
          <a:ln w="12700">
            <a:noFill/>
            <a:miter lim="800000"/>
            <a:headEnd/>
            <a:tailEnd/>
          </a:ln>
          <a:effectLst/>
        </p:spPr>
        <p:txBody>
          <a:bodyPr wrap="none" lIns="90478" tIns="44444" rIns="90478" bIns="44444" anchor="b">
            <a:prstTxWarp prst="textNoShape">
              <a:avLst/>
            </a:prstTxWarp>
            <a:spAutoFit/>
          </a:bodyPr>
          <a:lstStyle/>
          <a:p>
            <a:pPr algn="just" eaLnBrk="0" hangingPunct="0">
              <a:spcBef>
                <a:spcPct val="30000"/>
              </a:spcBef>
            </a:pPr>
            <a:r>
              <a:rPr lang="en-US" sz="2400" b="1">
                <a:solidFill>
                  <a:srgbClr val="006600"/>
                </a:solidFill>
                <a:latin typeface="CENTERYB" pitchFamily="2" charset="0"/>
              </a:rPr>
              <a:t>Full Crew</a:t>
            </a:r>
          </a:p>
        </p:txBody>
      </p:sp>
      <p:sp>
        <p:nvSpPr>
          <p:cNvPr id="38941" name="Rectangle 29"/>
          <p:cNvSpPr>
            <a:spLocks noChangeArrowheads="1"/>
          </p:cNvSpPr>
          <p:nvPr/>
        </p:nvSpPr>
        <p:spPr bwMode="auto">
          <a:xfrm>
            <a:off x="7974587" y="4338337"/>
            <a:ext cx="1419665" cy="459088"/>
          </a:xfrm>
          <a:prstGeom prst="rect">
            <a:avLst/>
          </a:prstGeom>
          <a:noFill/>
          <a:ln w="12700">
            <a:noFill/>
            <a:miter lim="800000"/>
            <a:headEnd/>
            <a:tailEnd/>
          </a:ln>
          <a:effectLst/>
        </p:spPr>
        <p:txBody>
          <a:bodyPr wrap="none" lIns="90478" tIns="44444" rIns="90478" bIns="44444" anchor="b">
            <a:prstTxWarp prst="textNoShape">
              <a:avLst/>
            </a:prstTxWarp>
            <a:spAutoFit/>
          </a:bodyPr>
          <a:lstStyle/>
          <a:p>
            <a:pPr algn="just" eaLnBrk="0" hangingPunct="0">
              <a:spcBef>
                <a:spcPct val="30000"/>
              </a:spcBef>
            </a:pPr>
            <a:r>
              <a:rPr lang="en-US" sz="2400" b="1">
                <a:solidFill>
                  <a:srgbClr val="006600"/>
                </a:solidFill>
                <a:latin typeface="CENTERYB" pitchFamily="2" charset="0"/>
              </a:rPr>
              <a:t>Unknown</a:t>
            </a:r>
          </a:p>
        </p:txBody>
      </p:sp>
      <p:sp>
        <p:nvSpPr>
          <p:cNvPr id="38942" name="Rectangle 30"/>
          <p:cNvSpPr>
            <a:spLocks noChangeArrowheads="1"/>
          </p:cNvSpPr>
          <p:nvPr/>
        </p:nvSpPr>
        <p:spPr bwMode="auto">
          <a:xfrm>
            <a:off x="8010913" y="4819350"/>
            <a:ext cx="1313674" cy="459088"/>
          </a:xfrm>
          <a:prstGeom prst="rect">
            <a:avLst/>
          </a:prstGeom>
          <a:noFill/>
          <a:ln w="12700">
            <a:noFill/>
            <a:miter lim="800000"/>
            <a:headEnd/>
            <a:tailEnd/>
          </a:ln>
          <a:effectLst/>
        </p:spPr>
        <p:txBody>
          <a:bodyPr wrap="none" lIns="90478" tIns="44444" rIns="90478" bIns="44444" anchor="b">
            <a:prstTxWarp prst="textNoShape">
              <a:avLst/>
            </a:prstTxWarp>
            <a:spAutoFit/>
          </a:bodyPr>
          <a:lstStyle/>
          <a:p>
            <a:pPr algn="just" eaLnBrk="0" hangingPunct="0">
              <a:spcBef>
                <a:spcPct val="30000"/>
              </a:spcBef>
            </a:pPr>
            <a:r>
              <a:rPr lang="en-US" sz="2400" b="1">
                <a:solidFill>
                  <a:srgbClr val="006600"/>
                </a:solidFill>
                <a:latin typeface="CENTERYB" pitchFamily="2" charset="0"/>
              </a:rPr>
              <a:t>High Var.</a:t>
            </a:r>
          </a:p>
        </p:txBody>
      </p:sp>
      <p:sp>
        <p:nvSpPr>
          <p:cNvPr id="38943" name="Rectangle 31"/>
          <p:cNvSpPr>
            <a:spLocks noChangeArrowheads="1"/>
          </p:cNvSpPr>
          <p:nvPr/>
        </p:nvSpPr>
        <p:spPr bwMode="auto">
          <a:xfrm>
            <a:off x="7956045" y="5301950"/>
            <a:ext cx="763010" cy="459088"/>
          </a:xfrm>
          <a:prstGeom prst="rect">
            <a:avLst/>
          </a:prstGeom>
          <a:noFill/>
          <a:ln w="12700">
            <a:noFill/>
            <a:miter lim="800000"/>
            <a:headEnd/>
            <a:tailEnd/>
          </a:ln>
          <a:effectLst/>
        </p:spPr>
        <p:txBody>
          <a:bodyPr wrap="none" lIns="90478" tIns="44444" rIns="90478" bIns="44444" anchor="b">
            <a:prstTxWarp prst="textNoShape">
              <a:avLst/>
            </a:prstTxWarp>
            <a:spAutoFit/>
          </a:bodyPr>
          <a:lstStyle/>
          <a:p>
            <a:pPr algn="just" eaLnBrk="0" hangingPunct="0">
              <a:spcBef>
                <a:spcPct val="30000"/>
              </a:spcBef>
            </a:pPr>
            <a:r>
              <a:rPr lang="en-US" sz="2400" b="1">
                <a:solidFill>
                  <a:srgbClr val="006600"/>
                </a:solidFill>
                <a:latin typeface="CENTERYB" pitchFamily="2" charset="0"/>
              </a:rPr>
              <a:t>High</a:t>
            </a:r>
          </a:p>
        </p:txBody>
      </p:sp>
      <p:sp>
        <p:nvSpPr>
          <p:cNvPr id="38944" name="Rectangle 32"/>
          <p:cNvSpPr>
            <a:spLocks noChangeArrowheads="1"/>
          </p:cNvSpPr>
          <p:nvPr/>
        </p:nvSpPr>
        <p:spPr bwMode="auto">
          <a:xfrm>
            <a:off x="7974139" y="5782962"/>
            <a:ext cx="1184023" cy="459088"/>
          </a:xfrm>
          <a:prstGeom prst="rect">
            <a:avLst/>
          </a:prstGeom>
          <a:noFill/>
          <a:ln w="12700">
            <a:noFill/>
            <a:miter lim="800000"/>
            <a:headEnd/>
            <a:tailEnd/>
          </a:ln>
          <a:effectLst/>
        </p:spPr>
        <p:txBody>
          <a:bodyPr wrap="none" lIns="90478" tIns="44444" rIns="90478" bIns="44444" anchor="b">
            <a:prstTxWarp prst="textNoShape">
              <a:avLst/>
            </a:prstTxWarp>
            <a:spAutoFit/>
          </a:bodyPr>
          <a:lstStyle/>
          <a:p>
            <a:pPr algn="just" eaLnBrk="0" hangingPunct="0">
              <a:spcBef>
                <a:spcPct val="30000"/>
              </a:spcBef>
            </a:pPr>
            <a:r>
              <a:rPr lang="en-US" sz="2400" b="1">
                <a:solidFill>
                  <a:srgbClr val="006600"/>
                </a:solidFill>
                <a:latin typeface="CENTERYB" pitchFamily="2" charset="0"/>
              </a:rPr>
              <a:t>Routine</a:t>
            </a:r>
          </a:p>
        </p:txBody>
      </p:sp>
      <p:sp>
        <p:nvSpPr>
          <p:cNvPr id="38945" name="Rectangle 33"/>
          <p:cNvSpPr>
            <a:spLocks noChangeArrowheads="1"/>
          </p:cNvSpPr>
          <p:nvPr/>
        </p:nvSpPr>
        <p:spPr bwMode="auto">
          <a:xfrm>
            <a:off x="5529264" y="1071262"/>
            <a:ext cx="1747837" cy="459088"/>
          </a:xfrm>
          <a:prstGeom prst="rect">
            <a:avLst/>
          </a:prstGeom>
          <a:noFill/>
          <a:ln w="12700">
            <a:noFill/>
            <a:miter lim="800000"/>
            <a:headEnd/>
            <a:tailEnd/>
          </a:ln>
          <a:effectLst/>
        </p:spPr>
        <p:txBody>
          <a:bodyPr lIns="90478" tIns="44444" rIns="90478" bIns="44444" anchor="b">
            <a:prstTxWarp prst="textNoShape">
              <a:avLst/>
            </a:prstTxWarp>
            <a:spAutoFit/>
          </a:bodyPr>
          <a:lstStyle/>
          <a:p>
            <a:pPr algn="just" eaLnBrk="0" hangingPunct="0">
              <a:spcBef>
                <a:spcPct val="30000"/>
              </a:spcBef>
            </a:pPr>
            <a:r>
              <a:rPr lang="en-US" sz="2400" b="1" u="sng">
                <a:solidFill>
                  <a:srgbClr val="800000"/>
                </a:solidFill>
                <a:latin typeface="CENTERYB" pitchFamily="2" charset="0"/>
              </a:rPr>
              <a:t>Proactive</a:t>
            </a:r>
          </a:p>
        </p:txBody>
      </p:sp>
      <p:sp>
        <p:nvSpPr>
          <p:cNvPr id="38946" name="Rectangle 34"/>
          <p:cNvSpPr>
            <a:spLocks noChangeArrowheads="1"/>
          </p:cNvSpPr>
          <p:nvPr/>
        </p:nvSpPr>
        <p:spPr bwMode="auto">
          <a:xfrm>
            <a:off x="7910420" y="1061737"/>
            <a:ext cx="1268598" cy="459088"/>
          </a:xfrm>
          <a:prstGeom prst="rect">
            <a:avLst/>
          </a:prstGeom>
          <a:noFill/>
          <a:ln w="12700">
            <a:noFill/>
            <a:miter lim="800000"/>
            <a:headEnd/>
            <a:tailEnd/>
          </a:ln>
          <a:effectLst/>
        </p:spPr>
        <p:txBody>
          <a:bodyPr wrap="none" lIns="90478" tIns="44444" rIns="90478" bIns="44444" anchor="b">
            <a:prstTxWarp prst="textNoShape">
              <a:avLst/>
            </a:prstTxWarp>
            <a:spAutoFit/>
          </a:bodyPr>
          <a:lstStyle/>
          <a:p>
            <a:pPr algn="just" eaLnBrk="0" hangingPunct="0">
              <a:spcBef>
                <a:spcPct val="30000"/>
              </a:spcBef>
            </a:pPr>
            <a:r>
              <a:rPr lang="en-US" sz="2400" b="1" u="sng">
                <a:solidFill>
                  <a:srgbClr val="006600"/>
                </a:solidFill>
                <a:latin typeface="CENTERYB" pitchFamily="2" charset="0"/>
              </a:rPr>
              <a:t>Reactive</a:t>
            </a:r>
          </a:p>
        </p:txBody>
      </p:sp>
      <p:sp>
        <p:nvSpPr>
          <p:cNvPr id="38948" name="Text Box 36"/>
          <p:cNvSpPr txBox="1">
            <a:spLocks noChangeArrowheads="1"/>
          </p:cNvSpPr>
          <p:nvPr/>
        </p:nvSpPr>
        <p:spPr bwMode="auto">
          <a:xfrm>
            <a:off x="1752600" y="6400800"/>
            <a:ext cx="1905000" cy="274638"/>
          </a:xfrm>
          <a:prstGeom prst="rect">
            <a:avLst/>
          </a:prstGeom>
          <a:noFill/>
          <a:ln w="9525">
            <a:noFill/>
            <a:miter lim="800000"/>
            <a:headEnd/>
            <a:tailEnd/>
          </a:ln>
          <a:effectLst/>
        </p:spPr>
        <p:txBody>
          <a:bodyPr>
            <a:prstTxWarp prst="textNoShape">
              <a:avLst/>
            </a:prstTxWarp>
            <a:spAutoFit/>
          </a:bodyPr>
          <a:lstStyle/>
          <a:p>
            <a:pPr eaLnBrk="0" hangingPunct="0">
              <a:spcBef>
                <a:spcPct val="50000"/>
              </a:spcBef>
              <a:spcAft>
                <a:spcPct val="50000"/>
              </a:spcAft>
              <a:buClr>
                <a:srgbClr val="273C82"/>
              </a:buClr>
              <a:buSzPct val="100000"/>
              <a:buFont typeface="Wingdings" pitchFamily="-108" charset="2"/>
              <a:buNone/>
            </a:pPr>
            <a:r>
              <a:rPr lang="en-US" sz="1200" b="1"/>
              <a:t>John Day, HSBRT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ctrTitle"/>
          </p:nvPr>
        </p:nvSpPr>
        <p:spPr>
          <a:xfrm>
            <a:off x="6985519" y="1007707"/>
            <a:ext cx="4256314" cy="4519094"/>
          </a:xfrm>
        </p:spPr>
        <p:txBody>
          <a:bodyPr vert="horz" lIns="91440" tIns="45720" rIns="91440" bIns="45720" rtlCol="0" anchor="ctr">
            <a:normAutofit/>
          </a:bodyPr>
          <a:lstStyle/>
          <a:p>
            <a:pPr algn="l"/>
            <a:r>
              <a:rPr lang="en-US" sz="5400"/>
              <a:t>Maintenance</a:t>
            </a:r>
            <a:br>
              <a:rPr lang="en-US" sz="5400"/>
            </a:br>
            <a:r>
              <a:rPr lang="en-US" sz="5400"/>
              <a:t> Planning</a:t>
            </a:r>
          </a:p>
        </p:txBody>
      </p:sp>
      <p:sp>
        <p:nvSpPr>
          <p:cNvPr id="71" name="Freeform: Shape 70">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tx1">
              <a:lumMod val="75000"/>
              <a:lumOff val="2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Freeform: Shape 72">
            <a:extLst>
              <a:ext uri="{FF2B5EF4-FFF2-40B4-BE49-F238E27FC236}">
                <a16:creationId xmlns:a16="http://schemas.microsoft.com/office/drawing/2014/main" id="{F55FFF17-D3D5-4F58-BA56-54EA901CE0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A picture containing sky&#10;&#10;Description generated with very high confidence">
            <a:extLst>
              <a:ext uri="{FF2B5EF4-FFF2-40B4-BE49-F238E27FC236}">
                <a16:creationId xmlns:a16="http://schemas.microsoft.com/office/drawing/2014/main" id="{7E1339EF-9627-4B45-AF0E-1CF316076F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44214" y="6311900"/>
            <a:ext cx="1428751" cy="409575"/>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03403A20-1E8C-9F46-82B2-3664064F4C44}" type="slidenum">
              <a:rPr lang="en-US"/>
              <a:pPr/>
              <a:t>18</a:t>
            </a:fld>
            <a:endParaRPr lang="en-US"/>
          </a:p>
        </p:txBody>
      </p:sp>
      <p:sp>
        <p:nvSpPr>
          <p:cNvPr id="43010" name="Rectangle 2"/>
          <p:cNvSpPr>
            <a:spLocks noGrp="1" noChangeArrowheads="1"/>
          </p:cNvSpPr>
          <p:nvPr>
            <p:ph type="title"/>
          </p:nvPr>
        </p:nvSpPr>
        <p:spPr>
          <a:xfrm>
            <a:off x="1774825" y="549275"/>
            <a:ext cx="7162800" cy="901700"/>
          </a:xfrm>
        </p:spPr>
        <p:txBody>
          <a:bodyPr/>
          <a:lstStyle/>
          <a:p>
            <a:r>
              <a:rPr lang="en-US"/>
              <a:t>Maintenance Planning</a:t>
            </a:r>
          </a:p>
        </p:txBody>
      </p:sp>
      <p:sp>
        <p:nvSpPr>
          <p:cNvPr id="43011" name="Rectangle 3"/>
          <p:cNvSpPr>
            <a:spLocks noGrp="1" noChangeArrowheads="1"/>
          </p:cNvSpPr>
          <p:nvPr>
            <p:ph type="body" idx="1"/>
          </p:nvPr>
        </p:nvSpPr>
        <p:spPr>
          <a:xfrm>
            <a:off x="1828800" y="1341438"/>
            <a:ext cx="8534400" cy="5211762"/>
          </a:xfrm>
          <a:noFill/>
          <a:ln/>
        </p:spPr>
        <p:txBody>
          <a:bodyPr/>
          <a:lstStyle/>
          <a:p>
            <a:pPr marL="400050" indent="-400050" defTabSz="687388">
              <a:buNone/>
            </a:pPr>
            <a:r>
              <a:rPr lang="en-US"/>
              <a:t>Maintenance planning is: </a:t>
            </a:r>
          </a:p>
          <a:p>
            <a:pPr marL="400050" indent="-400050" defTabSz="687388"/>
            <a:r>
              <a:rPr lang="en-US" i="1"/>
              <a:t>“The formal identification of the individual task details and the determination of the skills, tools, materials and the time required to accomplish the identified (approved) maintenance work” </a:t>
            </a:r>
          </a:p>
          <a:p>
            <a:pPr marL="785813" lvl="1" indent="-271463" defTabSz="687388">
              <a:buNone/>
            </a:pPr>
            <a:r>
              <a:rPr lang="en-US"/>
              <a:t>OR</a:t>
            </a:r>
            <a:r>
              <a:rPr lang="en-US" i="1"/>
              <a:t> </a:t>
            </a:r>
          </a:p>
          <a:p>
            <a:pPr marL="400050" indent="-400050" defTabSz="687388"/>
            <a:r>
              <a:rPr lang="en-US" i="1"/>
              <a:t>“The art and science of getting your act together before starting the job and spending the money” </a:t>
            </a:r>
          </a:p>
          <a:p>
            <a:pPr marL="785813" lvl="1" indent="-271463" defTabSz="687388">
              <a:buNone/>
            </a:pPr>
            <a:r>
              <a:rPr lang="en-US" sz="1200" i="1"/>
              <a:t>Al Johnson 2002  - Clearpass Inc.</a:t>
            </a:r>
            <a:endParaRPr lang="en-US" sz="1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 calcmode="lin" valueType="num">
                                      <p:cBhvr additive="base">
                                        <p:cTn id="7" dur="500" fill="hold"/>
                                        <p:tgtEl>
                                          <p:spTgt spid="430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301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3011">
                                            <p:txEl>
                                              <p:pRg st="1" end="1"/>
                                            </p:txEl>
                                          </p:spTgt>
                                        </p:tgtEl>
                                        <p:attrNameLst>
                                          <p:attrName>style.visibility</p:attrName>
                                        </p:attrNameLst>
                                      </p:cBhvr>
                                      <p:to>
                                        <p:strVal val="visible"/>
                                      </p:to>
                                    </p:set>
                                    <p:anim calcmode="lin" valueType="num">
                                      <p:cBhvr additive="base">
                                        <p:cTn id="13" dur="500" fill="hold"/>
                                        <p:tgtEl>
                                          <p:spTgt spid="430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301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par>
                                <p:cTn id="15" presetID="2" presetClass="entr" presetSubtype="8" fill="hold" grpId="0" nodeType="withEffect">
                                  <p:stCondLst>
                                    <p:cond delay="0"/>
                                  </p:stCondLst>
                                  <p:childTnLst>
                                    <p:set>
                                      <p:cBhvr>
                                        <p:cTn id="16" dur="1" fill="hold">
                                          <p:stCondLst>
                                            <p:cond delay="0"/>
                                          </p:stCondLst>
                                        </p:cTn>
                                        <p:tgtEl>
                                          <p:spTgt spid="43011">
                                            <p:txEl>
                                              <p:pRg st="2" end="2"/>
                                            </p:txEl>
                                          </p:spTgt>
                                        </p:tgtEl>
                                        <p:attrNameLst>
                                          <p:attrName>style.visibility</p:attrName>
                                        </p:attrNameLst>
                                      </p:cBhvr>
                                      <p:to>
                                        <p:strVal val="visible"/>
                                      </p:to>
                                    </p:set>
                                    <p:anim calcmode="lin" valueType="num">
                                      <p:cBhvr additive="base">
                                        <p:cTn id="17" dur="500" fill="hold"/>
                                        <p:tgtEl>
                                          <p:spTgt spid="43011">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301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5"/>
                                            </p:cond>
                                          </p:stCondLst>
                                          <p:endCondLst>
                                            <p:cond evt="onStopAudio" delay="0">
                                              <p:tgtEl>
                                                <p:sldTgt/>
                                              </p:tgtEl>
                                            </p:cond>
                                          </p:endCondLst>
                                        </p:cTn>
                                        <p:tgtEl>
                                          <p:sndTgt r:embed="rId3" name="whoosh.wav"/>
                                        </p:tgtEl>
                                      </p:cMediaNode>
                                    </p:audio>
                                  </p:sub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43011">
                                            <p:txEl>
                                              <p:pRg st="3" end="3"/>
                                            </p:txEl>
                                          </p:spTgt>
                                        </p:tgtEl>
                                        <p:attrNameLst>
                                          <p:attrName>style.visibility</p:attrName>
                                        </p:attrNameLst>
                                      </p:cBhvr>
                                      <p:to>
                                        <p:strVal val="visible"/>
                                      </p:to>
                                    </p:set>
                                    <p:anim calcmode="lin" valueType="num">
                                      <p:cBhvr additive="base">
                                        <p:cTn id="23" dur="500" fill="hold"/>
                                        <p:tgtEl>
                                          <p:spTgt spid="43011">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43011">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whoosh.wav"/>
                                        </p:tgtEl>
                                      </p:cMediaNode>
                                    </p:audio>
                                  </p:subTnLst>
                                </p:cTn>
                              </p:par>
                              <p:par>
                                <p:cTn id="25" presetID="2" presetClass="entr" presetSubtype="8" fill="hold" grpId="0" nodeType="withEffect">
                                  <p:stCondLst>
                                    <p:cond delay="0"/>
                                  </p:stCondLst>
                                  <p:childTnLst>
                                    <p:set>
                                      <p:cBhvr>
                                        <p:cTn id="26" dur="1" fill="hold">
                                          <p:stCondLst>
                                            <p:cond delay="0"/>
                                          </p:stCondLst>
                                        </p:cTn>
                                        <p:tgtEl>
                                          <p:spTgt spid="43011">
                                            <p:txEl>
                                              <p:pRg st="4" end="4"/>
                                            </p:txEl>
                                          </p:spTgt>
                                        </p:tgtEl>
                                        <p:attrNameLst>
                                          <p:attrName>style.visibility</p:attrName>
                                        </p:attrNameLst>
                                      </p:cBhvr>
                                      <p:to>
                                        <p:strVal val="visible"/>
                                      </p:to>
                                    </p:set>
                                    <p:anim calcmode="lin" valueType="num">
                                      <p:cBhvr additive="base">
                                        <p:cTn id="27" dur="500" fill="hold"/>
                                        <p:tgtEl>
                                          <p:spTgt spid="43011">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43011">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15BA1DD1-F5C3-1649-BAB1-01FC3EE2BBBC}" type="slidenum">
              <a:rPr lang="en-US"/>
              <a:pPr/>
              <a:t>19</a:t>
            </a:fld>
            <a:endParaRPr lang="en-US"/>
          </a:p>
        </p:txBody>
      </p:sp>
      <p:sp>
        <p:nvSpPr>
          <p:cNvPr id="45058" name="Rectangle 2"/>
          <p:cNvSpPr>
            <a:spLocks noGrp="1" noChangeArrowheads="1"/>
          </p:cNvSpPr>
          <p:nvPr>
            <p:ph type="title"/>
          </p:nvPr>
        </p:nvSpPr>
        <p:spPr/>
        <p:txBody>
          <a:bodyPr/>
          <a:lstStyle/>
          <a:p>
            <a:r>
              <a:rPr lang="en-US"/>
              <a:t>Why Plan?</a:t>
            </a:r>
          </a:p>
        </p:txBody>
      </p:sp>
      <p:sp>
        <p:nvSpPr>
          <p:cNvPr id="45059" name="Rectangle 3"/>
          <p:cNvSpPr>
            <a:spLocks noGrp="1" noChangeArrowheads="1"/>
          </p:cNvSpPr>
          <p:nvPr>
            <p:ph type="body" idx="1"/>
          </p:nvPr>
        </p:nvSpPr>
        <p:spPr>
          <a:xfrm>
            <a:off x="1752600" y="1335088"/>
            <a:ext cx="8534400" cy="5334000"/>
          </a:xfrm>
          <a:noFill/>
          <a:ln/>
        </p:spPr>
        <p:txBody>
          <a:bodyPr/>
          <a:lstStyle/>
          <a:p>
            <a:pPr marL="400050" indent="-400050" defTabSz="687388"/>
            <a:r>
              <a:rPr lang="en-US" sz="2400"/>
              <a:t>Planning reduces Reactive Maintenance and increases Proactive Maintenance:</a:t>
            </a:r>
          </a:p>
          <a:p>
            <a:pPr marL="785813" lvl="1" indent="-271463" defTabSz="687388"/>
            <a:r>
              <a:rPr lang="en-US"/>
              <a:t>Ability to manage the work backlog and resources</a:t>
            </a:r>
          </a:p>
          <a:p>
            <a:pPr marL="785813" lvl="1" indent="-271463" defTabSz="687388"/>
            <a:r>
              <a:rPr lang="en-US"/>
              <a:t>Increases trade/craft productivity:</a:t>
            </a:r>
          </a:p>
          <a:p>
            <a:pPr marL="1171575" lvl="2" indent="-271463" defTabSz="687388"/>
            <a:r>
              <a:rPr lang="en-US"/>
              <a:t>Reduce time deciding what needs doing</a:t>
            </a:r>
          </a:p>
          <a:p>
            <a:pPr marL="1171575" lvl="2" indent="-271463" defTabSz="687388"/>
            <a:r>
              <a:rPr lang="en-US"/>
              <a:t>Reduce time arranging for/collecting parts</a:t>
            </a:r>
          </a:p>
          <a:p>
            <a:pPr marL="1171575" lvl="2" indent="-271463" defTabSz="687388"/>
            <a:r>
              <a:rPr lang="en-US"/>
              <a:t>Reduce time looking for information</a:t>
            </a:r>
          </a:p>
          <a:p>
            <a:pPr marL="1171575" lvl="2" indent="-271463" defTabSz="687388"/>
            <a:r>
              <a:rPr lang="en-US"/>
              <a:t>Provides work goals/targets</a:t>
            </a:r>
          </a:p>
          <a:p>
            <a:pPr marL="1171575" lvl="2" indent="-271463" defTabSz="687388"/>
            <a:r>
              <a:rPr lang="en-US"/>
              <a:t>Reduces chance of introducing defects</a:t>
            </a:r>
          </a:p>
          <a:p>
            <a:pPr marL="785813" lvl="1" indent="-271463" defTabSz="687388"/>
            <a:r>
              <a:rPr lang="en-US"/>
              <a:t>Optimal material usage </a:t>
            </a:r>
          </a:p>
          <a:p>
            <a:pPr marL="785813" lvl="1" indent="-271463" defTabSz="687388"/>
            <a:r>
              <a:rPr lang="en-US"/>
              <a:t>It’s core to the maintenance process, especially the continuous improvement loop</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6854A228-0622-014C-986E-48342D6A07B8}" type="slidenum">
              <a:rPr lang="en-US"/>
              <a:pPr/>
              <a:t>2</a:t>
            </a:fld>
            <a:endParaRPr lang="en-US" dirty="0"/>
          </a:p>
        </p:txBody>
      </p:sp>
      <p:sp>
        <p:nvSpPr>
          <p:cNvPr id="108546" name="Rectangle 2"/>
          <p:cNvSpPr>
            <a:spLocks noGrp="1" noChangeArrowheads="1"/>
          </p:cNvSpPr>
          <p:nvPr>
            <p:ph type="title"/>
          </p:nvPr>
        </p:nvSpPr>
        <p:spPr>
          <a:xfrm>
            <a:off x="1631950" y="630238"/>
            <a:ext cx="7435850" cy="1143000"/>
          </a:xfrm>
        </p:spPr>
        <p:txBody>
          <a:bodyPr/>
          <a:lstStyle/>
          <a:p>
            <a:r>
              <a:rPr lang="en-US" sz="2800"/>
              <a:t>Maintenance Planning and Scheduling Agenda</a:t>
            </a:r>
          </a:p>
        </p:txBody>
      </p:sp>
      <p:sp>
        <p:nvSpPr>
          <p:cNvPr id="108547" name="Rectangle 3"/>
          <p:cNvSpPr>
            <a:spLocks noGrp="1" noChangeArrowheads="1"/>
          </p:cNvSpPr>
          <p:nvPr>
            <p:ph type="body" idx="1"/>
          </p:nvPr>
        </p:nvSpPr>
        <p:spPr>
          <a:xfrm>
            <a:off x="1752600" y="2012951"/>
            <a:ext cx="8458200" cy="3863975"/>
          </a:xfrm>
        </p:spPr>
        <p:txBody>
          <a:bodyPr/>
          <a:lstStyle/>
          <a:p>
            <a:r>
              <a:rPr lang="en-US"/>
              <a:t>Overview</a:t>
            </a:r>
          </a:p>
          <a:p>
            <a:r>
              <a:rPr lang="en-US"/>
              <a:t>The Plan</a:t>
            </a:r>
          </a:p>
          <a:p>
            <a:r>
              <a:rPr lang="en-US"/>
              <a:t>The Methods</a:t>
            </a:r>
          </a:p>
          <a:p>
            <a:r>
              <a:rPr lang="en-US"/>
              <a:t>SAP Guidelines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68274329-0F94-3340-A6A7-EC79BD47F27D}" type="slidenum">
              <a:rPr lang="en-US"/>
              <a:pPr/>
              <a:t>20</a:t>
            </a:fld>
            <a:endParaRPr lang="en-US"/>
          </a:p>
        </p:txBody>
      </p:sp>
      <p:sp>
        <p:nvSpPr>
          <p:cNvPr id="47106" name="Rectangle 2"/>
          <p:cNvSpPr>
            <a:spLocks noGrp="1" noChangeArrowheads="1"/>
          </p:cNvSpPr>
          <p:nvPr>
            <p:ph type="title"/>
          </p:nvPr>
        </p:nvSpPr>
        <p:spPr/>
        <p:txBody>
          <a:bodyPr/>
          <a:lstStyle/>
          <a:p>
            <a:r>
              <a:rPr lang="en-US"/>
              <a:t>Why Plan?</a:t>
            </a:r>
          </a:p>
        </p:txBody>
      </p:sp>
      <p:sp>
        <p:nvSpPr>
          <p:cNvPr id="47107" name="Rectangle 3"/>
          <p:cNvSpPr>
            <a:spLocks noGrp="1" noChangeArrowheads="1"/>
          </p:cNvSpPr>
          <p:nvPr>
            <p:ph type="body" idx="1"/>
          </p:nvPr>
        </p:nvSpPr>
        <p:spPr>
          <a:xfrm>
            <a:off x="1847850" y="1628775"/>
            <a:ext cx="8496300" cy="4114800"/>
          </a:xfrm>
        </p:spPr>
        <p:txBody>
          <a:bodyPr/>
          <a:lstStyle/>
          <a:p>
            <a:pPr marL="400050" indent="-400050" defTabSz="687388"/>
            <a:r>
              <a:rPr lang="en-US"/>
              <a:t>To do the work efficiently </a:t>
            </a:r>
          </a:p>
          <a:p>
            <a:pPr marL="400050" indent="-400050" defTabSz="687388"/>
            <a:r>
              <a:rPr lang="en-US"/>
              <a:t>To reduce the risk of adding defects, effectiveness </a:t>
            </a:r>
          </a:p>
          <a:p>
            <a:pPr marL="400050" indent="-400050" defTabSz="687388"/>
            <a:r>
              <a:rPr lang="en-US"/>
              <a:t>To allow scheduling which improves efficiency and effectiveness </a:t>
            </a:r>
          </a:p>
          <a:p>
            <a:pPr marL="400050" indent="-400050" algn="ctr" defTabSz="687388">
              <a:buNone/>
            </a:pPr>
            <a:endParaRPr lang="en-US" i="1"/>
          </a:p>
          <a:p>
            <a:pPr marL="400050" indent="-400050" algn="ctr" defTabSz="687388">
              <a:buNone/>
            </a:pPr>
            <a:r>
              <a:rPr lang="en-US" b="1" i="1">
                <a:solidFill>
                  <a:srgbClr val="FF0000"/>
                </a:solidFill>
              </a:rPr>
              <a:t>Any job that is not a </a:t>
            </a:r>
            <a:r>
              <a:rPr lang="en-US" b="1" i="1" u="sng">
                <a:solidFill>
                  <a:srgbClr val="FF0000"/>
                </a:solidFill>
              </a:rPr>
              <a:t>true</a:t>
            </a:r>
            <a:r>
              <a:rPr lang="en-US" b="1" i="1">
                <a:solidFill>
                  <a:srgbClr val="FF0000"/>
                </a:solidFill>
              </a:rPr>
              <a:t> emergency should be planned!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D85E9F7C-1D16-8C4A-ACB9-018DFB77EE86}" type="slidenum">
              <a:rPr lang="en-US"/>
              <a:pPr/>
              <a:t>21</a:t>
            </a:fld>
            <a:endParaRPr lang="en-US"/>
          </a:p>
        </p:txBody>
      </p:sp>
      <p:sp>
        <p:nvSpPr>
          <p:cNvPr id="92162" name="Rectangle 2"/>
          <p:cNvSpPr>
            <a:spLocks noGrp="1" noChangeArrowheads="1"/>
          </p:cNvSpPr>
          <p:nvPr>
            <p:ph type="title"/>
          </p:nvPr>
        </p:nvSpPr>
        <p:spPr>
          <a:xfrm>
            <a:off x="1774826" y="307975"/>
            <a:ext cx="7292975" cy="1143000"/>
          </a:xfrm>
        </p:spPr>
        <p:txBody>
          <a:bodyPr/>
          <a:lstStyle/>
          <a:p>
            <a:r>
              <a:rPr lang="en-US"/>
              <a:t>Leverage of Planning  </a:t>
            </a:r>
          </a:p>
        </p:txBody>
      </p:sp>
      <p:sp>
        <p:nvSpPr>
          <p:cNvPr id="92163" name="Rectangle 3"/>
          <p:cNvSpPr>
            <a:spLocks noGrp="1" noChangeArrowheads="1"/>
          </p:cNvSpPr>
          <p:nvPr>
            <p:ph type="body" idx="1"/>
          </p:nvPr>
        </p:nvSpPr>
        <p:spPr>
          <a:xfrm>
            <a:off x="1752601" y="1484314"/>
            <a:ext cx="8664575" cy="4916487"/>
          </a:xfrm>
        </p:spPr>
        <p:txBody>
          <a:bodyPr/>
          <a:lstStyle/>
          <a:p>
            <a:r>
              <a:rPr lang="en-US"/>
              <a:t>Generally “wrench time” in North American industry is 35% of a workday</a:t>
            </a:r>
          </a:p>
          <a:p>
            <a:pPr lvl="1"/>
            <a:r>
              <a:rPr lang="en-US"/>
              <a:t>Breaks</a:t>
            </a:r>
          </a:p>
          <a:p>
            <a:pPr lvl="1"/>
            <a:r>
              <a:rPr lang="en-US"/>
              <a:t>Meetings</a:t>
            </a:r>
          </a:p>
          <a:p>
            <a:pPr lvl="1"/>
            <a:r>
              <a:rPr lang="en-US"/>
              <a:t>Permits</a:t>
            </a:r>
          </a:p>
          <a:p>
            <a:pPr lvl="1"/>
            <a:r>
              <a:rPr lang="en-US"/>
              <a:t>Parts and information retrieval</a:t>
            </a:r>
          </a:p>
          <a:p>
            <a:r>
              <a:rPr lang="en-US"/>
              <a:t>Planning reduces delays and increases “wrench time” – the lever</a:t>
            </a:r>
          </a:p>
          <a:p>
            <a:r>
              <a:rPr lang="en-US"/>
              <a:t>Planning can increase “wrench time” time count studies have documented as-high-as 55%</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06CD8ECD-A65A-624D-A283-A2FDEB126538}" type="slidenum">
              <a:rPr lang="en-US"/>
              <a:pPr/>
              <a:t>22</a:t>
            </a:fld>
            <a:endParaRPr lang="en-US"/>
          </a:p>
        </p:txBody>
      </p:sp>
      <p:sp>
        <p:nvSpPr>
          <p:cNvPr id="93186" name="Rectangle 2"/>
          <p:cNvSpPr>
            <a:spLocks noGrp="1" noChangeArrowheads="1"/>
          </p:cNvSpPr>
          <p:nvPr>
            <p:ph type="title"/>
          </p:nvPr>
        </p:nvSpPr>
        <p:spPr>
          <a:xfrm>
            <a:off x="1703388" y="595313"/>
            <a:ext cx="7162800" cy="889000"/>
          </a:xfrm>
        </p:spPr>
        <p:txBody>
          <a:bodyPr>
            <a:normAutofit/>
          </a:bodyPr>
          <a:lstStyle/>
          <a:p>
            <a:r>
              <a:rPr lang="en-US"/>
              <a:t>Leverage of Planning Example</a:t>
            </a:r>
          </a:p>
        </p:txBody>
      </p:sp>
      <p:sp>
        <p:nvSpPr>
          <p:cNvPr id="93187" name="Rectangle 3"/>
          <p:cNvSpPr>
            <a:spLocks noGrp="1" noChangeArrowheads="1"/>
          </p:cNvSpPr>
          <p:nvPr>
            <p:ph type="body" idx="1"/>
          </p:nvPr>
        </p:nvSpPr>
        <p:spPr>
          <a:xfrm>
            <a:off x="1752600" y="1484314"/>
            <a:ext cx="8458200" cy="4916487"/>
          </a:xfrm>
        </p:spPr>
        <p:txBody>
          <a:bodyPr/>
          <a:lstStyle/>
          <a:p>
            <a:r>
              <a:rPr lang="en-US"/>
              <a:t>Three technicians without “Planning”</a:t>
            </a:r>
          </a:p>
          <a:p>
            <a:pPr lvl="1"/>
            <a:r>
              <a:rPr lang="en-US"/>
              <a:t>3 x 35% = 105%</a:t>
            </a:r>
          </a:p>
          <a:p>
            <a:r>
              <a:rPr lang="en-US"/>
              <a:t>One planner, two technicians</a:t>
            </a:r>
          </a:p>
          <a:p>
            <a:pPr lvl="1"/>
            <a:r>
              <a:rPr lang="en-US"/>
              <a:t>1 x 0% + 2 x 55% = 110%</a:t>
            </a:r>
          </a:p>
          <a:p>
            <a:r>
              <a:rPr lang="en-US"/>
              <a:t>Ratio planner to technicians 1:20 – 30</a:t>
            </a:r>
          </a:p>
          <a:p>
            <a:r>
              <a:rPr lang="en-US"/>
              <a:t>55% / 35% = 1.57 (57% improvement)</a:t>
            </a:r>
          </a:p>
          <a:p>
            <a:r>
              <a:rPr lang="en-US"/>
              <a:t>30 technicians x 1.57 = 47 technicians</a:t>
            </a:r>
          </a:p>
          <a:p>
            <a:pPr>
              <a:buFont typeface="Wingdings" pitchFamily="-108" charset="2"/>
              <a:buNone/>
            </a:pPr>
            <a:endParaRPr lang="en-US" sz="1400"/>
          </a:p>
          <a:p>
            <a:pPr>
              <a:buFont typeface="Wingdings" pitchFamily="-108" charset="2"/>
              <a:buNone/>
            </a:pPr>
            <a:r>
              <a:rPr lang="en-US" sz="1400"/>
              <a:t>Palmer 1999</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72B3D835-9665-4048-B786-2AF72BC8683F}" type="slidenum">
              <a:rPr lang="en-US"/>
              <a:pPr/>
              <a:t>23</a:t>
            </a:fld>
            <a:endParaRPr lang="en-US"/>
          </a:p>
        </p:txBody>
      </p:sp>
      <p:sp>
        <p:nvSpPr>
          <p:cNvPr id="98306" name="Rectangle 2"/>
          <p:cNvSpPr>
            <a:spLocks noGrp="1" noChangeArrowheads="1"/>
          </p:cNvSpPr>
          <p:nvPr>
            <p:ph type="title"/>
          </p:nvPr>
        </p:nvSpPr>
        <p:spPr>
          <a:xfrm>
            <a:off x="1847850" y="620713"/>
            <a:ext cx="7162800" cy="830262"/>
          </a:xfrm>
        </p:spPr>
        <p:txBody>
          <a:bodyPr>
            <a:normAutofit/>
          </a:bodyPr>
          <a:lstStyle/>
          <a:p>
            <a:r>
              <a:rPr lang="en-US"/>
              <a:t>Benefits Leverage Of Planning </a:t>
            </a:r>
          </a:p>
        </p:txBody>
      </p:sp>
      <p:sp>
        <p:nvSpPr>
          <p:cNvPr id="98307" name="Rectangle 3"/>
          <p:cNvSpPr>
            <a:spLocks noGrp="1" noChangeArrowheads="1"/>
          </p:cNvSpPr>
          <p:nvPr>
            <p:ph type="body" idx="1"/>
          </p:nvPr>
        </p:nvSpPr>
        <p:spPr/>
        <p:txBody>
          <a:bodyPr/>
          <a:lstStyle/>
          <a:p>
            <a:r>
              <a:rPr lang="en-US"/>
              <a:t>Reduced overtime</a:t>
            </a:r>
          </a:p>
          <a:p>
            <a:r>
              <a:rPr lang="en-US"/>
              <a:t>Reduced costs</a:t>
            </a:r>
          </a:p>
          <a:p>
            <a:r>
              <a:rPr lang="en-US"/>
              <a:t>Maintenance resources can be allocated to  reliability initiatives</a:t>
            </a:r>
          </a:p>
          <a:p>
            <a:r>
              <a:rPr lang="en-US"/>
              <a:t>Increased plant capacity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E67579B3-9768-A44E-BDD2-53A64B866C84}" type="slidenum">
              <a:rPr lang="en-US"/>
              <a:pPr/>
              <a:t>24</a:t>
            </a:fld>
            <a:endParaRPr lang="en-US"/>
          </a:p>
        </p:txBody>
      </p:sp>
      <p:sp>
        <p:nvSpPr>
          <p:cNvPr id="49154" name="Rectangle 2"/>
          <p:cNvSpPr>
            <a:spLocks noGrp="1" noChangeArrowheads="1"/>
          </p:cNvSpPr>
          <p:nvPr>
            <p:ph type="title"/>
          </p:nvPr>
        </p:nvSpPr>
        <p:spPr>
          <a:xfrm>
            <a:off x="1774826" y="438151"/>
            <a:ext cx="7292975" cy="1046163"/>
          </a:xfrm>
        </p:spPr>
        <p:txBody>
          <a:bodyPr/>
          <a:lstStyle/>
          <a:p>
            <a:r>
              <a:rPr lang="en-US"/>
              <a:t>Planning Principles</a:t>
            </a:r>
          </a:p>
        </p:txBody>
      </p:sp>
      <p:sp>
        <p:nvSpPr>
          <p:cNvPr id="49155" name="Rectangle 3"/>
          <p:cNvSpPr>
            <a:spLocks noGrp="1" noChangeArrowheads="1"/>
          </p:cNvSpPr>
          <p:nvPr>
            <p:ph type="body" idx="1"/>
          </p:nvPr>
        </p:nvSpPr>
        <p:spPr>
          <a:xfrm>
            <a:off x="1752600" y="1557339"/>
            <a:ext cx="8610600" cy="4708525"/>
          </a:xfrm>
          <a:noFill/>
          <a:ln/>
        </p:spPr>
        <p:txBody>
          <a:bodyPr/>
          <a:lstStyle/>
          <a:p>
            <a:pPr marL="400050" indent="-400050" defTabSz="687388">
              <a:lnSpc>
                <a:spcPct val="180000"/>
              </a:lnSpc>
              <a:buNone/>
            </a:pPr>
            <a:r>
              <a:rPr lang="en-US" sz="2400">
                <a:ea typeface="Times New Roman" pitchFamily="-108" charset="0"/>
                <a:cs typeface="Times New Roman" pitchFamily="-108" charset="0"/>
              </a:rPr>
              <a:t>Doc Palmer’s six principles of maintenance planning are:</a:t>
            </a:r>
          </a:p>
          <a:p>
            <a:pPr marL="400050" indent="-400050" defTabSz="687388">
              <a:lnSpc>
                <a:spcPct val="180000"/>
              </a:lnSpc>
              <a:buFont typeface="Wingdings" pitchFamily="-108" charset="2"/>
              <a:buAutoNum type="arabicPeriod"/>
            </a:pPr>
            <a:r>
              <a:rPr lang="en-US" sz="2400">
                <a:ea typeface="Times New Roman" pitchFamily="-108" charset="0"/>
                <a:cs typeface="Times New Roman" pitchFamily="-108" charset="0"/>
              </a:rPr>
              <a:t>Planners/schedulers are organized into a separate department from the craft maintenance crews</a:t>
            </a:r>
            <a:endParaRPr lang="en-US" sz="2400"/>
          </a:p>
          <a:p>
            <a:pPr marL="400050" indent="-400050" defTabSz="687388">
              <a:lnSpc>
                <a:spcPct val="180000"/>
              </a:lnSpc>
              <a:buFont typeface="Wingdings" pitchFamily="-108" charset="2"/>
              <a:buAutoNum type="arabicPeriod"/>
            </a:pPr>
            <a:r>
              <a:rPr lang="en-US" sz="2400"/>
              <a:t>Planners focus on future work</a:t>
            </a:r>
          </a:p>
          <a:p>
            <a:pPr marL="400050" indent="-400050" defTabSz="687388">
              <a:lnSpc>
                <a:spcPct val="180000"/>
              </a:lnSpc>
              <a:buFont typeface="Wingdings" pitchFamily="-108" charset="2"/>
              <a:buAutoNum type="arabicPeriod"/>
            </a:pPr>
            <a:r>
              <a:rPr lang="en-US" sz="2400">
                <a:ea typeface="Times New Roman" pitchFamily="-108" charset="0"/>
                <a:cs typeface="Times New Roman" pitchFamily="-108" charset="0"/>
              </a:rPr>
              <a:t>The Planning department maintains simple, secure files at the equipment level</a:t>
            </a:r>
            <a:endParaRPr lang="en-US" sz="24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8194778A-0A72-7D4C-AE53-0B6F5B0ED271}" type="slidenum">
              <a:rPr lang="en-US"/>
              <a:pPr/>
              <a:t>25</a:t>
            </a:fld>
            <a:endParaRPr lang="en-US"/>
          </a:p>
        </p:txBody>
      </p:sp>
      <p:sp>
        <p:nvSpPr>
          <p:cNvPr id="51202" name="Rectangle 2"/>
          <p:cNvSpPr>
            <a:spLocks noGrp="1" noChangeArrowheads="1"/>
          </p:cNvSpPr>
          <p:nvPr>
            <p:ph type="title"/>
          </p:nvPr>
        </p:nvSpPr>
        <p:spPr>
          <a:xfrm>
            <a:off x="1774826" y="549275"/>
            <a:ext cx="7292975" cy="1143000"/>
          </a:xfrm>
        </p:spPr>
        <p:txBody>
          <a:bodyPr/>
          <a:lstStyle/>
          <a:p>
            <a:r>
              <a:rPr lang="en-US"/>
              <a:t>Planning Principles </a:t>
            </a:r>
            <a:r>
              <a:rPr lang="en-US" sz="1800"/>
              <a:t>Continued</a:t>
            </a:r>
          </a:p>
        </p:txBody>
      </p:sp>
      <p:sp>
        <p:nvSpPr>
          <p:cNvPr id="51203" name="Rectangle 3"/>
          <p:cNvSpPr>
            <a:spLocks noGrp="1" noChangeArrowheads="1"/>
          </p:cNvSpPr>
          <p:nvPr>
            <p:ph type="body" idx="1"/>
          </p:nvPr>
        </p:nvSpPr>
        <p:spPr>
          <a:xfrm>
            <a:off x="1828800" y="1484314"/>
            <a:ext cx="8534400" cy="4465637"/>
          </a:xfrm>
          <a:noFill/>
          <a:ln/>
        </p:spPr>
        <p:txBody>
          <a:bodyPr/>
          <a:lstStyle/>
          <a:p>
            <a:pPr marL="400050" indent="-400050" defTabSz="687388">
              <a:lnSpc>
                <a:spcPct val="200000"/>
              </a:lnSpc>
              <a:buNone/>
            </a:pPr>
            <a:r>
              <a:rPr lang="en-US" sz="2400">
                <a:ea typeface="Times New Roman" pitchFamily="-108" charset="0"/>
                <a:cs typeface="Times New Roman" pitchFamily="-108" charset="0"/>
              </a:rPr>
              <a:t>Doc Palmer’s planning principles continued:</a:t>
            </a:r>
          </a:p>
          <a:p>
            <a:pPr marL="400050" indent="-400050" defTabSz="687388">
              <a:lnSpc>
                <a:spcPct val="200000"/>
              </a:lnSpc>
              <a:buFont typeface="Wingdings" pitchFamily="-108" charset="2"/>
              <a:buAutoNum type="arabicPeriod" startAt="4"/>
            </a:pPr>
            <a:r>
              <a:rPr lang="en-US" sz="2400">
                <a:ea typeface="Times New Roman" pitchFamily="-108" charset="0"/>
                <a:cs typeface="Times New Roman" pitchFamily="-108" charset="0"/>
              </a:rPr>
              <a:t>Planners use personal experience and file information to develop work plans</a:t>
            </a:r>
          </a:p>
          <a:p>
            <a:pPr marL="400050" indent="-400050" defTabSz="687388">
              <a:lnSpc>
                <a:spcPct val="200000"/>
              </a:lnSpc>
              <a:buFont typeface="Wingdings" pitchFamily="-108" charset="2"/>
              <a:buAutoNum type="arabicPeriod" startAt="4"/>
            </a:pPr>
            <a:r>
              <a:rPr lang="en-US" sz="2400">
                <a:ea typeface="Times New Roman" pitchFamily="-108" charset="0"/>
                <a:cs typeface="Times New Roman" pitchFamily="-108" charset="0"/>
              </a:rPr>
              <a:t>Planners recognize the skills of the crafts/trades </a:t>
            </a:r>
          </a:p>
          <a:p>
            <a:pPr marL="400050" indent="-400050" defTabSz="687388">
              <a:lnSpc>
                <a:spcPct val="200000"/>
              </a:lnSpc>
              <a:buFont typeface="Wingdings" pitchFamily="-108" charset="2"/>
              <a:buAutoNum type="arabicPeriod" startAt="4"/>
            </a:pPr>
            <a:r>
              <a:rPr lang="en-US" sz="2400">
                <a:ea typeface="Times New Roman" pitchFamily="-108" charset="0"/>
                <a:cs typeface="Times New Roman" pitchFamily="-108" charset="0"/>
              </a:rPr>
              <a:t>Planners measure performance</a:t>
            </a:r>
            <a:endParaRPr lang="en-US" sz="24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26BF79D6-0A18-BF46-9343-305AB7CCF218}" type="slidenum">
              <a:rPr lang="en-US"/>
              <a:pPr/>
              <a:t>26</a:t>
            </a:fld>
            <a:endParaRPr lang="en-US"/>
          </a:p>
        </p:txBody>
      </p:sp>
      <p:sp>
        <p:nvSpPr>
          <p:cNvPr id="53250" name="Rectangle 2"/>
          <p:cNvSpPr>
            <a:spLocks noGrp="1" noChangeArrowheads="1"/>
          </p:cNvSpPr>
          <p:nvPr>
            <p:ph type="title"/>
          </p:nvPr>
        </p:nvSpPr>
        <p:spPr>
          <a:xfrm>
            <a:off x="1676400" y="642938"/>
            <a:ext cx="7239000" cy="914400"/>
          </a:xfrm>
        </p:spPr>
        <p:txBody>
          <a:bodyPr/>
          <a:lstStyle/>
          <a:p>
            <a:r>
              <a:rPr lang="en-US"/>
              <a:t>Planning Principle 1</a:t>
            </a:r>
          </a:p>
        </p:txBody>
      </p:sp>
      <p:sp>
        <p:nvSpPr>
          <p:cNvPr id="53251" name="Rectangle 3"/>
          <p:cNvSpPr>
            <a:spLocks noGrp="1" noChangeArrowheads="1"/>
          </p:cNvSpPr>
          <p:nvPr>
            <p:ph type="body" idx="1"/>
          </p:nvPr>
        </p:nvSpPr>
        <p:spPr>
          <a:xfrm>
            <a:off x="1774826" y="1508125"/>
            <a:ext cx="8588375" cy="4800600"/>
          </a:xfrm>
        </p:spPr>
        <p:txBody>
          <a:bodyPr/>
          <a:lstStyle/>
          <a:p>
            <a:pPr marL="400050" indent="-400050" defTabSz="687388"/>
            <a:r>
              <a:rPr lang="en-US">
                <a:ea typeface="Times New Roman" pitchFamily="-108" charset="0"/>
                <a:cs typeface="Times New Roman" pitchFamily="-108" charset="0"/>
              </a:rPr>
              <a:t>Planners/schedulers are organized into a separate department from the craft maintenance crews:</a:t>
            </a:r>
            <a:endParaRPr lang="en-US"/>
          </a:p>
          <a:p>
            <a:pPr marL="785813" lvl="1" indent="-271463" defTabSz="687388"/>
            <a:r>
              <a:rPr lang="en-US"/>
              <a:t>Less likely to get drawn into “today’s” work</a:t>
            </a:r>
          </a:p>
          <a:p>
            <a:pPr marL="785813" lvl="1" indent="-271463" defTabSz="687388"/>
            <a:r>
              <a:rPr lang="en-US"/>
              <a:t>Ability to focus on planning</a:t>
            </a:r>
          </a:p>
          <a:p>
            <a:pPr marL="785813" lvl="1" indent="-271463" defTabSz="687388"/>
            <a:r>
              <a:rPr lang="en-US"/>
              <a:t>Specialize in planning skills</a:t>
            </a:r>
          </a:p>
          <a:p>
            <a:pPr marL="785813" lvl="1" indent="-271463" defTabSz="687388"/>
            <a:r>
              <a:rPr lang="en-US"/>
              <a:t>Build quality information sources</a:t>
            </a:r>
          </a:p>
          <a:p>
            <a:pPr marL="785813" lvl="1" indent="-271463" defTabSz="687388"/>
            <a:r>
              <a:rPr lang="en-US"/>
              <a:t>Continuously improve</a:t>
            </a:r>
          </a:p>
          <a:p>
            <a:pPr marL="785813" lvl="1" indent="-271463" defTabSz="687388"/>
            <a:r>
              <a:rPr lang="en-US"/>
              <a:t>Manage PM/PdM tasks</a:t>
            </a:r>
          </a:p>
          <a:p>
            <a:pPr marL="785813" lvl="1" indent="-271463" defTabSz="687388"/>
            <a:r>
              <a:rPr lang="en-US"/>
              <a:t>Current Long Lake organization structure supports this model</a:t>
            </a:r>
            <a:endParaRPr lang="en-US" i="1"/>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293F8847-8C3B-3D4D-A5A2-CB8491871B22}" type="slidenum">
              <a:rPr lang="en-US"/>
              <a:pPr/>
              <a:t>27</a:t>
            </a:fld>
            <a:endParaRPr lang="en-US"/>
          </a:p>
        </p:txBody>
      </p:sp>
      <p:sp>
        <p:nvSpPr>
          <p:cNvPr id="55298" name="Rectangle 2"/>
          <p:cNvSpPr>
            <a:spLocks noGrp="1" noChangeArrowheads="1"/>
          </p:cNvSpPr>
          <p:nvPr>
            <p:ph type="title"/>
          </p:nvPr>
        </p:nvSpPr>
        <p:spPr>
          <a:xfrm>
            <a:off x="1676400" y="620713"/>
            <a:ext cx="7239000" cy="914400"/>
          </a:xfrm>
        </p:spPr>
        <p:txBody>
          <a:bodyPr/>
          <a:lstStyle/>
          <a:p>
            <a:r>
              <a:rPr lang="en-US"/>
              <a:t>Planning Principle 2</a:t>
            </a:r>
          </a:p>
        </p:txBody>
      </p:sp>
      <p:sp>
        <p:nvSpPr>
          <p:cNvPr id="55299" name="Rectangle 3"/>
          <p:cNvSpPr>
            <a:spLocks noGrp="1" noChangeArrowheads="1"/>
          </p:cNvSpPr>
          <p:nvPr>
            <p:ph type="body" idx="1"/>
          </p:nvPr>
        </p:nvSpPr>
        <p:spPr>
          <a:xfrm>
            <a:off x="1774826" y="1428750"/>
            <a:ext cx="8588375" cy="4953000"/>
          </a:xfrm>
        </p:spPr>
        <p:txBody>
          <a:bodyPr/>
          <a:lstStyle/>
          <a:p>
            <a:pPr marL="400050" indent="-400050" defTabSz="687388"/>
            <a:r>
              <a:rPr lang="en-US"/>
              <a:t>Planners focus on future work:</a:t>
            </a:r>
          </a:p>
          <a:p>
            <a:pPr marL="785813" lvl="1" indent="-271463" defTabSz="687388"/>
            <a:r>
              <a:rPr lang="en-US"/>
              <a:t>Make the right work ready to be completed effectively in the future</a:t>
            </a:r>
          </a:p>
          <a:p>
            <a:pPr marL="785813" lvl="1" indent="-271463" defTabSz="687388"/>
            <a:r>
              <a:rPr lang="en-US"/>
              <a:t>Trade supervision and trades people focus on this week’s work</a:t>
            </a:r>
          </a:p>
          <a:p>
            <a:pPr marL="785813" lvl="1" indent="-271463" defTabSz="687388"/>
            <a:r>
              <a:rPr lang="en-US"/>
              <a:t>Trades provide feedback to improve the plans in the future (follow-up)</a:t>
            </a:r>
          </a:p>
          <a:p>
            <a:pPr marL="785813" lvl="1" indent="-271463" defTabSz="687388"/>
            <a:r>
              <a:rPr lang="en-US"/>
              <a:t>Planners manage information for continuous improvement</a:t>
            </a:r>
          </a:p>
          <a:p>
            <a:pPr marL="785813" lvl="1" indent="-271463" defTabSz="687388"/>
            <a:endParaRPr lang="en-US" b="1"/>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9B0CDC44-E10A-3C4D-9FAC-24E3A88DAF27}" type="slidenum">
              <a:rPr lang="en-US"/>
              <a:pPr/>
              <a:t>28</a:t>
            </a:fld>
            <a:endParaRPr lang="en-US"/>
          </a:p>
        </p:txBody>
      </p:sp>
      <p:sp>
        <p:nvSpPr>
          <p:cNvPr id="57346" name="Rectangle 2"/>
          <p:cNvSpPr>
            <a:spLocks noGrp="1" noChangeArrowheads="1"/>
          </p:cNvSpPr>
          <p:nvPr>
            <p:ph type="title"/>
          </p:nvPr>
        </p:nvSpPr>
        <p:spPr>
          <a:xfrm>
            <a:off x="1676400" y="646113"/>
            <a:ext cx="7239000" cy="838200"/>
          </a:xfrm>
        </p:spPr>
        <p:txBody>
          <a:bodyPr/>
          <a:lstStyle/>
          <a:p>
            <a:r>
              <a:rPr lang="en-US"/>
              <a:t>Planning Principle 3</a:t>
            </a:r>
          </a:p>
        </p:txBody>
      </p:sp>
      <p:sp>
        <p:nvSpPr>
          <p:cNvPr id="57347" name="Rectangle 3"/>
          <p:cNvSpPr>
            <a:spLocks noGrp="1" noChangeArrowheads="1"/>
          </p:cNvSpPr>
          <p:nvPr>
            <p:ph type="body" idx="1"/>
          </p:nvPr>
        </p:nvSpPr>
        <p:spPr>
          <a:xfrm>
            <a:off x="1752600" y="1412876"/>
            <a:ext cx="8610600" cy="4968875"/>
          </a:xfrm>
        </p:spPr>
        <p:txBody>
          <a:bodyPr/>
          <a:lstStyle/>
          <a:p>
            <a:pPr marL="400050" indent="-400050" defTabSz="687388"/>
            <a:r>
              <a:rPr lang="en-US">
                <a:ea typeface="Times New Roman" pitchFamily="-108" charset="0"/>
                <a:cs typeface="Times New Roman" pitchFamily="-108" charset="0"/>
              </a:rPr>
              <a:t>The Planning department maintains simple, secure files:</a:t>
            </a:r>
            <a:endParaRPr lang="en-US"/>
          </a:p>
          <a:p>
            <a:pPr marL="785813" lvl="1" indent="-271463" defTabSz="687388"/>
            <a:r>
              <a:rPr lang="en-US"/>
              <a:t>Information at the equipment level</a:t>
            </a:r>
          </a:p>
          <a:p>
            <a:pPr marL="785813" lvl="1" indent="-271463" defTabSz="687388"/>
            <a:r>
              <a:rPr lang="en-US"/>
              <a:t>Most work is repetitive, plans can be done once and continuously improved</a:t>
            </a:r>
          </a:p>
          <a:p>
            <a:pPr marL="785813" lvl="1" indent="-271463" defTabSz="687388"/>
            <a:r>
              <a:rPr lang="en-US"/>
              <a:t>Utilize equipment information and information from previous work to improve plans</a:t>
            </a:r>
          </a:p>
          <a:p>
            <a:pPr marL="785813" lvl="1" indent="-271463" defTabSz="687388"/>
            <a:r>
              <a:rPr lang="en-US"/>
              <a:t>Paper, SAP (functional location, equipment and classification), and document management system</a:t>
            </a:r>
          </a:p>
          <a:p>
            <a:pPr marL="785813" lvl="1" indent="-271463" defTabSz="687388"/>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353A9E96-A1AE-564C-8A57-1B8659A0A576}" type="slidenum">
              <a:rPr lang="en-US"/>
              <a:pPr/>
              <a:t>29</a:t>
            </a:fld>
            <a:endParaRPr lang="en-US"/>
          </a:p>
        </p:txBody>
      </p:sp>
      <p:sp>
        <p:nvSpPr>
          <p:cNvPr id="59394" name="Rectangle 2"/>
          <p:cNvSpPr>
            <a:spLocks noGrp="1" noChangeArrowheads="1"/>
          </p:cNvSpPr>
          <p:nvPr>
            <p:ph type="title"/>
          </p:nvPr>
        </p:nvSpPr>
        <p:spPr>
          <a:xfrm>
            <a:off x="1774825" y="620714"/>
            <a:ext cx="7162800" cy="935037"/>
          </a:xfrm>
        </p:spPr>
        <p:txBody>
          <a:bodyPr/>
          <a:lstStyle/>
          <a:p>
            <a:r>
              <a:rPr lang="en-US"/>
              <a:t>Planning Principle 4</a:t>
            </a:r>
          </a:p>
        </p:txBody>
      </p:sp>
      <p:sp>
        <p:nvSpPr>
          <p:cNvPr id="59395" name="Rectangle 3"/>
          <p:cNvSpPr>
            <a:spLocks noGrp="1" noChangeArrowheads="1"/>
          </p:cNvSpPr>
          <p:nvPr>
            <p:ph type="body" idx="1"/>
          </p:nvPr>
        </p:nvSpPr>
        <p:spPr>
          <a:xfrm>
            <a:off x="1752600" y="1644650"/>
            <a:ext cx="8610600" cy="4953000"/>
          </a:xfrm>
        </p:spPr>
        <p:txBody>
          <a:bodyPr/>
          <a:lstStyle/>
          <a:p>
            <a:pPr marL="400050" indent="-400050" defTabSz="687388"/>
            <a:r>
              <a:rPr lang="en-US">
                <a:ea typeface="Times New Roman" pitchFamily="-108" charset="0"/>
                <a:cs typeface="Times New Roman" pitchFamily="-108" charset="0"/>
              </a:rPr>
              <a:t>Planners use personal experience and file information to develop work plans:</a:t>
            </a:r>
          </a:p>
          <a:p>
            <a:pPr marL="785813" lvl="1" indent="-271463" defTabSz="687388"/>
            <a:r>
              <a:rPr lang="en-US">
                <a:ea typeface="Times New Roman" pitchFamily="-108" charset="0"/>
                <a:cs typeface="Times New Roman" pitchFamily="-108" charset="0"/>
              </a:rPr>
              <a:t>Planner should be experienced, top level trades person</a:t>
            </a:r>
          </a:p>
          <a:p>
            <a:pPr marL="785813" lvl="1" indent="-271463" defTabSz="687388"/>
            <a:r>
              <a:rPr lang="en-US">
                <a:ea typeface="Times New Roman" pitchFamily="-108" charset="0"/>
                <a:cs typeface="Times New Roman" pitchFamily="-108" charset="0"/>
              </a:rPr>
              <a:t>Knows the site culture and how work gets done best</a:t>
            </a:r>
          </a:p>
          <a:p>
            <a:pPr marL="785813" lvl="1" indent="-271463" defTabSz="687388"/>
            <a:r>
              <a:rPr lang="en-US">
                <a:ea typeface="Times New Roman" pitchFamily="-108" charset="0"/>
                <a:cs typeface="Times New Roman" pitchFamily="-108" charset="0"/>
              </a:rPr>
              <a:t>Knows the equipment and process</a:t>
            </a:r>
          </a:p>
          <a:p>
            <a:pPr marL="785813" lvl="1" indent="-271463" defTabSz="687388"/>
            <a:r>
              <a:rPr lang="en-US">
                <a:ea typeface="Times New Roman" pitchFamily="-108" charset="0"/>
                <a:cs typeface="Times New Roman" pitchFamily="-108" charset="0"/>
              </a:rPr>
              <a:t>Knows who has best knowledge and actively seeks input</a:t>
            </a:r>
          </a:p>
          <a:p>
            <a:pPr marL="785813" lvl="1" indent="-271463" defTabSz="687388"/>
            <a:r>
              <a:rPr lang="en-US">
                <a:ea typeface="Times New Roman" pitchFamily="-108" charset="0"/>
                <a:cs typeface="Times New Roman" pitchFamily="-108" charset="0"/>
              </a:rPr>
              <a:t>Develops planning skills through training and experience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C6B0679B-BFA8-7B45-946D-55F86D8A2F96}" type="slidenum">
              <a:rPr lang="en-US"/>
              <a:pPr/>
              <a:t>3</a:t>
            </a:fld>
            <a:endParaRPr lang="en-US"/>
          </a:p>
        </p:txBody>
      </p:sp>
      <p:sp>
        <p:nvSpPr>
          <p:cNvPr id="12290" name="Rectangle 2"/>
          <p:cNvSpPr>
            <a:spLocks noGrp="1" noChangeArrowheads="1"/>
          </p:cNvSpPr>
          <p:nvPr>
            <p:ph type="title"/>
          </p:nvPr>
        </p:nvSpPr>
        <p:spPr/>
        <p:txBody>
          <a:bodyPr/>
          <a:lstStyle/>
          <a:p>
            <a:r>
              <a:rPr lang="en-US"/>
              <a:t>Acknowledgements</a:t>
            </a:r>
          </a:p>
        </p:txBody>
      </p:sp>
      <p:sp>
        <p:nvSpPr>
          <p:cNvPr id="12291" name="Rectangle 3"/>
          <p:cNvSpPr>
            <a:spLocks noGrp="1" noChangeArrowheads="1"/>
          </p:cNvSpPr>
          <p:nvPr>
            <p:ph type="body" idx="1"/>
          </p:nvPr>
        </p:nvSpPr>
        <p:spPr>
          <a:xfrm>
            <a:off x="1752601" y="1412876"/>
            <a:ext cx="8664575" cy="4987925"/>
          </a:xfrm>
        </p:spPr>
        <p:txBody>
          <a:bodyPr/>
          <a:lstStyle/>
          <a:p>
            <a:r>
              <a:rPr lang="en-US" sz="2400"/>
              <a:t>Agrium Inc. Maintenance Planning Course:</a:t>
            </a:r>
          </a:p>
          <a:p>
            <a:pPr lvl="1"/>
            <a:r>
              <a:rPr lang="en-US" sz="2000"/>
              <a:t>Dick Olver</a:t>
            </a:r>
          </a:p>
          <a:p>
            <a:pPr lvl="1"/>
            <a:r>
              <a:rPr lang="en-US" sz="2000"/>
              <a:t>Brent Tews</a:t>
            </a:r>
          </a:p>
          <a:p>
            <a:pPr lvl="1"/>
            <a:r>
              <a:rPr lang="en-US" sz="2000"/>
              <a:t>Al Pieper</a:t>
            </a:r>
          </a:p>
          <a:p>
            <a:pPr lvl="1"/>
            <a:r>
              <a:rPr lang="en-US" sz="2000"/>
              <a:t>Val Christie</a:t>
            </a:r>
          </a:p>
          <a:p>
            <a:pPr lvl="1"/>
            <a:r>
              <a:rPr lang="en-US" sz="2000"/>
              <a:t>Brian Ellis</a:t>
            </a:r>
          </a:p>
          <a:p>
            <a:r>
              <a:rPr lang="en-US" sz="2400"/>
              <a:t>Maintenance Planning and Scheduling Handbook by Doc (Richard) Palmer </a:t>
            </a:r>
            <a:r>
              <a:rPr lang="en-US" sz="2000"/>
              <a:t>© 1999</a:t>
            </a:r>
          </a:p>
          <a:p>
            <a:r>
              <a:rPr lang="en-US" sz="2400"/>
              <a:t>John Day, Jr., P.E. – HSB Reliability Technologies to 2002 SMRP</a:t>
            </a:r>
          </a:p>
          <a:p>
            <a:r>
              <a:rPr lang="en-US" sz="2400"/>
              <a:t>PwC Physical Asset Management Practice</a:t>
            </a:r>
          </a:p>
          <a:p>
            <a:r>
              <a:rPr lang="en-US" sz="2400"/>
              <a:t>Al Johnson Clearpass Inc.</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1C67A007-AFDB-6E4E-9D53-4B5FB1EA0F95}" type="slidenum">
              <a:rPr lang="en-US"/>
              <a:pPr/>
              <a:t>30</a:t>
            </a:fld>
            <a:endParaRPr lang="en-US"/>
          </a:p>
        </p:txBody>
      </p:sp>
      <p:sp>
        <p:nvSpPr>
          <p:cNvPr id="61442" name="Rectangle 2"/>
          <p:cNvSpPr>
            <a:spLocks noGrp="1" noChangeArrowheads="1"/>
          </p:cNvSpPr>
          <p:nvPr>
            <p:ph type="title"/>
          </p:nvPr>
        </p:nvSpPr>
        <p:spPr>
          <a:xfrm>
            <a:off x="1676400" y="574675"/>
            <a:ext cx="7239000" cy="838200"/>
          </a:xfrm>
        </p:spPr>
        <p:txBody>
          <a:bodyPr/>
          <a:lstStyle/>
          <a:p>
            <a:r>
              <a:rPr lang="en-US"/>
              <a:t>Planning Principle 5</a:t>
            </a:r>
          </a:p>
        </p:txBody>
      </p:sp>
      <p:sp>
        <p:nvSpPr>
          <p:cNvPr id="61443" name="Rectangle 3"/>
          <p:cNvSpPr>
            <a:spLocks noGrp="1" noChangeArrowheads="1"/>
          </p:cNvSpPr>
          <p:nvPr>
            <p:ph type="body" idx="1"/>
          </p:nvPr>
        </p:nvSpPr>
        <p:spPr>
          <a:xfrm>
            <a:off x="1774825" y="1412876"/>
            <a:ext cx="8534400" cy="4321175"/>
          </a:xfrm>
        </p:spPr>
        <p:txBody>
          <a:bodyPr/>
          <a:lstStyle/>
          <a:p>
            <a:pPr marL="400050" indent="-400050" defTabSz="687388"/>
            <a:r>
              <a:rPr lang="en-US">
                <a:ea typeface="Times New Roman" pitchFamily="-108" charset="0"/>
                <a:cs typeface="Times New Roman" pitchFamily="-108" charset="0"/>
              </a:rPr>
              <a:t>Planners recognize the skills of the crafts/trades:</a:t>
            </a:r>
          </a:p>
          <a:p>
            <a:pPr marL="785813" lvl="1" indent="-271463" defTabSz="687388"/>
            <a:r>
              <a:rPr lang="en-US">
                <a:ea typeface="Times New Roman" pitchFamily="-108" charset="0"/>
                <a:cs typeface="Times New Roman" pitchFamily="-108" charset="0"/>
              </a:rPr>
              <a:t>Plans provide complete information on “what” needs doing, not “how”</a:t>
            </a:r>
          </a:p>
          <a:p>
            <a:pPr marL="785813" lvl="1" indent="-271463" defTabSz="687388"/>
            <a:r>
              <a:rPr lang="en-US">
                <a:ea typeface="Times New Roman" pitchFamily="-108" charset="0"/>
                <a:cs typeface="Times New Roman" pitchFamily="-108" charset="0"/>
              </a:rPr>
              <a:t>Trades people deal with issues that come up during the job</a:t>
            </a:r>
          </a:p>
          <a:p>
            <a:pPr marL="785813" lvl="1" indent="-271463" defTabSz="687388"/>
            <a:r>
              <a:rPr lang="en-US">
                <a:ea typeface="Times New Roman" pitchFamily="-108" charset="0"/>
                <a:cs typeface="Times New Roman" pitchFamily="-108" charset="0"/>
              </a:rPr>
              <a:t>Rely on trades to provide feedback for improvement (unnecessary delays, info missing, etc.)</a:t>
            </a:r>
          </a:p>
          <a:p>
            <a:pPr marL="785813" lvl="1" indent="-271463" defTabSz="687388"/>
            <a:r>
              <a:rPr lang="en-US">
                <a:ea typeface="Times New Roman" pitchFamily="-108" charset="0"/>
                <a:cs typeface="Times New Roman" pitchFamily="-108" charset="0"/>
              </a:rPr>
              <a:t>Planner’s role is to clear roadblocks so trades/craftsman can do their work</a:t>
            </a:r>
            <a:r>
              <a:rPr lang="en-US" b="1">
                <a:ea typeface="Times New Roman" pitchFamily="-108" charset="0"/>
                <a:cs typeface="Times New Roman" pitchFamily="-108" charset="0"/>
              </a:rPr>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608FEC41-6941-B446-ADFB-1C9A5D909D46}" type="slidenum">
              <a:rPr lang="en-US"/>
              <a:pPr/>
              <a:t>31</a:t>
            </a:fld>
            <a:endParaRPr lang="en-US"/>
          </a:p>
        </p:txBody>
      </p:sp>
      <p:sp>
        <p:nvSpPr>
          <p:cNvPr id="63490" name="Rectangle 2"/>
          <p:cNvSpPr>
            <a:spLocks noGrp="1" noChangeArrowheads="1"/>
          </p:cNvSpPr>
          <p:nvPr>
            <p:ph type="title"/>
          </p:nvPr>
        </p:nvSpPr>
        <p:spPr>
          <a:xfrm>
            <a:off x="1703388" y="630239"/>
            <a:ext cx="7162800" cy="854075"/>
          </a:xfrm>
        </p:spPr>
        <p:txBody>
          <a:bodyPr/>
          <a:lstStyle/>
          <a:p>
            <a:r>
              <a:rPr lang="en-US"/>
              <a:t>Planning Principle 6</a:t>
            </a:r>
          </a:p>
        </p:txBody>
      </p:sp>
      <p:sp>
        <p:nvSpPr>
          <p:cNvPr id="63491" name="Rectangle 3"/>
          <p:cNvSpPr>
            <a:spLocks noGrp="1" noChangeArrowheads="1"/>
          </p:cNvSpPr>
          <p:nvPr>
            <p:ph type="body" idx="1"/>
          </p:nvPr>
        </p:nvSpPr>
        <p:spPr>
          <a:xfrm>
            <a:off x="1752600" y="1498601"/>
            <a:ext cx="8610600" cy="4162425"/>
          </a:xfrm>
        </p:spPr>
        <p:txBody>
          <a:bodyPr/>
          <a:lstStyle/>
          <a:p>
            <a:pPr marL="400050" indent="-400050" defTabSz="687388"/>
            <a:r>
              <a:rPr lang="en-US">
                <a:ea typeface="Times New Roman" pitchFamily="-108" charset="0"/>
                <a:cs typeface="Times New Roman" pitchFamily="-108" charset="0"/>
              </a:rPr>
              <a:t>Planners measure performance:</a:t>
            </a:r>
          </a:p>
          <a:p>
            <a:pPr marL="785813" lvl="1" indent="-271463" defTabSz="687388"/>
            <a:r>
              <a:rPr lang="en-US">
                <a:ea typeface="Times New Roman" pitchFamily="-108" charset="0"/>
                <a:cs typeface="Times New Roman" pitchFamily="-108" charset="0"/>
              </a:rPr>
              <a:t>What gets measured gets improved</a:t>
            </a:r>
          </a:p>
          <a:p>
            <a:pPr marL="785813" lvl="1" indent="-271463" defTabSz="687388"/>
            <a:r>
              <a:rPr lang="en-US">
                <a:ea typeface="Times New Roman" pitchFamily="-108" charset="0"/>
                <a:cs typeface="Times New Roman" pitchFamily="-108" charset="0"/>
              </a:rPr>
              <a:t>Percent reactive work</a:t>
            </a:r>
          </a:p>
          <a:p>
            <a:pPr marL="785813" lvl="1" indent="-271463" defTabSz="687388"/>
            <a:r>
              <a:rPr lang="en-US">
                <a:ea typeface="Times New Roman" pitchFamily="-108" charset="0"/>
                <a:cs typeface="Times New Roman" pitchFamily="-108" charset="0"/>
              </a:rPr>
              <a:t>Duration of backlog</a:t>
            </a:r>
          </a:p>
          <a:p>
            <a:pPr marL="785813" lvl="1" indent="-271463" defTabSz="687388"/>
            <a:r>
              <a:rPr lang="en-US">
                <a:ea typeface="Times New Roman" pitchFamily="-108" charset="0"/>
                <a:cs typeface="Times New Roman" pitchFamily="-108" charset="0"/>
              </a:rPr>
              <a:t>Planning effectiveness</a:t>
            </a:r>
          </a:p>
          <a:p>
            <a:pPr marL="785813" lvl="1" indent="-271463" defTabSz="687388"/>
            <a:r>
              <a:rPr lang="en-US">
                <a:ea typeface="Times New Roman" pitchFamily="-108" charset="0"/>
                <a:cs typeface="Times New Roman" pitchFamily="-108" charset="0"/>
              </a:rPr>
              <a:t>Unanticipated delays</a:t>
            </a:r>
          </a:p>
          <a:p>
            <a:pPr marL="785813" lvl="1" indent="-271463" defTabSz="687388"/>
            <a:r>
              <a:rPr lang="en-US">
                <a:ea typeface="Times New Roman" pitchFamily="-108" charset="0"/>
                <a:cs typeface="Times New Roman" pitchFamily="-108" charset="0"/>
              </a:rPr>
              <a:t>“Wrench” time is the ultimate measure for efficiency</a:t>
            </a:r>
          </a:p>
          <a:p>
            <a:pPr marL="785813" lvl="1" indent="-271463" defTabSz="687388"/>
            <a:r>
              <a:rPr lang="en-US">
                <a:ea typeface="Times New Roman" pitchFamily="-108" charset="0"/>
                <a:cs typeface="Times New Roman" pitchFamily="-108" charset="0"/>
              </a:rPr>
              <a:t>Reliability and uptime ultimate measures for effectiveness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ADC39247-41B4-6C46-BC97-3CA48CF04DFC}" type="slidenum">
              <a:rPr lang="en-US"/>
              <a:pPr/>
              <a:t>32</a:t>
            </a:fld>
            <a:endParaRPr lang="en-US"/>
          </a:p>
        </p:txBody>
      </p:sp>
      <p:sp>
        <p:nvSpPr>
          <p:cNvPr id="65538" name="Rectangle 2"/>
          <p:cNvSpPr>
            <a:spLocks noGrp="1" noChangeArrowheads="1"/>
          </p:cNvSpPr>
          <p:nvPr>
            <p:ph type="title"/>
          </p:nvPr>
        </p:nvSpPr>
        <p:spPr/>
        <p:txBody>
          <a:bodyPr/>
          <a:lstStyle/>
          <a:p>
            <a:r>
              <a:rPr lang="en-US"/>
              <a:t>Planning Pitfalls</a:t>
            </a:r>
          </a:p>
        </p:txBody>
      </p:sp>
      <p:sp>
        <p:nvSpPr>
          <p:cNvPr id="65539" name="Rectangle 3"/>
          <p:cNvSpPr>
            <a:spLocks noGrp="1" noChangeArrowheads="1"/>
          </p:cNvSpPr>
          <p:nvPr>
            <p:ph type="body" idx="1"/>
          </p:nvPr>
        </p:nvSpPr>
        <p:spPr>
          <a:xfrm>
            <a:off x="1828800" y="1371600"/>
            <a:ext cx="8534400" cy="4038600"/>
          </a:xfrm>
          <a:noFill/>
          <a:ln/>
        </p:spPr>
        <p:txBody>
          <a:bodyPr/>
          <a:lstStyle/>
          <a:p>
            <a:pPr marL="533400" indent="-533400" defTabSz="687388">
              <a:lnSpc>
                <a:spcPct val="130000"/>
              </a:lnSpc>
              <a:buFont typeface="Wingdings" pitchFamily="-108" charset="2"/>
              <a:buAutoNum type="arabicPeriod"/>
            </a:pPr>
            <a:r>
              <a:rPr lang="en-US" sz="3200">
                <a:ea typeface="Times New Roman" pitchFamily="-108" charset="0"/>
                <a:cs typeface="Times New Roman" pitchFamily="-108" charset="0"/>
              </a:rPr>
              <a:t>Planners get pulled off planning to do other work</a:t>
            </a:r>
            <a:r>
              <a:rPr lang="en-US" sz="3200"/>
              <a:t> </a:t>
            </a:r>
          </a:p>
          <a:p>
            <a:pPr marL="533400" indent="-533400" defTabSz="687388">
              <a:lnSpc>
                <a:spcPct val="130000"/>
              </a:lnSpc>
              <a:buFont typeface="Wingdings" pitchFamily="-108" charset="2"/>
              <a:buAutoNum type="arabicPeriod"/>
            </a:pPr>
            <a:r>
              <a:rPr lang="en-US" sz="3200">
                <a:ea typeface="Times New Roman" pitchFamily="-108" charset="0"/>
                <a:cs typeface="Times New Roman" pitchFamily="-108" charset="0"/>
              </a:rPr>
              <a:t>Planners get pulled into the current days work and problems</a:t>
            </a:r>
          </a:p>
          <a:p>
            <a:pPr marL="533400" indent="-533400" defTabSz="687388">
              <a:lnSpc>
                <a:spcPct val="130000"/>
              </a:lnSpc>
              <a:buFont typeface="Wingdings" pitchFamily="-108" charset="2"/>
              <a:buAutoNum type="arabicPeriod"/>
            </a:pPr>
            <a:endParaRPr lang="en-US" sz="3200">
              <a:ea typeface="Times New Roman" pitchFamily="-108" charset="0"/>
              <a:cs typeface="Times New Roman" pitchFamily="-10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55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553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1A9DFF3D-D484-2A45-A304-FACBC357810C}" type="slidenum">
              <a:rPr lang="en-US"/>
              <a:pPr/>
              <a:t>33</a:t>
            </a:fld>
            <a:endParaRPr lang="en-US"/>
          </a:p>
        </p:txBody>
      </p:sp>
      <p:sp>
        <p:nvSpPr>
          <p:cNvPr id="67586" name="Rectangle 2"/>
          <p:cNvSpPr>
            <a:spLocks noGrp="1" noChangeArrowheads="1"/>
          </p:cNvSpPr>
          <p:nvPr>
            <p:ph type="title"/>
          </p:nvPr>
        </p:nvSpPr>
        <p:spPr/>
        <p:txBody>
          <a:bodyPr/>
          <a:lstStyle/>
          <a:p>
            <a:r>
              <a:rPr lang="en-US"/>
              <a:t>Planning Pitfalls </a:t>
            </a:r>
            <a:r>
              <a:rPr lang="en-US" sz="1800"/>
              <a:t>Continued</a:t>
            </a:r>
            <a:endParaRPr lang="en-US"/>
          </a:p>
        </p:txBody>
      </p:sp>
      <p:sp>
        <p:nvSpPr>
          <p:cNvPr id="67587" name="Rectangle 3"/>
          <p:cNvSpPr>
            <a:spLocks noGrp="1" noChangeArrowheads="1"/>
          </p:cNvSpPr>
          <p:nvPr>
            <p:ph type="body" idx="1"/>
          </p:nvPr>
        </p:nvSpPr>
        <p:spPr>
          <a:xfrm>
            <a:off x="1828800" y="1447800"/>
            <a:ext cx="8458200" cy="3962400"/>
          </a:xfrm>
        </p:spPr>
        <p:txBody>
          <a:bodyPr/>
          <a:lstStyle/>
          <a:p>
            <a:pPr marL="533400" indent="-533400" defTabSz="687388">
              <a:lnSpc>
                <a:spcPct val="180000"/>
              </a:lnSpc>
              <a:buFont typeface="Wingdings" pitchFamily="-108" charset="2"/>
              <a:buAutoNum type="arabicPeriod" startAt="3"/>
            </a:pPr>
            <a:r>
              <a:rPr lang="en-US" sz="3200">
                <a:ea typeface="Times New Roman" pitchFamily="-108" charset="0"/>
                <a:cs typeface="Times New Roman" pitchFamily="-108" charset="0"/>
              </a:rPr>
              <a:t>Plans become too detailed and rigid</a:t>
            </a:r>
          </a:p>
          <a:p>
            <a:pPr marL="533400" indent="-533400" defTabSz="687388">
              <a:lnSpc>
                <a:spcPct val="180000"/>
              </a:lnSpc>
              <a:buFont typeface="Wingdings" pitchFamily="-108" charset="2"/>
              <a:buAutoNum type="arabicPeriod" startAt="3"/>
            </a:pPr>
            <a:r>
              <a:rPr lang="en-US" sz="3200">
                <a:ea typeface="Times New Roman" pitchFamily="-108" charset="0"/>
                <a:cs typeface="Times New Roman" pitchFamily="-108" charset="0"/>
              </a:rPr>
              <a:t>Craftsmen develop the attitude; “I don’t have to think because the planner plans the job”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75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758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EBD40F6C-CAE4-C04A-A137-8F4321237A0B}" type="slidenum">
              <a:rPr lang="en-US"/>
              <a:pPr/>
              <a:t>34</a:t>
            </a:fld>
            <a:endParaRPr lang="en-US"/>
          </a:p>
        </p:txBody>
      </p:sp>
      <p:sp>
        <p:nvSpPr>
          <p:cNvPr id="69634" name="Rectangle 2"/>
          <p:cNvSpPr>
            <a:spLocks noGrp="1" noChangeArrowheads="1"/>
          </p:cNvSpPr>
          <p:nvPr>
            <p:ph type="title"/>
          </p:nvPr>
        </p:nvSpPr>
        <p:spPr/>
        <p:txBody>
          <a:bodyPr/>
          <a:lstStyle/>
          <a:p>
            <a:r>
              <a:rPr lang="en-US"/>
              <a:t>Planning Pitfalls </a:t>
            </a:r>
            <a:r>
              <a:rPr lang="en-US" sz="1800"/>
              <a:t>Continued</a:t>
            </a:r>
          </a:p>
        </p:txBody>
      </p:sp>
      <p:sp>
        <p:nvSpPr>
          <p:cNvPr id="69635" name="Rectangle 3"/>
          <p:cNvSpPr>
            <a:spLocks noGrp="1" noChangeArrowheads="1"/>
          </p:cNvSpPr>
          <p:nvPr>
            <p:ph type="body" idx="1"/>
          </p:nvPr>
        </p:nvSpPr>
        <p:spPr>
          <a:xfrm>
            <a:off x="1828800" y="1143000"/>
            <a:ext cx="8534400" cy="4953000"/>
          </a:xfrm>
        </p:spPr>
        <p:txBody>
          <a:bodyPr/>
          <a:lstStyle/>
          <a:p>
            <a:pPr marL="533400" indent="-533400" defTabSz="687388">
              <a:lnSpc>
                <a:spcPct val="110000"/>
              </a:lnSpc>
              <a:buFont typeface="Wingdings" pitchFamily="-108" charset="2"/>
              <a:buAutoNum type="arabicPeriod" startAt="4"/>
            </a:pPr>
            <a:endParaRPr lang="en-US" sz="3200">
              <a:ea typeface="Times New Roman" pitchFamily="-108" charset="0"/>
              <a:cs typeface="Times New Roman" pitchFamily="-108" charset="0"/>
            </a:endParaRPr>
          </a:p>
          <a:p>
            <a:pPr marL="533400" indent="-533400" defTabSz="687388">
              <a:lnSpc>
                <a:spcPct val="110000"/>
              </a:lnSpc>
              <a:buFont typeface="Wingdings" pitchFamily="-108" charset="2"/>
              <a:buAutoNum type="arabicPeriod" startAt="5"/>
            </a:pPr>
            <a:r>
              <a:rPr lang="en-US" sz="3200">
                <a:ea typeface="Times New Roman" pitchFamily="-108" charset="0"/>
                <a:cs typeface="Times New Roman" pitchFamily="-108" charset="0"/>
              </a:rPr>
              <a:t>Planners become considered as glorified clerks</a:t>
            </a:r>
          </a:p>
          <a:p>
            <a:pPr marL="533400" indent="-533400" defTabSz="687388">
              <a:lnSpc>
                <a:spcPct val="110000"/>
              </a:lnSpc>
              <a:buFont typeface="Wingdings" pitchFamily="-108" charset="2"/>
              <a:buAutoNum type="arabicPeriod" startAt="5"/>
            </a:pPr>
            <a:r>
              <a:rPr lang="en-US" sz="3200">
                <a:ea typeface="Times New Roman" pitchFamily="-108" charset="0"/>
                <a:cs typeface="Times New Roman" pitchFamily="-108" charset="0"/>
              </a:rPr>
              <a:t>Planner becomes a purchasing agent and expeditor for material, parts and contactors</a:t>
            </a:r>
            <a:endParaRPr lang="en-US" sz="3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963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96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1DD0C226-5E06-004E-BABC-C75513E2351F}" type="slidenum">
              <a:rPr lang="en-US"/>
              <a:pPr/>
              <a:t>35</a:t>
            </a:fld>
            <a:endParaRPr lang="en-US"/>
          </a:p>
        </p:txBody>
      </p:sp>
      <p:sp>
        <p:nvSpPr>
          <p:cNvPr id="71682" name="Rectangle 2"/>
          <p:cNvSpPr>
            <a:spLocks noGrp="1" noChangeArrowheads="1"/>
          </p:cNvSpPr>
          <p:nvPr>
            <p:ph type="title"/>
          </p:nvPr>
        </p:nvSpPr>
        <p:spPr>
          <a:xfrm>
            <a:off x="1847850" y="307975"/>
            <a:ext cx="7162800" cy="1143000"/>
          </a:xfrm>
        </p:spPr>
        <p:txBody>
          <a:bodyPr>
            <a:normAutofit/>
          </a:bodyPr>
          <a:lstStyle/>
          <a:p>
            <a:r>
              <a:rPr lang="en-US"/>
              <a:t>What Is The Role Of A Planner?</a:t>
            </a:r>
          </a:p>
        </p:txBody>
      </p:sp>
      <p:sp>
        <p:nvSpPr>
          <p:cNvPr id="71683" name="Rectangle 3"/>
          <p:cNvSpPr>
            <a:spLocks noGrp="1" noChangeArrowheads="1"/>
          </p:cNvSpPr>
          <p:nvPr>
            <p:ph type="body" idx="1"/>
          </p:nvPr>
        </p:nvSpPr>
        <p:spPr>
          <a:xfrm>
            <a:off x="1828800" y="1524000"/>
            <a:ext cx="8001000" cy="5029200"/>
          </a:xfrm>
          <a:noFill/>
          <a:ln/>
        </p:spPr>
        <p:txBody>
          <a:bodyPr/>
          <a:lstStyle/>
          <a:p>
            <a:pPr marL="400050" indent="-400050" algn="ctr" defTabSz="687388">
              <a:buNone/>
            </a:pPr>
            <a:r>
              <a:rPr lang="en-US" sz="3200" i="1"/>
              <a:t>“The planner's primary role is to gather and assemble all necessary information from all available sources to provide a package that allows for the smooth execution of scheduled work activities”</a:t>
            </a:r>
          </a:p>
          <a:p>
            <a:pPr marL="400050" indent="-400050" defTabSz="687388">
              <a:buNone/>
            </a:pPr>
            <a:endParaRPr lang="en-US" sz="3200" i="1">
              <a:latin typeface="Times New Roman" pitchFamily="-108" charset="0"/>
            </a:endParaRPr>
          </a:p>
          <a:p>
            <a:pPr marL="400050" indent="-400050" defTabSz="687388">
              <a:buNone/>
            </a:pPr>
            <a:r>
              <a:rPr lang="en-US" sz="1400"/>
              <a:t>Al Johnson, Clearpass Inc. 2002 </a:t>
            </a:r>
            <a:endParaRPr lang="en-US" sz="3200"/>
          </a:p>
          <a:p>
            <a:pPr marL="400050" indent="-400050" defTabSz="687388">
              <a:buNone/>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6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6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FE6ED626-69C6-AE48-BC45-BAA64D06D06D}" type="slidenum">
              <a:rPr lang="en-US"/>
              <a:pPr/>
              <a:t>36</a:t>
            </a:fld>
            <a:endParaRPr lang="en-US"/>
          </a:p>
        </p:txBody>
      </p:sp>
      <p:sp>
        <p:nvSpPr>
          <p:cNvPr id="73730" name="Rectangle 2"/>
          <p:cNvSpPr>
            <a:spLocks noGrp="1" noChangeArrowheads="1"/>
          </p:cNvSpPr>
          <p:nvPr>
            <p:ph type="title"/>
          </p:nvPr>
        </p:nvSpPr>
        <p:spPr>
          <a:xfrm>
            <a:off x="1774825" y="620713"/>
            <a:ext cx="7162800" cy="792162"/>
          </a:xfrm>
        </p:spPr>
        <p:txBody>
          <a:bodyPr/>
          <a:lstStyle/>
          <a:p>
            <a:r>
              <a:rPr lang="en-US"/>
              <a:t>Planners Role</a:t>
            </a:r>
          </a:p>
        </p:txBody>
      </p:sp>
      <p:sp>
        <p:nvSpPr>
          <p:cNvPr id="73731" name="Rectangle 3"/>
          <p:cNvSpPr>
            <a:spLocks noGrp="1" noChangeArrowheads="1"/>
          </p:cNvSpPr>
          <p:nvPr>
            <p:ph type="body" idx="1"/>
          </p:nvPr>
        </p:nvSpPr>
        <p:spPr>
          <a:xfrm>
            <a:off x="1828800" y="1557338"/>
            <a:ext cx="8610600" cy="4233862"/>
          </a:xfrm>
        </p:spPr>
        <p:txBody>
          <a:bodyPr/>
          <a:lstStyle/>
          <a:p>
            <a:pPr marL="400050" indent="-400050" defTabSz="687388">
              <a:lnSpc>
                <a:spcPct val="120000"/>
              </a:lnSpc>
            </a:pPr>
            <a:r>
              <a:rPr lang="en-US"/>
              <a:t>To plan work, including routine work, preventive work, predictive tasks</a:t>
            </a:r>
          </a:p>
          <a:p>
            <a:pPr marL="400050" indent="-400050" defTabSz="687388">
              <a:lnSpc>
                <a:spcPct val="120000"/>
              </a:lnSpc>
            </a:pPr>
            <a:r>
              <a:rPr lang="en-US"/>
              <a:t>To manage maintenance file content (both paper and electronic) to ensure accurate information is available on which to base plans</a:t>
            </a:r>
          </a:p>
          <a:p>
            <a:pPr marL="400050" indent="-400050" defTabSz="687388">
              <a:lnSpc>
                <a:spcPct val="120000"/>
              </a:lnSpc>
            </a:pPr>
            <a:r>
              <a:rPr lang="en-US"/>
              <a:t>To prepare </a:t>
            </a:r>
            <a:r>
              <a:rPr lang="en-US" u="sng"/>
              <a:t>future</a:t>
            </a:r>
            <a:r>
              <a:rPr lang="en-US"/>
              <a:t> work so it’s ready to go</a:t>
            </a:r>
          </a:p>
          <a:p>
            <a:pPr marL="400050" indent="-400050" defTabSz="687388">
              <a:lnSpc>
                <a:spcPct val="120000"/>
              </a:lnSpc>
            </a:pPr>
            <a:r>
              <a:rPr lang="en-US"/>
              <a:t>To continuously improve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ctrTitle"/>
          </p:nvPr>
        </p:nvSpPr>
        <p:spPr>
          <a:xfrm>
            <a:off x="6985519" y="1007707"/>
            <a:ext cx="4256314" cy="4519094"/>
          </a:xfrm>
        </p:spPr>
        <p:txBody>
          <a:bodyPr vert="horz" lIns="91440" tIns="45720" rIns="91440" bIns="45720" rtlCol="0" anchor="ctr">
            <a:normAutofit/>
          </a:bodyPr>
          <a:lstStyle/>
          <a:p>
            <a:pPr algn="l"/>
            <a:r>
              <a:rPr lang="en-US" sz="5400"/>
              <a:t>Maintenance</a:t>
            </a:r>
            <a:br>
              <a:rPr lang="en-US" sz="5400"/>
            </a:br>
            <a:r>
              <a:rPr lang="en-US" sz="5400"/>
              <a:t> Scheduling</a:t>
            </a:r>
          </a:p>
        </p:txBody>
      </p:sp>
      <p:sp>
        <p:nvSpPr>
          <p:cNvPr id="71" name="Freeform: Shape 70">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tx1">
              <a:lumMod val="75000"/>
              <a:lumOff val="2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Freeform: Shape 72">
            <a:extLst>
              <a:ext uri="{FF2B5EF4-FFF2-40B4-BE49-F238E27FC236}">
                <a16:creationId xmlns:a16="http://schemas.microsoft.com/office/drawing/2014/main" id="{F55FFF17-D3D5-4F58-BA56-54EA901CE0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 name="Picture 2" descr="A picture containing sky&#10;&#10;Description generated with very high confidence">
            <a:extLst>
              <a:ext uri="{FF2B5EF4-FFF2-40B4-BE49-F238E27FC236}">
                <a16:creationId xmlns:a16="http://schemas.microsoft.com/office/drawing/2014/main" id="{66B5F3A6-D26E-478E-9C5A-AC2D764189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44214" y="6311900"/>
            <a:ext cx="1428751" cy="409575"/>
          </a:xfrm>
          <a:prstGeom prst="rect">
            <a:avLst/>
          </a:prstGeo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991C5900-5062-7F46-BDA8-A1D83C2BB6CF}" type="slidenum">
              <a:rPr lang="en-US"/>
              <a:pPr/>
              <a:t>38</a:t>
            </a:fld>
            <a:endParaRPr lang="en-US"/>
          </a:p>
        </p:txBody>
      </p:sp>
      <p:sp>
        <p:nvSpPr>
          <p:cNvPr id="77826" name="Rectangle 2"/>
          <p:cNvSpPr>
            <a:spLocks noGrp="1" noChangeArrowheads="1"/>
          </p:cNvSpPr>
          <p:nvPr>
            <p:ph type="title"/>
          </p:nvPr>
        </p:nvSpPr>
        <p:spPr>
          <a:xfrm>
            <a:off x="1703388" y="595313"/>
            <a:ext cx="7162800" cy="889000"/>
          </a:xfrm>
        </p:spPr>
        <p:txBody>
          <a:bodyPr/>
          <a:lstStyle/>
          <a:p>
            <a:r>
              <a:rPr lang="en-US"/>
              <a:t>Scheduling Principles</a:t>
            </a:r>
          </a:p>
        </p:txBody>
      </p:sp>
      <p:sp>
        <p:nvSpPr>
          <p:cNvPr id="77827" name="Rectangle 3"/>
          <p:cNvSpPr>
            <a:spLocks noGrp="1" noChangeArrowheads="1"/>
          </p:cNvSpPr>
          <p:nvPr>
            <p:ph type="body" idx="1"/>
          </p:nvPr>
        </p:nvSpPr>
        <p:spPr>
          <a:xfrm>
            <a:off x="1774825" y="1412875"/>
            <a:ext cx="8497888" cy="4679950"/>
          </a:xfrm>
        </p:spPr>
        <p:txBody>
          <a:bodyPr/>
          <a:lstStyle/>
          <a:p>
            <a:pPr marL="533400" indent="-533400" defTabSz="687388">
              <a:buNone/>
            </a:pPr>
            <a:r>
              <a:rPr lang="en-US"/>
              <a:t>Doc Palmer’s six principles of scheduling: </a:t>
            </a:r>
          </a:p>
          <a:p>
            <a:pPr marL="533400" indent="-533400" defTabSz="687388">
              <a:buFont typeface="Wingdings" pitchFamily="-108" charset="2"/>
              <a:buAutoNum type="arabicPeriod"/>
            </a:pPr>
            <a:r>
              <a:rPr lang="en-US"/>
              <a:t>Job plans providing number of persons required, craft work hours per skill, and job duration information are necessary for advance scheduling</a:t>
            </a:r>
          </a:p>
          <a:p>
            <a:pPr marL="533400" indent="-533400" defTabSz="687388">
              <a:buFont typeface="Wingdings" pitchFamily="-108" charset="2"/>
              <a:buAutoNum type="arabicPeriod"/>
            </a:pPr>
            <a:r>
              <a:rPr lang="en-US"/>
              <a:t>Weekly and daily schedules must be adhered to as closely as possible. Proper priorities must be placed on new work orders to prevent undue interruption of the schedule</a:t>
            </a:r>
          </a:p>
          <a:p>
            <a:pPr marL="533400" indent="-533400" defTabSz="687388"/>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78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78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78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4EDA1F98-436D-0148-A349-A5778276552D}" type="slidenum">
              <a:rPr lang="en-US"/>
              <a:pPr/>
              <a:t>39</a:t>
            </a:fld>
            <a:endParaRPr lang="en-US"/>
          </a:p>
        </p:txBody>
      </p:sp>
      <p:sp>
        <p:nvSpPr>
          <p:cNvPr id="79874" name="Rectangle 2"/>
          <p:cNvSpPr>
            <a:spLocks noGrp="1" noChangeArrowheads="1"/>
          </p:cNvSpPr>
          <p:nvPr>
            <p:ph type="title"/>
          </p:nvPr>
        </p:nvSpPr>
        <p:spPr>
          <a:xfrm>
            <a:off x="1774825" y="549275"/>
            <a:ext cx="7162800" cy="901700"/>
          </a:xfrm>
        </p:spPr>
        <p:txBody>
          <a:bodyPr/>
          <a:lstStyle/>
          <a:p>
            <a:r>
              <a:rPr lang="en-US"/>
              <a:t>Scheduling Principles</a:t>
            </a:r>
          </a:p>
        </p:txBody>
      </p:sp>
      <p:sp>
        <p:nvSpPr>
          <p:cNvPr id="79875" name="Rectangle 3"/>
          <p:cNvSpPr>
            <a:spLocks noGrp="1" noChangeArrowheads="1"/>
          </p:cNvSpPr>
          <p:nvPr>
            <p:ph type="body" idx="1"/>
          </p:nvPr>
        </p:nvSpPr>
        <p:spPr>
          <a:xfrm>
            <a:off x="1847851" y="1576388"/>
            <a:ext cx="8424863" cy="4876800"/>
          </a:xfrm>
        </p:spPr>
        <p:txBody>
          <a:bodyPr/>
          <a:lstStyle/>
          <a:p>
            <a:pPr marL="533400" indent="-533400" defTabSz="687388">
              <a:buNone/>
            </a:pPr>
            <a:r>
              <a:rPr lang="en-US"/>
              <a:t>3.  A scheduler develops a one week schedule for each crew based on forecast hours available, job priorities, and job plans. Consideration is also made of multiple jobs on the same equipment or system and of proactive versus reactive work available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53B658B6-D83D-394B-B92F-976BCA834A73}" type="slidenum">
              <a:rPr lang="en-US"/>
              <a:pPr/>
              <a:t>4</a:t>
            </a:fld>
            <a:endParaRPr lang="en-US"/>
          </a:p>
        </p:txBody>
      </p:sp>
      <p:sp>
        <p:nvSpPr>
          <p:cNvPr id="13314" name="Rectangle 2"/>
          <p:cNvSpPr>
            <a:spLocks noGrp="1" noChangeArrowheads="1"/>
          </p:cNvSpPr>
          <p:nvPr>
            <p:ph type="title"/>
          </p:nvPr>
        </p:nvSpPr>
        <p:spPr/>
        <p:txBody>
          <a:bodyPr/>
          <a:lstStyle/>
          <a:p>
            <a:r>
              <a:rPr lang="en-US"/>
              <a:t>Overview</a:t>
            </a:r>
          </a:p>
        </p:txBody>
      </p:sp>
      <p:sp>
        <p:nvSpPr>
          <p:cNvPr id="13315" name="Rectangle 3"/>
          <p:cNvSpPr>
            <a:spLocks noGrp="1" noChangeArrowheads="1"/>
          </p:cNvSpPr>
          <p:nvPr>
            <p:ph type="body" idx="1"/>
          </p:nvPr>
        </p:nvSpPr>
        <p:spPr>
          <a:xfrm>
            <a:off x="1828800" y="1295400"/>
            <a:ext cx="8534400" cy="5181600"/>
          </a:xfrm>
          <a:noFill/>
          <a:ln/>
        </p:spPr>
        <p:txBody>
          <a:bodyPr/>
          <a:lstStyle/>
          <a:p>
            <a:pPr marL="400050" indent="-400050" defTabSz="687388">
              <a:lnSpc>
                <a:spcPct val="80000"/>
              </a:lnSpc>
            </a:pPr>
            <a:r>
              <a:rPr lang="en-US"/>
              <a:t>Mission of Maintenance</a:t>
            </a:r>
          </a:p>
          <a:p>
            <a:pPr marL="400050" indent="-400050" defTabSz="687388">
              <a:lnSpc>
                <a:spcPct val="80000"/>
              </a:lnSpc>
            </a:pPr>
            <a:r>
              <a:rPr lang="en-US"/>
              <a:t>“Repair” versus “Maintain”</a:t>
            </a:r>
          </a:p>
          <a:p>
            <a:pPr marL="400050" indent="-400050" defTabSz="687388">
              <a:lnSpc>
                <a:spcPct val="80000"/>
              </a:lnSpc>
            </a:pPr>
            <a:r>
              <a:rPr lang="en-US"/>
              <a:t>“Reactive” versus “Proactive” Maintenance</a:t>
            </a:r>
          </a:p>
          <a:p>
            <a:pPr marL="400050" indent="-400050" defTabSz="687388">
              <a:lnSpc>
                <a:spcPct val="80000"/>
              </a:lnSpc>
            </a:pPr>
            <a:r>
              <a:rPr lang="en-US"/>
              <a:t>Maintenance Planning</a:t>
            </a:r>
          </a:p>
          <a:p>
            <a:pPr marL="785813" lvl="1" indent="-271463" defTabSz="687388">
              <a:lnSpc>
                <a:spcPct val="80000"/>
              </a:lnSpc>
            </a:pPr>
            <a:r>
              <a:rPr lang="en-US"/>
              <a:t>Why Plan?</a:t>
            </a:r>
          </a:p>
          <a:p>
            <a:pPr marL="785813" lvl="1" indent="-271463" defTabSz="687388">
              <a:lnSpc>
                <a:spcPct val="80000"/>
              </a:lnSpc>
            </a:pPr>
            <a:r>
              <a:rPr lang="en-US"/>
              <a:t>The Leverage of Planning</a:t>
            </a:r>
          </a:p>
          <a:p>
            <a:pPr marL="785813" lvl="1" indent="-271463" defTabSz="687388">
              <a:lnSpc>
                <a:spcPct val="80000"/>
              </a:lnSpc>
            </a:pPr>
            <a:r>
              <a:rPr lang="en-US"/>
              <a:t>Planning Principles</a:t>
            </a:r>
          </a:p>
          <a:p>
            <a:pPr marL="785813" lvl="1" indent="-271463" defTabSz="687388">
              <a:lnSpc>
                <a:spcPct val="80000"/>
              </a:lnSpc>
            </a:pPr>
            <a:r>
              <a:rPr lang="en-US"/>
              <a:t>Planning Pitfalls</a:t>
            </a:r>
          </a:p>
          <a:p>
            <a:pPr marL="785813" lvl="1" indent="-271463" defTabSz="687388">
              <a:lnSpc>
                <a:spcPct val="80000"/>
              </a:lnSpc>
            </a:pPr>
            <a:r>
              <a:rPr lang="en-US"/>
              <a:t>Role Of A Planner</a:t>
            </a:r>
          </a:p>
          <a:p>
            <a:pPr marL="400050" indent="-400050" defTabSz="687388">
              <a:lnSpc>
                <a:spcPct val="80000"/>
              </a:lnSpc>
            </a:pPr>
            <a:r>
              <a:rPr lang="en-US"/>
              <a:t>Maintenance Scheduling Principles</a:t>
            </a:r>
          </a:p>
          <a:p>
            <a:pPr marL="400050" indent="-400050" defTabSz="687388">
              <a:lnSpc>
                <a:spcPct val="80000"/>
              </a:lnSpc>
            </a:pPr>
            <a:r>
              <a:rPr lang="en-US"/>
              <a:t>Summary</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C658F523-A92E-224A-91F9-15A77A6AE42D}" type="slidenum">
              <a:rPr lang="en-US"/>
              <a:pPr/>
              <a:t>40</a:t>
            </a:fld>
            <a:endParaRPr lang="en-US"/>
          </a:p>
        </p:txBody>
      </p:sp>
      <p:sp>
        <p:nvSpPr>
          <p:cNvPr id="81922" name="Rectangle 2"/>
          <p:cNvSpPr>
            <a:spLocks noGrp="1" noChangeArrowheads="1"/>
          </p:cNvSpPr>
          <p:nvPr>
            <p:ph type="title"/>
          </p:nvPr>
        </p:nvSpPr>
        <p:spPr/>
        <p:txBody>
          <a:bodyPr/>
          <a:lstStyle/>
          <a:p>
            <a:r>
              <a:rPr lang="en-US"/>
              <a:t>Scheduling Principles</a:t>
            </a:r>
          </a:p>
        </p:txBody>
      </p:sp>
      <p:sp>
        <p:nvSpPr>
          <p:cNvPr id="81923" name="Rectangle 3"/>
          <p:cNvSpPr>
            <a:spLocks noGrp="1" noChangeArrowheads="1"/>
          </p:cNvSpPr>
          <p:nvPr>
            <p:ph type="body" idx="1"/>
          </p:nvPr>
        </p:nvSpPr>
        <p:spPr>
          <a:xfrm>
            <a:off x="2209800" y="1371600"/>
            <a:ext cx="7772400" cy="4419600"/>
          </a:xfrm>
        </p:spPr>
        <p:txBody>
          <a:bodyPr>
            <a:normAutofit/>
          </a:bodyPr>
          <a:lstStyle/>
          <a:p>
            <a:pPr marL="400050" indent="-400050" defTabSz="687388">
              <a:buNone/>
            </a:pPr>
            <a:r>
              <a:rPr lang="en-US"/>
              <a:t>4. The one week schedule assigns work for every available work hour.  The schedule allows for emergencies and high priority, reactive jobs by scheduling a sufficient amount of work hours on easily interrupted tasks.  </a:t>
            </a:r>
          </a:p>
          <a:p>
            <a:pPr marL="400050" indent="-400050" defTabSz="687388">
              <a:buNone/>
            </a:pPr>
            <a:r>
              <a:rPr lang="en-US"/>
              <a:t>5. Operations, maintenance and engineering must agree that the weekly schedule is the right work to be done.</a:t>
            </a:r>
            <a:r>
              <a:rPr lang="en-US" sz="2400"/>
              <a:t> </a:t>
            </a:r>
          </a:p>
          <a:p>
            <a:pPr marL="400050" indent="-400050" defTabSz="687388">
              <a:buNone/>
            </a:pPr>
            <a:endParaRPr lang="en-US" sz="2400"/>
          </a:p>
          <a:p>
            <a:pPr marL="400050" indent="-400050" defTabSz="687388">
              <a:buNone/>
            </a:pPr>
            <a:r>
              <a:rPr lang="en-US" sz="24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19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19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A9AF3029-0E98-294D-B24A-BDAF1E313CCB}" type="slidenum">
              <a:rPr lang="en-US"/>
              <a:pPr/>
              <a:t>41</a:t>
            </a:fld>
            <a:endParaRPr lang="en-US"/>
          </a:p>
        </p:txBody>
      </p:sp>
      <p:sp>
        <p:nvSpPr>
          <p:cNvPr id="83970" name="Rectangle 2"/>
          <p:cNvSpPr>
            <a:spLocks noGrp="1" noChangeArrowheads="1"/>
          </p:cNvSpPr>
          <p:nvPr>
            <p:ph type="title"/>
          </p:nvPr>
        </p:nvSpPr>
        <p:spPr/>
        <p:txBody>
          <a:bodyPr/>
          <a:lstStyle/>
          <a:p>
            <a:r>
              <a:rPr lang="en-US"/>
              <a:t>Scheduling Principles</a:t>
            </a:r>
          </a:p>
        </p:txBody>
      </p:sp>
      <p:sp>
        <p:nvSpPr>
          <p:cNvPr id="83971" name="Rectangle 3"/>
          <p:cNvSpPr>
            <a:spLocks noGrp="1" noChangeArrowheads="1"/>
          </p:cNvSpPr>
          <p:nvPr>
            <p:ph type="body" idx="1"/>
          </p:nvPr>
        </p:nvSpPr>
        <p:spPr>
          <a:xfrm>
            <a:off x="2133600" y="1219200"/>
            <a:ext cx="7772400" cy="4648200"/>
          </a:xfrm>
        </p:spPr>
        <p:txBody>
          <a:bodyPr/>
          <a:lstStyle/>
          <a:p>
            <a:pPr marL="533400" indent="-533400" defTabSz="687388">
              <a:buNone/>
            </a:pPr>
            <a:r>
              <a:rPr lang="en-US"/>
              <a:t>6. The crew supervisor develops a daily schedule one day in advance using current job progress, the one week schedule, and new high priority jobs as a guide. The crew supervisor matches personnel skills and tasks.</a:t>
            </a:r>
          </a:p>
          <a:p>
            <a:pPr marL="533400" indent="-533400" defTabSz="687388">
              <a:buNone/>
            </a:pPr>
            <a:r>
              <a:rPr lang="en-US"/>
              <a:t>	The Planner and Scheduler are not part of the daily work.</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FD47E85E-3BB6-0C4D-B888-6CCD1513EC4D}" type="slidenum">
              <a:rPr lang="en-US"/>
              <a:pPr/>
              <a:t>42</a:t>
            </a:fld>
            <a:endParaRPr lang="en-US"/>
          </a:p>
        </p:txBody>
      </p:sp>
      <p:sp>
        <p:nvSpPr>
          <p:cNvPr id="86018" name="Rectangle 2"/>
          <p:cNvSpPr>
            <a:spLocks noGrp="1" noChangeArrowheads="1"/>
          </p:cNvSpPr>
          <p:nvPr>
            <p:ph type="title"/>
          </p:nvPr>
        </p:nvSpPr>
        <p:spPr>
          <a:xfrm>
            <a:off x="1703388" y="549275"/>
            <a:ext cx="7307262" cy="901700"/>
          </a:xfrm>
        </p:spPr>
        <p:txBody>
          <a:bodyPr/>
          <a:lstStyle/>
          <a:p>
            <a:r>
              <a:rPr lang="en-US"/>
              <a:t>Benefits of Scheduling </a:t>
            </a:r>
          </a:p>
        </p:txBody>
      </p:sp>
      <p:sp>
        <p:nvSpPr>
          <p:cNvPr id="86019" name="Rectangle 3"/>
          <p:cNvSpPr>
            <a:spLocks noGrp="1" noChangeArrowheads="1"/>
          </p:cNvSpPr>
          <p:nvPr>
            <p:ph type="body" idx="1"/>
          </p:nvPr>
        </p:nvSpPr>
        <p:spPr>
          <a:xfrm>
            <a:off x="1774826" y="1447800"/>
            <a:ext cx="8207375" cy="4648200"/>
          </a:xfrm>
        </p:spPr>
        <p:txBody>
          <a:bodyPr/>
          <a:lstStyle/>
          <a:p>
            <a:pPr marL="533400" indent="-533400" defTabSz="687388"/>
            <a:r>
              <a:rPr lang="en-US"/>
              <a:t>The objective is efficiency and effectiveness of maintenance work. Work that is planned before assignment reduces unnecessary delays during jobs and work that is scheduled reduces delays between jobs and ensures the right work is being done.</a:t>
            </a:r>
          </a:p>
          <a:p>
            <a:pPr marL="533400" indent="-533400" defTabSz="687388"/>
            <a:r>
              <a:rPr lang="en-US"/>
              <a:t>Organized and planned work = a safer plant!</a:t>
            </a:r>
          </a:p>
          <a:p>
            <a:pPr marL="533400" indent="-533400" defTabSz="687388">
              <a:buNone/>
            </a:pPr>
            <a:r>
              <a:rPr lang="en-US"/>
              <a:t>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C3466699-5CF5-7D47-A17D-CE19635F20D5}" type="slidenum">
              <a:rPr lang="en-US"/>
              <a:pPr/>
              <a:t>43</a:t>
            </a:fld>
            <a:endParaRPr lang="en-US"/>
          </a:p>
        </p:txBody>
      </p:sp>
      <p:sp>
        <p:nvSpPr>
          <p:cNvPr id="88066" name="Rectangle 2"/>
          <p:cNvSpPr>
            <a:spLocks noGrp="1" noChangeArrowheads="1"/>
          </p:cNvSpPr>
          <p:nvPr>
            <p:ph type="title"/>
          </p:nvPr>
        </p:nvSpPr>
        <p:spPr>
          <a:xfrm>
            <a:off x="1703388" y="476251"/>
            <a:ext cx="7162800" cy="974725"/>
          </a:xfrm>
        </p:spPr>
        <p:txBody>
          <a:bodyPr/>
          <a:lstStyle/>
          <a:p>
            <a:r>
              <a:rPr lang="en-US"/>
              <a:t>Scheduling Principles</a:t>
            </a:r>
          </a:p>
        </p:txBody>
      </p:sp>
      <p:sp>
        <p:nvSpPr>
          <p:cNvPr id="88067" name="Rectangle 3"/>
          <p:cNvSpPr>
            <a:spLocks noGrp="1" noChangeArrowheads="1"/>
          </p:cNvSpPr>
          <p:nvPr>
            <p:ph type="body" idx="1"/>
          </p:nvPr>
        </p:nvSpPr>
        <p:spPr>
          <a:xfrm>
            <a:off x="1847851" y="1663700"/>
            <a:ext cx="8424863" cy="3925888"/>
          </a:xfrm>
        </p:spPr>
        <p:txBody>
          <a:bodyPr/>
          <a:lstStyle/>
          <a:p>
            <a:pPr marL="533400" indent="-533400" defTabSz="687388">
              <a:buNone/>
            </a:pPr>
            <a:r>
              <a:rPr lang="en-US"/>
              <a:t>Scheduling performance measures:</a:t>
            </a:r>
          </a:p>
          <a:p>
            <a:pPr marL="533400" indent="-533400" defTabSz="687388"/>
            <a:r>
              <a:rPr lang="en-US"/>
              <a:t>Daily schedule compliance measure is essential to develop maintenance credibility with operations</a:t>
            </a:r>
          </a:p>
          <a:p>
            <a:pPr marL="533400" indent="-533400" defTabSz="687388"/>
            <a:r>
              <a:rPr lang="en-US"/>
              <a:t>Weekly schedule compliance is the measure of adherence to the one week schedule and it’s effectiveness</a:t>
            </a:r>
          </a:p>
          <a:p>
            <a:pPr marL="533400" indent="-533400" defTabSz="687388">
              <a:buNone/>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80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80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80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p:txBody>
          <a:bodyPr/>
          <a:lstStyle/>
          <a:p>
            <a:fld id="{CF55E02D-4688-F04E-9B29-F992FF3AFE65}" type="slidenum">
              <a:rPr lang="en-US"/>
              <a:pPr/>
              <a:t>44</a:t>
            </a:fld>
            <a:endParaRPr lang="en-US"/>
          </a:p>
        </p:txBody>
      </p:sp>
      <p:sp>
        <p:nvSpPr>
          <p:cNvPr id="90114" name="Rectangle 2"/>
          <p:cNvSpPr>
            <a:spLocks noGrp="1" noChangeArrowheads="1"/>
          </p:cNvSpPr>
          <p:nvPr>
            <p:ph type="title"/>
          </p:nvPr>
        </p:nvSpPr>
        <p:spPr>
          <a:xfrm>
            <a:off x="1774825" y="549275"/>
            <a:ext cx="7162800" cy="719138"/>
          </a:xfrm>
        </p:spPr>
        <p:txBody>
          <a:bodyPr/>
          <a:lstStyle/>
          <a:p>
            <a:r>
              <a:rPr lang="en-US"/>
              <a:t>Summary</a:t>
            </a:r>
          </a:p>
        </p:txBody>
      </p:sp>
      <p:sp>
        <p:nvSpPr>
          <p:cNvPr id="90115" name="Rectangle 3"/>
          <p:cNvSpPr>
            <a:spLocks noGrp="1" noChangeArrowheads="1"/>
          </p:cNvSpPr>
          <p:nvPr>
            <p:ph type="body" idx="1"/>
          </p:nvPr>
        </p:nvSpPr>
        <p:spPr>
          <a:xfrm>
            <a:off x="1752600" y="1412876"/>
            <a:ext cx="8534400" cy="4968875"/>
          </a:xfrm>
          <a:noFill/>
          <a:ln/>
        </p:spPr>
        <p:txBody>
          <a:bodyPr/>
          <a:lstStyle/>
          <a:p>
            <a:pPr marL="400050" indent="-400050" defTabSz="687388">
              <a:lnSpc>
                <a:spcPct val="80000"/>
              </a:lnSpc>
            </a:pPr>
            <a:r>
              <a:rPr lang="en-US" sz="2400" dirty="0"/>
              <a:t>Approach is to move to Proactive maintenance </a:t>
            </a:r>
          </a:p>
          <a:p>
            <a:pPr marL="400050" indent="-400050" defTabSz="687388">
              <a:lnSpc>
                <a:spcPct val="80000"/>
              </a:lnSpc>
            </a:pPr>
            <a:r>
              <a:rPr lang="en-US" sz="2400" dirty="0"/>
              <a:t>Maintenance is a process that </a:t>
            </a:r>
            <a:r>
              <a:rPr lang="en-US" sz="2400" u="sng" dirty="0"/>
              <a:t>produces capacity</a:t>
            </a:r>
          </a:p>
          <a:p>
            <a:pPr marL="400050" indent="-400050" defTabSz="687388">
              <a:lnSpc>
                <a:spcPct val="80000"/>
              </a:lnSpc>
            </a:pPr>
            <a:r>
              <a:rPr lang="en-US" sz="2400" dirty="0"/>
              <a:t>Maintenance planning </a:t>
            </a:r>
            <a:r>
              <a:rPr lang="en-US" sz="2400" u="sng" dirty="0"/>
              <a:t>will</a:t>
            </a:r>
            <a:r>
              <a:rPr lang="en-US" sz="2400" dirty="0"/>
              <a:t> leverage the workforce</a:t>
            </a:r>
          </a:p>
          <a:p>
            <a:pPr marL="785813" lvl="1" indent="-271463" defTabSz="687388">
              <a:lnSpc>
                <a:spcPct val="80000"/>
              </a:lnSpc>
            </a:pPr>
            <a:r>
              <a:rPr lang="en-US" sz="1600" dirty="0"/>
              <a:t>A planner for 15 craftsman can leverage the productivity to 19 people</a:t>
            </a:r>
            <a:r>
              <a:rPr lang="en-US" sz="2000" dirty="0"/>
              <a:t>  </a:t>
            </a:r>
          </a:p>
          <a:p>
            <a:pPr marL="400050" indent="-400050" defTabSz="687388">
              <a:lnSpc>
                <a:spcPct val="80000"/>
              </a:lnSpc>
            </a:pPr>
            <a:r>
              <a:rPr lang="en-US" sz="2400" dirty="0"/>
              <a:t>Maintenance Planning and Schedule are cornerstones of the Proactive Maintenance Process but that’s not all there is to it</a:t>
            </a:r>
          </a:p>
          <a:p>
            <a:pPr marL="400050" indent="-400050" defTabSz="687388">
              <a:lnSpc>
                <a:spcPct val="80000"/>
              </a:lnSpc>
            </a:pPr>
            <a:r>
              <a:rPr lang="en-US" sz="2400" dirty="0"/>
              <a:t>Optimum PM/</a:t>
            </a:r>
            <a:r>
              <a:rPr lang="en-US" sz="2400" dirty="0" err="1"/>
              <a:t>PdM</a:t>
            </a:r>
            <a:r>
              <a:rPr lang="en-US" sz="2400" dirty="0"/>
              <a:t> programs, quality execution, analysis of failures, process and hardware redesign, reliable designs, good materials management, and good operating practices are extremely important contributors</a:t>
            </a:r>
          </a:p>
          <a:p>
            <a:pPr marL="400050" indent="-400050" defTabSz="687388">
              <a:lnSpc>
                <a:spcPct val="80000"/>
              </a:lnSpc>
            </a:pPr>
            <a:r>
              <a:rPr lang="en-US" sz="2400" dirty="0"/>
              <a:t>Physical Asset Management and eliminating defects/improving reliability involves a complete team, not just maintenance</a:t>
            </a:r>
            <a:endParaRPr lang="en-US"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0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0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011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9011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90115">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90115">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901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42EBAF7-A521-5344-AB13-53CD128D73B5}" type="slidenum">
              <a:rPr lang="en-US"/>
              <a:pPr/>
              <a:t>5</a:t>
            </a:fld>
            <a:endParaRPr lang="en-US"/>
          </a:p>
        </p:txBody>
      </p:sp>
      <p:sp>
        <p:nvSpPr>
          <p:cNvPr id="16386" name="Rectangle 2"/>
          <p:cNvSpPr>
            <a:spLocks noGrp="1" noChangeArrowheads="1"/>
          </p:cNvSpPr>
          <p:nvPr>
            <p:ph type="title"/>
          </p:nvPr>
        </p:nvSpPr>
        <p:spPr>
          <a:xfrm>
            <a:off x="1676400" y="647700"/>
            <a:ext cx="7239000" cy="693738"/>
          </a:xfrm>
        </p:spPr>
        <p:txBody>
          <a:bodyPr>
            <a:normAutofit fontScale="90000"/>
          </a:bodyPr>
          <a:lstStyle/>
          <a:p>
            <a:r>
              <a:rPr lang="en-US"/>
              <a:t>Mission of Maintenance</a:t>
            </a:r>
          </a:p>
        </p:txBody>
      </p:sp>
      <p:sp>
        <p:nvSpPr>
          <p:cNvPr id="16387" name="Rectangle 3"/>
          <p:cNvSpPr>
            <a:spLocks noGrp="1" noChangeArrowheads="1"/>
          </p:cNvSpPr>
          <p:nvPr>
            <p:ph type="body" idx="1"/>
          </p:nvPr>
        </p:nvSpPr>
        <p:spPr>
          <a:xfrm>
            <a:off x="1752601" y="1676400"/>
            <a:ext cx="8664575" cy="4560888"/>
          </a:xfrm>
        </p:spPr>
        <p:txBody>
          <a:bodyPr/>
          <a:lstStyle/>
          <a:p>
            <a:pPr marL="400050" indent="-400050" defTabSz="687388"/>
            <a:r>
              <a:rPr lang="en-US"/>
              <a:t>Mission of Maintenance is to </a:t>
            </a:r>
            <a:r>
              <a:rPr lang="en-US">
                <a:solidFill>
                  <a:srgbClr val="FF0000"/>
                </a:solidFill>
              </a:rPr>
              <a:t>“maintain”</a:t>
            </a:r>
            <a:r>
              <a:rPr lang="en-US"/>
              <a:t> an efficient, continuously operating facility</a:t>
            </a:r>
          </a:p>
          <a:p>
            <a:pPr marL="785813" lvl="1" indent="-271463" defTabSz="687388"/>
            <a:r>
              <a:rPr lang="en-US">
                <a:solidFill>
                  <a:srgbClr val="FF0000"/>
                </a:solidFill>
              </a:rPr>
              <a:t>“Proactive”,</a:t>
            </a:r>
            <a:r>
              <a:rPr lang="en-US"/>
              <a:t> Reliability based maintenance, not </a:t>
            </a:r>
            <a:r>
              <a:rPr lang="en-US">
                <a:solidFill>
                  <a:srgbClr val="FF0000"/>
                </a:solidFill>
              </a:rPr>
              <a:t>“Reactive”,</a:t>
            </a:r>
            <a:r>
              <a:rPr lang="en-US"/>
              <a:t> </a:t>
            </a:r>
            <a:r>
              <a:rPr lang="en-US">
                <a:solidFill>
                  <a:srgbClr val="FF0000"/>
                </a:solidFill>
              </a:rPr>
              <a:t>“Repair”</a:t>
            </a:r>
            <a:r>
              <a:rPr lang="en-US"/>
              <a:t> based</a:t>
            </a:r>
          </a:p>
          <a:p>
            <a:pPr marL="785813" lvl="1" indent="-271463" defTabSz="687388"/>
            <a:r>
              <a:rPr lang="en-US"/>
              <a:t>Identify and eliminate </a:t>
            </a:r>
            <a:r>
              <a:rPr lang="en-US">
                <a:solidFill>
                  <a:srgbClr val="FF0000"/>
                </a:solidFill>
              </a:rPr>
              <a:t>“defects”</a:t>
            </a:r>
            <a:r>
              <a:rPr lang="en-US"/>
              <a:t> </a:t>
            </a:r>
            <a:r>
              <a:rPr lang="en-US" u="sng"/>
              <a:t>before </a:t>
            </a:r>
            <a:r>
              <a:rPr lang="en-US"/>
              <a:t>they cause a failure </a:t>
            </a:r>
            <a:r>
              <a:rPr lang="en-US" b="1" i="1"/>
              <a:t>(role shared with Operations)</a:t>
            </a:r>
          </a:p>
          <a:p>
            <a:pPr marL="400050" indent="-400050" defTabSz="687388"/>
            <a:r>
              <a:rPr lang="en-US"/>
              <a:t>Maintenance is a Process that </a:t>
            </a:r>
            <a:r>
              <a:rPr lang="en-US" u="sng"/>
              <a:t>produces capacity</a:t>
            </a:r>
          </a:p>
          <a:p>
            <a:pPr marL="400050" indent="-400050" defTabSz="687388">
              <a:buNone/>
            </a:pPr>
            <a:endParaRPr lang="en-US" u="sng"/>
          </a:p>
          <a:p>
            <a:pPr marL="400050" indent="-400050" algn="ctr" defTabSz="687388">
              <a:buNone/>
            </a:pPr>
            <a:r>
              <a:rPr lang="en-US" i="1"/>
              <a:t>Planning and Scheduling are essential components in the process!</a:t>
            </a:r>
          </a:p>
        </p:txBody>
      </p:sp>
      <p:sp>
        <p:nvSpPr>
          <p:cNvPr id="16388" name="Text Box 4"/>
          <p:cNvSpPr txBox="1">
            <a:spLocks noChangeArrowheads="1"/>
          </p:cNvSpPr>
          <p:nvPr/>
        </p:nvSpPr>
        <p:spPr bwMode="auto">
          <a:xfrm>
            <a:off x="2209800" y="2286001"/>
            <a:ext cx="7467600" cy="396875"/>
          </a:xfrm>
          <a:prstGeom prst="rect">
            <a:avLst/>
          </a:prstGeom>
          <a:noFill/>
          <a:ln w="9525">
            <a:noFill/>
            <a:miter lim="800000"/>
            <a:headEnd/>
            <a:tailEnd/>
          </a:ln>
          <a:effectLst/>
        </p:spPr>
        <p:txBody>
          <a:bodyPr>
            <a:prstTxWarp prst="textNoShape">
              <a:avLst/>
            </a:prstTxWarp>
            <a:spAutoFit/>
          </a:bodyPr>
          <a:lstStyle/>
          <a:p>
            <a:pPr marL="571500" lvl="1" eaLnBrk="0" hangingPunct="0">
              <a:spcBef>
                <a:spcPct val="50000"/>
              </a:spcBef>
              <a:spcAft>
                <a:spcPct val="50000"/>
              </a:spcAft>
              <a:buClr>
                <a:srgbClr val="273C82"/>
              </a:buClr>
              <a:buSzPct val="100000"/>
              <a:buFont typeface="Wingdings" pitchFamily="-108" charset="2"/>
              <a:buChar char="l"/>
            </a:pPr>
            <a:endParaRPr lang="en-US" sz="20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3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638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638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638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63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6985519" y="1007707"/>
            <a:ext cx="4256314" cy="4519094"/>
          </a:xfrm>
        </p:spPr>
        <p:txBody>
          <a:bodyPr vert="horz" lIns="91440" tIns="45720" rIns="91440" bIns="45720" rtlCol="0" anchor="ctr">
            <a:normAutofit/>
          </a:bodyPr>
          <a:lstStyle/>
          <a:p>
            <a:pPr algn="l" eaLnBrk="0" hangingPunct="0">
              <a:spcAft>
                <a:spcPct val="50000"/>
              </a:spcAft>
              <a:buClr>
                <a:srgbClr val="273C82"/>
              </a:buClr>
              <a:buSzPct val="100000"/>
            </a:pPr>
            <a:r>
              <a:rPr lang="en-US" sz="5400" b="1" dirty="0"/>
              <a:t>Repair</a:t>
            </a:r>
            <a:r>
              <a:rPr lang="en-US" sz="4800" b="1" dirty="0"/>
              <a:t> </a:t>
            </a:r>
            <a:br>
              <a:rPr lang="en-US" sz="4800" b="1" dirty="0"/>
            </a:br>
            <a:br>
              <a:rPr lang="en-US" sz="4800" b="1" dirty="0"/>
            </a:br>
            <a:r>
              <a:rPr lang="en-US" sz="4400" b="1" dirty="0"/>
              <a:t>Versus</a:t>
            </a:r>
            <a:br>
              <a:rPr lang="en-US" sz="4400" b="1" dirty="0"/>
            </a:br>
            <a:br>
              <a:rPr lang="en-US" sz="4400" b="1" dirty="0"/>
            </a:br>
            <a:r>
              <a:rPr lang="en-US" sz="5400" b="1" dirty="0"/>
              <a:t>Maintain</a:t>
            </a:r>
          </a:p>
        </p:txBody>
      </p:sp>
      <p:sp>
        <p:nvSpPr>
          <p:cNvPr id="71" name="Freeform: Shape 70">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tx1">
              <a:lumMod val="75000"/>
              <a:lumOff val="2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Freeform: Shape 72">
            <a:extLst>
              <a:ext uri="{FF2B5EF4-FFF2-40B4-BE49-F238E27FC236}">
                <a16:creationId xmlns:a16="http://schemas.microsoft.com/office/drawing/2014/main" id="{F55FFF17-D3D5-4F58-BA56-54EA901CE0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A picture containing sky&#10;&#10;Description generated with very high confidence">
            <a:extLst>
              <a:ext uri="{FF2B5EF4-FFF2-40B4-BE49-F238E27FC236}">
                <a16:creationId xmlns:a16="http://schemas.microsoft.com/office/drawing/2014/main" id="{E3D88E0F-8433-45D4-81E9-868F110A7D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44214" y="6311900"/>
            <a:ext cx="1428751" cy="409575"/>
          </a:xfrm>
          <a:prstGeom prst="rect">
            <a:avLst/>
          </a:prstGeom>
        </p:spPr>
      </p:pic>
    </p:spTree>
    <p:extLst>
      <p:ext uri="{BB962C8B-B14F-4D97-AF65-F5344CB8AC3E}">
        <p14:creationId xmlns:p14="http://schemas.microsoft.com/office/powerpoint/2010/main" val="935629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2"/>
          <p:cNvSpPr>
            <a:spLocks noGrp="1"/>
          </p:cNvSpPr>
          <p:nvPr>
            <p:ph type="sldNum" sz="quarter" idx="11"/>
          </p:nvPr>
        </p:nvSpPr>
        <p:spPr/>
        <p:txBody>
          <a:bodyPr/>
          <a:lstStyle/>
          <a:p>
            <a:fld id="{2DEF61EA-C3E9-044F-BD4A-1B03C854E9E2}" type="slidenum">
              <a:rPr lang="en-US"/>
              <a:pPr/>
              <a:t>7</a:t>
            </a:fld>
            <a:endParaRPr lang="en-US"/>
          </a:p>
        </p:txBody>
      </p:sp>
      <p:sp>
        <p:nvSpPr>
          <p:cNvPr id="20482" name="Rectangle 2"/>
          <p:cNvSpPr>
            <a:spLocks noChangeArrowheads="1"/>
          </p:cNvSpPr>
          <p:nvPr/>
        </p:nvSpPr>
        <p:spPr bwMode="auto">
          <a:xfrm>
            <a:off x="4252914" y="2476500"/>
            <a:ext cx="3614737" cy="3849688"/>
          </a:xfrm>
          <a:prstGeom prst="rect">
            <a:avLst/>
          </a:prstGeom>
          <a:noFill/>
          <a:ln w="12700">
            <a:noFill/>
            <a:miter lim="800000"/>
            <a:headEnd/>
            <a:tailEnd/>
          </a:ln>
          <a:effectLst/>
        </p:spPr>
        <p:txBody>
          <a:bodyPr wrap="none" lIns="90478" tIns="44444" rIns="90478" bIns="44444">
            <a:prstTxWarp prst="textNoShape">
              <a:avLst/>
            </a:prstTxWarp>
          </a:bodyPr>
          <a:lstStyle/>
          <a:p>
            <a:pPr marL="1085850" lvl="1" indent="-285750" eaLnBrk="0" hangingPunct="0">
              <a:lnSpc>
                <a:spcPct val="91000"/>
              </a:lnSpc>
              <a:spcAft>
                <a:spcPct val="50000"/>
              </a:spcAft>
              <a:buClr>
                <a:srgbClr val="273C82"/>
              </a:buClr>
              <a:buSzPct val="75000"/>
              <a:buFont typeface="Wingdings" pitchFamily="-108" charset="2"/>
              <a:buChar char="n"/>
              <a:tabLst>
                <a:tab pos="342900" algn="r"/>
              </a:tabLst>
            </a:pPr>
            <a:r>
              <a:rPr lang="en-US" sz="2000" b="1">
                <a:latin typeface="CENTERYB" pitchFamily="2" charset="0"/>
              </a:rPr>
              <a:t>Fix</a:t>
            </a:r>
          </a:p>
          <a:p>
            <a:pPr marL="1085850" lvl="1" indent="-285750" eaLnBrk="0" hangingPunct="0">
              <a:lnSpc>
                <a:spcPct val="91000"/>
              </a:lnSpc>
              <a:spcBef>
                <a:spcPct val="61000"/>
              </a:spcBef>
              <a:spcAft>
                <a:spcPct val="50000"/>
              </a:spcAft>
              <a:buClr>
                <a:srgbClr val="273C82"/>
              </a:buClr>
              <a:buSzPct val="75000"/>
              <a:buFont typeface="Wingdings" pitchFamily="-108" charset="2"/>
              <a:buChar char="n"/>
              <a:tabLst>
                <a:tab pos="342900" algn="r"/>
              </a:tabLst>
            </a:pPr>
            <a:r>
              <a:rPr lang="en-US" sz="2000" b="1">
                <a:latin typeface="CENTERYB" pitchFamily="2" charset="0"/>
              </a:rPr>
              <a:t>Restore</a:t>
            </a:r>
          </a:p>
          <a:p>
            <a:pPr marL="1085850" lvl="1" indent="-285750" eaLnBrk="0" hangingPunct="0">
              <a:lnSpc>
                <a:spcPct val="91000"/>
              </a:lnSpc>
              <a:spcBef>
                <a:spcPct val="61000"/>
              </a:spcBef>
              <a:spcAft>
                <a:spcPct val="50000"/>
              </a:spcAft>
              <a:buClr>
                <a:srgbClr val="273C82"/>
              </a:buClr>
              <a:buSzPct val="75000"/>
              <a:buFont typeface="Wingdings" pitchFamily="-108" charset="2"/>
              <a:buChar char="n"/>
              <a:tabLst>
                <a:tab pos="342900" algn="r"/>
              </a:tabLst>
            </a:pPr>
            <a:r>
              <a:rPr lang="en-US" sz="2000" b="1">
                <a:latin typeface="CENTERYB" pitchFamily="2" charset="0"/>
              </a:rPr>
              <a:t>Replace</a:t>
            </a:r>
          </a:p>
          <a:p>
            <a:pPr marL="1085850" lvl="1" indent="-285750" eaLnBrk="0" hangingPunct="0">
              <a:lnSpc>
                <a:spcPct val="91000"/>
              </a:lnSpc>
              <a:spcBef>
                <a:spcPct val="61000"/>
              </a:spcBef>
              <a:spcAft>
                <a:spcPct val="50000"/>
              </a:spcAft>
              <a:buClr>
                <a:srgbClr val="273C82"/>
              </a:buClr>
              <a:buSzPct val="75000"/>
              <a:buFont typeface="Wingdings" pitchFamily="-108" charset="2"/>
              <a:buChar char="n"/>
              <a:tabLst>
                <a:tab pos="342900" algn="r"/>
              </a:tabLst>
            </a:pPr>
            <a:r>
              <a:rPr lang="en-US" sz="2000" b="1">
                <a:latin typeface="CENTERYB" pitchFamily="2" charset="0"/>
              </a:rPr>
              <a:t>Recondition</a:t>
            </a:r>
          </a:p>
          <a:p>
            <a:pPr marL="1085850" lvl="1" indent="-285750" eaLnBrk="0" hangingPunct="0">
              <a:lnSpc>
                <a:spcPct val="91000"/>
              </a:lnSpc>
              <a:spcBef>
                <a:spcPct val="61000"/>
              </a:spcBef>
              <a:spcAft>
                <a:spcPct val="50000"/>
              </a:spcAft>
              <a:buClr>
                <a:srgbClr val="273C82"/>
              </a:buClr>
              <a:buSzPct val="75000"/>
              <a:buFont typeface="Wingdings" pitchFamily="-108" charset="2"/>
              <a:buChar char="n"/>
              <a:tabLst>
                <a:tab pos="342900" algn="r"/>
              </a:tabLst>
            </a:pPr>
            <a:r>
              <a:rPr lang="en-US" sz="2000" b="1">
                <a:latin typeface="CENTERYB" pitchFamily="2" charset="0"/>
              </a:rPr>
              <a:t>Patch</a:t>
            </a:r>
          </a:p>
          <a:p>
            <a:pPr marL="1085850" lvl="1" indent="-285750" eaLnBrk="0" hangingPunct="0">
              <a:lnSpc>
                <a:spcPct val="91000"/>
              </a:lnSpc>
              <a:spcBef>
                <a:spcPct val="61000"/>
              </a:spcBef>
              <a:spcAft>
                <a:spcPct val="50000"/>
              </a:spcAft>
              <a:buClr>
                <a:srgbClr val="273C82"/>
              </a:buClr>
              <a:buSzPct val="75000"/>
              <a:buFont typeface="Wingdings" pitchFamily="-108" charset="2"/>
              <a:buChar char="n"/>
              <a:tabLst>
                <a:tab pos="342900" algn="r"/>
              </a:tabLst>
            </a:pPr>
            <a:r>
              <a:rPr lang="en-US" sz="2000" b="1">
                <a:latin typeface="CENTERYB" pitchFamily="2" charset="0"/>
              </a:rPr>
              <a:t>Rebuild</a:t>
            </a:r>
          </a:p>
          <a:p>
            <a:pPr marL="1085850" lvl="1" indent="-285750" eaLnBrk="0" hangingPunct="0">
              <a:lnSpc>
                <a:spcPct val="91000"/>
              </a:lnSpc>
              <a:spcBef>
                <a:spcPct val="61000"/>
              </a:spcBef>
              <a:spcAft>
                <a:spcPct val="50000"/>
              </a:spcAft>
              <a:buClr>
                <a:srgbClr val="273C82"/>
              </a:buClr>
              <a:buSzPct val="75000"/>
              <a:buFont typeface="Wingdings" pitchFamily="-108" charset="2"/>
              <a:buChar char="n"/>
              <a:tabLst>
                <a:tab pos="342900" algn="r"/>
              </a:tabLst>
            </a:pPr>
            <a:r>
              <a:rPr lang="en-US" sz="2000" b="1">
                <a:latin typeface="CENTERYB" pitchFamily="2" charset="0"/>
              </a:rPr>
              <a:t>Rejuvenate</a:t>
            </a:r>
            <a:endParaRPr lang="en-US" sz="2400" b="1">
              <a:latin typeface="CENTERYB" pitchFamily="2" charset="0"/>
            </a:endParaRPr>
          </a:p>
        </p:txBody>
      </p:sp>
      <p:sp>
        <p:nvSpPr>
          <p:cNvPr id="20483" name="Rectangle 3"/>
          <p:cNvSpPr>
            <a:spLocks noChangeArrowheads="1"/>
          </p:cNvSpPr>
          <p:nvPr/>
        </p:nvSpPr>
        <p:spPr bwMode="auto">
          <a:xfrm>
            <a:off x="1919288" y="1304926"/>
            <a:ext cx="7904162" cy="942975"/>
          </a:xfrm>
          <a:prstGeom prst="rect">
            <a:avLst/>
          </a:prstGeom>
          <a:noFill/>
          <a:ln w="12700">
            <a:noFill/>
            <a:miter lim="800000"/>
            <a:headEnd/>
            <a:tailEnd/>
          </a:ln>
          <a:effectLst/>
        </p:spPr>
        <p:txBody>
          <a:bodyPr lIns="90478" tIns="44444" rIns="90478" bIns="44444" anchor="ctr">
            <a:prstTxWarp prst="textNoShape">
              <a:avLst/>
            </a:prstTxWarp>
            <a:spAutoFit/>
          </a:bodyPr>
          <a:lstStyle/>
          <a:p>
            <a:pPr eaLnBrk="0" hangingPunct="0">
              <a:spcBef>
                <a:spcPct val="30000"/>
              </a:spcBef>
            </a:pPr>
            <a:r>
              <a:rPr lang="en-US" sz="2800" b="1">
                <a:solidFill>
                  <a:srgbClr val="000066"/>
                </a:solidFill>
                <a:latin typeface="CENTERYB" pitchFamily="2" charset="0"/>
              </a:rPr>
              <a:t>To</a:t>
            </a:r>
            <a:r>
              <a:rPr lang="en-US" sz="2800" b="1">
                <a:solidFill>
                  <a:schemeClr val="bg2"/>
                </a:solidFill>
                <a:latin typeface="CENTERYB" pitchFamily="2" charset="0"/>
              </a:rPr>
              <a:t> </a:t>
            </a:r>
            <a:r>
              <a:rPr lang="en-US" sz="2800" b="1">
                <a:solidFill>
                  <a:srgbClr val="800000"/>
                </a:solidFill>
                <a:latin typeface="CENTERYB" pitchFamily="2" charset="0"/>
              </a:rPr>
              <a:t>RESTORE</a:t>
            </a:r>
            <a:r>
              <a:rPr lang="en-US" sz="2800" b="1">
                <a:solidFill>
                  <a:srgbClr val="790015"/>
                </a:solidFill>
                <a:latin typeface="CENTERYB" pitchFamily="2" charset="0"/>
              </a:rPr>
              <a:t> </a:t>
            </a:r>
            <a:r>
              <a:rPr lang="en-US" sz="2800" b="1">
                <a:solidFill>
                  <a:srgbClr val="000066"/>
                </a:solidFill>
                <a:latin typeface="CENTERYB" pitchFamily="2" charset="0"/>
              </a:rPr>
              <a:t>by</a:t>
            </a:r>
            <a:r>
              <a:rPr lang="en-US" sz="2800" b="1">
                <a:solidFill>
                  <a:srgbClr val="790015"/>
                </a:solidFill>
                <a:latin typeface="CENTERYB" pitchFamily="2" charset="0"/>
              </a:rPr>
              <a:t> </a:t>
            </a:r>
            <a:r>
              <a:rPr lang="en-US" sz="2800" b="1">
                <a:solidFill>
                  <a:srgbClr val="800000"/>
                </a:solidFill>
                <a:latin typeface="CENTERYB" pitchFamily="2" charset="0"/>
              </a:rPr>
              <a:t>REPLACING</a:t>
            </a:r>
            <a:r>
              <a:rPr lang="en-US" sz="2800" b="1">
                <a:solidFill>
                  <a:srgbClr val="790015"/>
                </a:solidFill>
                <a:latin typeface="CENTERYB" pitchFamily="2" charset="0"/>
              </a:rPr>
              <a:t> </a:t>
            </a:r>
            <a:r>
              <a:rPr lang="en-US" sz="2800" b="1">
                <a:solidFill>
                  <a:srgbClr val="000066"/>
                </a:solidFill>
                <a:latin typeface="CENTERYB" pitchFamily="2" charset="0"/>
              </a:rPr>
              <a:t>a part or</a:t>
            </a:r>
            <a:br>
              <a:rPr lang="en-US" sz="2800" b="1">
                <a:solidFill>
                  <a:srgbClr val="000066"/>
                </a:solidFill>
                <a:latin typeface="CENTERYB" pitchFamily="2" charset="0"/>
              </a:rPr>
            </a:br>
            <a:r>
              <a:rPr lang="en-US" sz="2800" b="1">
                <a:solidFill>
                  <a:srgbClr val="000066"/>
                </a:solidFill>
                <a:latin typeface="CENTERYB" pitchFamily="2" charset="0"/>
              </a:rPr>
              <a:t>putting together what is torn or broken:</a:t>
            </a:r>
            <a:r>
              <a:rPr lang="en-US" sz="2800" b="1">
                <a:solidFill>
                  <a:srgbClr val="790015"/>
                </a:solidFill>
                <a:latin typeface="CENTERYB" pitchFamily="2" charset="0"/>
              </a:rPr>
              <a:t> </a:t>
            </a:r>
            <a:r>
              <a:rPr lang="en-US" sz="2800" b="1">
                <a:solidFill>
                  <a:srgbClr val="800000"/>
                </a:solidFill>
                <a:latin typeface="CENTERYB" pitchFamily="2" charset="0"/>
              </a:rPr>
              <a:t>FIX</a:t>
            </a:r>
            <a:endParaRPr lang="en-US" sz="2400" b="1">
              <a:solidFill>
                <a:srgbClr val="790015"/>
              </a:solidFill>
              <a:latin typeface="CENTERYB" pitchFamily="2" charset="0"/>
            </a:endParaRPr>
          </a:p>
        </p:txBody>
      </p:sp>
      <p:sp>
        <p:nvSpPr>
          <p:cNvPr id="20484" name="Rectangle 4"/>
          <p:cNvSpPr>
            <a:spLocks noChangeArrowheads="1"/>
          </p:cNvSpPr>
          <p:nvPr/>
        </p:nvSpPr>
        <p:spPr bwMode="auto">
          <a:xfrm>
            <a:off x="1905000" y="579438"/>
            <a:ext cx="3149600" cy="762000"/>
          </a:xfrm>
          <a:prstGeom prst="rect">
            <a:avLst/>
          </a:prstGeom>
          <a:noFill/>
          <a:ln w="12700">
            <a:noFill/>
            <a:miter lim="800000"/>
            <a:headEnd/>
            <a:tailEnd/>
          </a:ln>
          <a:effectLst/>
        </p:spPr>
        <p:txBody>
          <a:bodyPr lIns="90478" tIns="44444" rIns="90478" bIns="44444" anchor="ctr">
            <a:prstTxWarp prst="textNoShape">
              <a:avLst/>
            </a:prstTxWarp>
          </a:bodyPr>
          <a:lstStyle/>
          <a:p>
            <a:pPr eaLnBrk="0" hangingPunct="0">
              <a:lnSpc>
                <a:spcPct val="85000"/>
              </a:lnSpc>
            </a:pPr>
            <a:r>
              <a:rPr lang="en-US" sz="3600" b="1"/>
              <a:t>REPAIR</a:t>
            </a:r>
          </a:p>
        </p:txBody>
      </p:sp>
      <p:graphicFrame>
        <p:nvGraphicFramePr>
          <p:cNvPr id="20485" name="Object 5"/>
          <p:cNvGraphicFramePr>
            <a:graphicFrameLocks noChangeAspect="1"/>
          </p:cNvGraphicFramePr>
          <p:nvPr/>
        </p:nvGraphicFramePr>
        <p:xfrm>
          <a:off x="2289175" y="2771775"/>
          <a:ext cx="1265238" cy="1144588"/>
        </p:xfrm>
        <a:graphic>
          <a:graphicData uri="http://schemas.openxmlformats.org/presentationml/2006/ole">
            <mc:AlternateContent xmlns:mc="http://schemas.openxmlformats.org/markup-compatibility/2006">
              <mc:Choice xmlns:v="urn:schemas-microsoft-com:vml" Requires="v">
                <p:oleObj spid="_x0000_s1029" name="Clip" r:id="rId4" imgW="833760" imgH="753840" progId="">
                  <p:embed/>
                </p:oleObj>
              </mc:Choice>
              <mc:Fallback>
                <p:oleObj name="Clip" r:id="rId4" imgW="833760" imgH="753840" progId="">
                  <p:embed/>
                  <p:pic>
                    <p:nvPicPr>
                      <p:cNvPr id="20485" name="Object 5"/>
                      <p:cNvPicPr>
                        <a:picLocks noChangeAspect="1" noChangeArrowheads="1"/>
                      </p:cNvPicPr>
                      <p:nvPr/>
                    </p:nvPicPr>
                    <p:blipFill>
                      <a:blip r:embed="rId5">
                        <a:lum bright="30000" contrast="-36000"/>
                        <a:extLst>
                          <a:ext uri="{28A0092B-C50C-407E-A947-70E740481C1C}">
                            <a14:useLocalDpi xmlns:a14="http://schemas.microsoft.com/office/drawing/2010/main" val="0"/>
                          </a:ext>
                        </a:extLst>
                      </a:blip>
                      <a:srcRect/>
                      <a:stretch>
                        <a:fillRect/>
                      </a:stretch>
                    </p:blipFill>
                    <p:spPr bwMode="auto">
                      <a:xfrm>
                        <a:off x="2289175" y="2771775"/>
                        <a:ext cx="1265238" cy="1144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486" name="Object 6"/>
          <p:cNvGraphicFramePr>
            <a:graphicFrameLocks noChangeAspect="1"/>
          </p:cNvGraphicFramePr>
          <p:nvPr/>
        </p:nvGraphicFramePr>
        <p:xfrm>
          <a:off x="8275639" y="3798888"/>
          <a:ext cx="1506537" cy="1530350"/>
        </p:xfrm>
        <a:graphic>
          <a:graphicData uri="http://schemas.openxmlformats.org/presentationml/2006/ole">
            <mc:AlternateContent xmlns:mc="http://schemas.openxmlformats.org/markup-compatibility/2006">
              <mc:Choice xmlns:v="urn:schemas-microsoft-com:vml" Requires="v">
                <p:oleObj spid="_x0000_s1030" name="Clip" r:id="rId6" imgW="796320" imgH="807840" progId="">
                  <p:embed/>
                </p:oleObj>
              </mc:Choice>
              <mc:Fallback>
                <p:oleObj name="Clip" r:id="rId6" imgW="796320" imgH="807840" progId="">
                  <p:embed/>
                  <p:pic>
                    <p:nvPicPr>
                      <p:cNvPr id="20486" name="Object 6"/>
                      <p:cNvPicPr>
                        <a:picLocks noChangeAspect="1" noChangeArrowheads="1"/>
                      </p:cNvPicPr>
                      <p:nvPr/>
                    </p:nvPicPr>
                    <p:blipFill>
                      <a:blip r:embed="rId7">
                        <a:lum bright="24000" contrast="-30000"/>
                        <a:extLst>
                          <a:ext uri="{28A0092B-C50C-407E-A947-70E740481C1C}">
                            <a14:useLocalDpi xmlns:a14="http://schemas.microsoft.com/office/drawing/2010/main" val="0"/>
                          </a:ext>
                        </a:extLst>
                      </a:blip>
                      <a:srcRect/>
                      <a:stretch>
                        <a:fillRect/>
                      </a:stretch>
                    </p:blipFill>
                    <p:spPr bwMode="auto">
                      <a:xfrm>
                        <a:off x="8275639" y="3798888"/>
                        <a:ext cx="1506537" cy="1530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487" name="Text Box 7"/>
          <p:cNvSpPr txBox="1">
            <a:spLocks noChangeArrowheads="1"/>
          </p:cNvSpPr>
          <p:nvPr/>
        </p:nvSpPr>
        <p:spPr bwMode="auto">
          <a:xfrm>
            <a:off x="1752600" y="6400800"/>
            <a:ext cx="1905000" cy="274638"/>
          </a:xfrm>
          <a:prstGeom prst="rect">
            <a:avLst/>
          </a:prstGeom>
          <a:noFill/>
          <a:ln w="9525">
            <a:noFill/>
            <a:miter lim="800000"/>
            <a:headEnd/>
            <a:tailEnd/>
          </a:ln>
          <a:effectLst/>
        </p:spPr>
        <p:txBody>
          <a:bodyPr>
            <a:prstTxWarp prst="textNoShape">
              <a:avLst/>
            </a:prstTxWarp>
            <a:spAutoFit/>
          </a:bodyPr>
          <a:lstStyle/>
          <a:p>
            <a:pPr eaLnBrk="0" hangingPunct="0">
              <a:spcBef>
                <a:spcPct val="50000"/>
              </a:spcBef>
              <a:spcAft>
                <a:spcPct val="50000"/>
              </a:spcAft>
              <a:buClr>
                <a:srgbClr val="273C82"/>
              </a:buClr>
              <a:buSzPct val="100000"/>
              <a:buFont typeface="Wingdings" pitchFamily="-108" charset="2"/>
              <a:buNone/>
            </a:pPr>
            <a:r>
              <a:rPr lang="en-US" sz="1200" b="1"/>
              <a:t>John Day, HSBRT</a:t>
            </a:r>
          </a:p>
        </p:txBody>
      </p:sp>
      <p:graphicFrame>
        <p:nvGraphicFramePr>
          <p:cNvPr id="20488" name="Object 8"/>
          <p:cNvGraphicFramePr>
            <a:graphicFrameLocks noChangeAspect="1"/>
          </p:cNvGraphicFramePr>
          <p:nvPr/>
        </p:nvGraphicFramePr>
        <p:xfrm>
          <a:off x="2136776" y="4456113"/>
          <a:ext cx="1668463" cy="1822450"/>
        </p:xfrm>
        <a:graphic>
          <a:graphicData uri="http://schemas.openxmlformats.org/presentationml/2006/ole">
            <mc:AlternateContent xmlns:mc="http://schemas.openxmlformats.org/markup-compatibility/2006">
              <mc:Choice xmlns:v="urn:schemas-microsoft-com:vml" Requires="v">
                <p:oleObj spid="_x0000_s1031" name="Clip" r:id="rId8" imgW="755280" imgH="824400" progId="">
                  <p:embed/>
                </p:oleObj>
              </mc:Choice>
              <mc:Fallback>
                <p:oleObj name="Clip" r:id="rId8" imgW="755280" imgH="824400" progId="">
                  <p:embed/>
                  <p:pic>
                    <p:nvPicPr>
                      <p:cNvPr id="20488" name="Object 8"/>
                      <p:cNvPicPr>
                        <a:picLocks noChangeAspect="1" noChangeArrowheads="1"/>
                      </p:cNvPicPr>
                      <p:nvPr/>
                    </p:nvPicPr>
                    <p:blipFill>
                      <a:blip r:embed="rId9">
                        <a:lum bright="18000" contrast="-42000"/>
                        <a:extLst>
                          <a:ext uri="{28A0092B-C50C-407E-A947-70E740481C1C}">
                            <a14:useLocalDpi xmlns:a14="http://schemas.microsoft.com/office/drawing/2010/main" val="0"/>
                          </a:ext>
                        </a:extLst>
                      </a:blip>
                      <a:srcRect/>
                      <a:stretch>
                        <a:fillRect/>
                      </a:stretch>
                    </p:blipFill>
                    <p:spPr bwMode="auto">
                      <a:xfrm>
                        <a:off x="2136776" y="4456113"/>
                        <a:ext cx="1668463" cy="1822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2"/>
          <p:cNvSpPr>
            <a:spLocks noGrp="1"/>
          </p:cNvSpPr>
          <p:nvPr>
            <p:ph type="sldNum" sz="quarter" idx="11"/>
          </p:nvPr>
        </p:nvSpPr>
        <p:spPr/>
        <p:txBody>
          <a:bodyPr/>
          <a:lstStyle/>
          <a:p>
            <a:fld id="{F8E6CB1A-D49B-D04D-8255-8D40455259B2}" type="slidenum">
              <a:rPr lang="en-US"/>
              <a:pPr/>
              <a:t>8</a:t>
            </a:fld>
            <a:endParaRPr lang="en-US"/>
          </a:p>
        </p:txBody>
      </p:sp>
      <p:sp>
        <p:nvSpPr>
          <p:cNvPr id="22530" name="Rectangle 2"/>
          <p:cNvSpPr>
            <a:spLocks noChangeArrowheads="1"/>
          </p:cNvSpPr>
          <p:nvPr/>
        </p:nvSpPr>
        <p:spPr bwMode="auto">
          <a:xfrm>
            <a:off x="4851401" y="4302126"/>
            <a:ext cx="2092325" cy="1414463"/>
          </a:xfrm>
          <a:prstGeom prst="rect">
            <a:avLst/>
          </a:prstGeom>
          <a:noFill/>
          <a:ln w="12700">
            <a:noFill/>
            <a:miter lim="800000"/>
            <a:headEnd/>
            <a:tailEnd/>
          </a:ln>
          <a:effectLst/>
        </p:spPr>
        <p:txBody>
          <a:bodyPr wrap="none" lIns="90478" tIns="44444" rIns="90478" bIns="44444">
            <a:prstTxWarp prst="textNoShape">
              <a:avLst/>
            </a:prstTxWarp>
          </a:bodyPr>
          <a:lstStyle/>
          <a:p>
            <a:pPr marL="549275" indent="-549275" eaLnBrk="0" hangingPunct="0">
              <a:lnSpc>
                <a:spcPct val="91000"/>
              </a:lnSpc>
              <a:spcAft>
                <a:spcPct val="50000"/>
              </a:spcAft>
              <a:buClr>
                <a:schemeClr val="bg2"/>
              </a:buClr>
              <a:buSzPct val="75000"/>
              <a:buFont typeface="Monotype Sorts" pitchFamily="-108" charset="2"/>
              <a:buChar char="u"/>
              <a:tabLst>
                <a:tab pos="342900" algn="r"/>
              </a:tabLst>
            </a:pPr>
            <a:r>
              <a:rPr lang="en-US" sz="2400" b="1">
                <a:latin typeface="CENTERYB" pitchFamily="2" charset="0"/>
              </a:rPr>
              <a:t>Keep</a:t>
            </a:r>
          </a:p>
          <a:p>
            <a:pPr marL="549275" indent="-549275" eaLnBrk="0" hangingPunct="0">
              <a:lnSpc>
                <a:spcPct val="91000"/>
              </a:lnSpc>
              <a:spcBef>
                <a:spcPct val="61000"/>
              </a:spcBef>
              <a:spcAft>
                <a:spcPct val="50000"/>
              </a:spcAft>
              <a:buClr>
                <a:schemeClr val="bg2"/>
              </a:buClr>
              <a:buSzPct val="75000"/>
              <a:buFont typeface="Monotype Sorts" pitchFamily="-108" charset="2"/>
              <a:buChar char="u"/>
              <a:tabLst>
                <a:tab pos="342900" algn="r"/>
              </a:tabLst>
            </a:pPr>
            <a:r>
              <a:rPr lang="en-US" sz="2400" b="1">
                <a:latin typeface="CENTERYB" pitchFamily="2" charset="0"/>
              </a:rPr>
              <a:t>Preserve</a:t>
            </a:r>
          </a:p>
          <a:p>
            <a:pPr marL="549275" indent="-549275" eaLnBrk="0" hangingPunct="0">
              <a:lnSpc>
                <a:spcPct val="91000"/>
              </a:lnSpc>
              <a:spcBef>
                <a:spcPct val="61000"/>
              </a:spcBef>
              <a:spcAft>
                <a:spcPct val="50000"/>
              </a:spcAft>
              <a:buClr>
                <a:schemeClr val="bg2"/>
              </a:buClr>
              <a:buSzPct val="75000"/>
              <a:buFont typeface="Monotype Sorts" pitchFamily="-108" charset="2"/>
              <a:buChar char="u"/>
              <a:tabLst>
                <a:tab pos="342900" algn="r"/>
              </a:tabLst>
            </a:pPr>
            <a:r>
              <a:rPr lang="en-US" sz="2400" b="1">
                <a:latin typeface="CENTERYB" pitchFamily="2" charset="0"/>
              </a:rPr>
              <a:t>Protect</a:t>
            </a:r>
            <a:endParaRPr lang="en-US" sz="2800" b="1">
              <a:latin typeface="CENTERYB" pitchFamily="2" charset="0"/>
            </a:endParaRPr>
          </a:p>
        </p:txBody>
      </p:sp>
      <p:sp>
        <p:nvSpPr>
          <p:cNvPr id="22531" name="Rectangle 3"/>
          <p:cNvSpPr>
            <a:spLocks noChangeArrowheads="1"/>
          </p:cNvSpPr>
          <p:nvPr/>
        </p:nvSpPr>
        <p:spPr bwMode="auto">
          <a:xfrm>
            <a:off x="1655764" y="703264"/>
            <a:ext cx="3983037" cy="638175"/>
          </a:xfrm>
          <a:prstGeom prst="rect">
            <a:avLst/>
          </a:prstGeom>
          <a:noFill/>
          <a:ln w="12700">
            <a:noFill/>
            <a:miter lim="800000"/>
            <a:headEnd/>
            <a:tailEnd/>
          </a:ln>
          <a:effectLst/>
        </p:spPr>
        <p:txBody>
          <a:bodyPr lIns="90478" tIns="44444" rIns="90478" bIns="44444" anchor="ctr">
            <a:prstTxWarp prst="textNoShape">
              <a:avLst/>
            </a:prstTxWarp>
            <a:spAutoFit/>
          </a:bodyPr>
          <a:lstStyle/>
          <a:p>
            <a:pPr algn="ctr" eaLnBrk="0" hangingPunct="0">
              <a:spcBef>
                <a:spcPct val="30000"/>
              </a:spcBef>
            </a:pPr>
            <a:r>
              <a:rPr lang="en-US" sz="3600" b="1">
                <a:effectLst>
                  <a:outerShdw blurRad="38100" dist="38100" dir="2700000" algn="tl">
                    <a:srgbClr val="DDDDDD"/>
                  </a:outerShdw>
                </a:effectLst>
                <a:latin typeface="Grail Light" pitchFamily="34" charset="0"/>
              </a:rPr>
              <a:t>MAINTENANCE</a:t>
            </a:r>
            <a:endParaRPr lang="en-US" sz="3600" b="1">
              <a:effectLst>
                <a:outerShdw blurRad="38100" dist="38100" dir="2700000" algn="tl">
                  <a:srgbClr val="DDDDDD"/>
                </a:outerShdw>
              </a:effectLst>
              <a:latin typeface="CENTERYB" pitchFamily="2" charset="0"/>
            </a:endParaRPr>
          </a:p>
        </p:txBody>
      </p:sp>
      <p:sp>
        <p:nvSpPr>
          <p:cNvPr id="22532" name="Rectangle 4"/>
          <p:cNvSpPr>
            <a:spLocks noChangeArrowheads="1"/>
          </p:cNvSpPr>
          <p:nvPr/>
        </p:nvSpPr>
        <p:spPr bwMode="auto">
          <a:xfrm>
            <a:off x="5064230" y="2449721"/>
            <a:ext cx="1969879" cy="582199"/>
          </a:xfrm>
          <a:prstGeom prst="rect">
            <a:avLst/>
          </a:prstGeom>
          <a:noFill/>
          <a:ln w="12700">
            <a:noFill/>
            <a:miter lim="800000"/>
            <a:headEnd/>
            <a:tailEnd/>
          </a:ln>
          <a:effectLst/>
        </p:spPr>
        <p:txBody>
          <a:bodyPr wrap="none" lIns="90478" tIns="44444" rIns="90478" bIns="44444" anchor="ctr">
            <a:prstTxWarp prst="textNoShape">
              <a:avLst/>
            </a:prstTxWarp>
            <a:spAutoFit/>
          </a:bodyPr>
          <a:lstStyle/>
          <a:p>
            <a:pPr algn="ctr" eaLnBrk="0" hangingPunct="0">
              <a:spcBef>
                <a:spcPct val="30000"/>
              </a:spcBef>
            </a:pPr>
            <a:r>
              <a:rPr lang="en-US" sz="3200" b="1">
                <a:solidFill>
                  <a:srgbClr val="800000"/>
                </a:solidFill>
                <a:effectLst>
                  <a:outerShdw blurRad="38100" dist="38100" dir="2700000" algn="tl">
                    <a:srgbClr val="DDDDDD"/>
                  </a:outerShdw>
                </a:effectLst>
                <a:latin typeface="Grail Light" pitchFamily="34" charset="0"/>
              </a:rPr>
              <a:t>MAINTAIN</a:t>
            </a:r>
            <a:endParaRPr lang="en-US" sz="3600" b="1">
              <a:solidFill>
                <a:srgbClr val="800000"/>
              </a:solidFill>
              <a:effectLst>
                <a:outerShdw blurRad="38100" dist="38100" dir="2700000" algn="tl">
                  <a:srgbClr val="DDDDDD"/>
                </a:outerShdw>
              </a:effectLst>
              <a:latin typeface="CENTERYB" pitchFamily="2" charset="0"/>
            </a:endParaRPr>
          </a:p>
        </p:txBody>
      </p:sp>
      <p:sp>
        <p:nvSpPr>
          <p:cNvPr id="22533" name="Rectangle 5"/>
          <p:cNvSpPr>
            <a:spLocks noChangeArrowheads="1"/>
          </p:cNvSpPr>
          <p:nvPr/>
        </p:nvSpPr>
        <p:spPr bwMode="auto">
          <a:xfrm>
            <a:off x="4069142" y="1831211"/>
            <a:ext cx="3961643" cy="520643"/>
          </a:xfrm>
          <a:prstGeom prst="rect">
            <a:avLst/>
          </a:prstGeom>
          <a:noFill/>
          <a:ln w="12700">
            <a:noFill/>
            <a:miter lim="800000"/>
            <a:headEnd/>
            <a:tailEnd/>
          </a:ln>
          <a:effectLst/>
        </p:spPr>
        <p:txBody>
          <a:bodyPr wrap="none" lIns="90478" tIns="44444" rIns="90478" bIns="44444" anchor="ctr">
            <a:prstTxWarp prst="textNoShape">
              <a:avLst/>
            </a:prstTxWarp>
            <a:spAutoFit/>
          </a:bodyPr>
          <a:lstStyle/>
          <a:p>
            <a:pPr algn="ctr" eaLnBrk="0" hangingPunct="0">
              <a:spcBef>
                <a:spcPct val="30000"/>
              </a:spcBef>
            </a:pPr>
            <a:r>
              <a:rPr lang="en-US" sz="2800" b="1">
                <a:solidFill>
                  <a:srgbClr val="000066"/>
                </a:solidFill>
                <a:latin typeface="CENTERYB" pitchFamily="2" charset="0"/>
              </a:rPr>
              <a:t>The act of</a:t>
            </a:r>
            <a:r>
              <a:rPr lang="en-US" sz="2800" b="1">
                <a:solidFill>
                  <a:schemeClr val="bg2"/>
                </a:solidFill>
                <a:latin typeface="CENTERYB" pitchFamily="2" charset="0"/>
              </a:rPr>
              <a:t> </a:t>
            </a:r>
            <a:r>
              <a:rPr lang="en-US" sz="2800" b="1">
                <a:solidFill>
                  <a:srgbClr val="800000"/>
                </a:solidFill>
                <a:latin typeface="CENTERYB" pitchFamily="2" charset="0"/>
              </a:rPr>
              <a:t>MAINTAINING</a:t>
            </a:r>
            <a:r>
              <a:rPr lang="en-US" sz="2700" b="1">
                <a:solidFill>
                  <a:srgbClr val="800000"/>
                </a:solidFill>
                <a:latin typeface="CENTERYB" pitchFamily="2" charset="0"/>
              </a:rPr>
              <a:t>.</a:t>
            </a:r>
            <a:endParaRPr lang="en-US" sz="2700" b="1">
              <a:solidFill>
                <a:srgbClr val="790015"/>
              </a:solidFill>
              <a:latin typeface="CENTERYB" pitchFamily="2" charset="0"/>
            </a:endParaRPr>
          </a:p>
        </p:txBody>
      </p:sp>
      <p:sp>
        <p:nvSpPr>
          <p:cNvPr id="22534" name="Rectangle 6"/>
          <p:cNvSpPr>
            <a:spLocks noChangeArrowheads="1"/>
          </p:cNvSpPr>
          <p:nvPr/>
        </p:nvSpPr>
        <p:spPr bwMode="auto">
          <a:xfrm>
            <a:off x="3470540" y="3104048"/>
            <a:ext cx="5160432" cy="951530"/>
          </a:xfrm>
          <a:prstGeom prst="rect">
            <a:avLst/>
          </a:prstGeom>
          <a:noFill/>
          <a:ln w="12700">
            <a:noFill/>
            <a:miter lim="800000"/>
            <a:headEnd/>
            <a:tailEnd/>
          </a:ln>
          <a:effectLst/>
        </p:spPr>
        <p:txBody>
          <a:bodyPr wrap="none" lIns="90478" tIns="44444" rIns="90478" bIns="44444" anchor="ctr">
            <a:prstTxWarp prst="textNoShape">
              <a:avLst/>
            </a:prstTxWarp>
            <a:spAutoFit/>
          </a:bodyPr>
          <a:lstStyle/>
          <a:p>
            <a:pPr algn="ctr" eaLnBrk="0" hangingPunct="0">
              <a:spcBef>
                <a:spcPct val="30000"/>
              </a:spcBef>
            </a:pPr>
            <a:r>
              <a:rPr lang="en-US" sz="2800" b="1">
                <a:solidFill>
                  <a:srgbClr val="800000"/>
                </a:solidFill>
                <a:latin typeface="CENTERYB" pitchFamily="2" charset="0"/>
              </a:rPr>
              <a:t>KEEP</a:t>
            </a:r>
            <a:r>
              <a:rPr lang="en-US" sz="2800" b="1">
                <a:solidFill>
                  <a:srgbClr val="0080FF"/>
                </a:solidFill>
                <a:latin typeface="CENTERYB" pitchFamily="2" charset="0"/>
              </a:rPr>
              <a:t> </a:t>
            </a:r>
            <a:r>
              <a:rPr lang="en-US" sz="2800" b="1">
                <a:solidFill>
                  <a:srgbClr val="000066"/>
                </a:solidFill>
                <a:latin typeface="CENTERYB" pitchFamily="2" charset="0"/>
              </a:rPr>
              <a:t>in an existing state.</a:t>
            </a:r>
            <a:br>
              <a:rPr lang="en-US" sz="2800" b="1">
                <a:solidFill>
                  <a:srgbClr val="0080FF"/>
                </a:solidFill>
                <a:latin typeface="CENTERYB" pitchFamily="2" charset="0"/>
              </a:rPr>
            </a:br>
            <a:r>
              <a:rPr lang="en-US" sz="2800" b="1">
                <a:solidFill>
                  <a:srgbClr val="800000"/>
                </a:solidFill>
                <a:latin typeface="CENTERYB" pitchFamily="2" charset="0"/>
              </a:rPr>
              <a:t>PRESERVE</a:t>
            </a:r>
            <a:r>
              <a:rPr lang="en-US" sz="2800" b="1">
                <a:solidFill>
                  <a:srgbClr val="0080FF"/>
                </a:solidFill>
                <a:latin typeface="CENTERYB" pitchFamily="2" charset="0"/>
              </a:rPr>
              <a:t> </a:t>
            </a:r>
            <a:r>
              <a:rPr lang="en-US" sz="2800" b="1">
                <a:solidFill>
                  <a:srgbClr val="000066"/>
                </a:solidFill>
                <a:latin typeface="CENTERYB" pitchFamily="2" charset="0"/>
              </a:rPr>
              <a:t>from failure or decline</a:t>
            </a:r>
            <a:r>
              <a:rPr lang="en-US" sz="2400" b="1">
                <a:solidFill>
                  <a:srgbClr val="000066"/>
                </a:solidFill>
                <a:latin typeface="CENTERYB" pitchFamily="2" charset="0"/>
              </a:rPr>
              <a:t>.</a:t>
            </a:r>
            <a:endParaRPr lang="en-US" sz="2400" b="1">
              <a:solidFill>
                <a:schemeClr val="bg2"/>
              </a:solidFill>
              <a:latin typeface="CENTERYB" pitchFamily="2" charset="0"/>
            </a:endParaRPr>
          </a:p>
        </p:txBody>
      </p:sp>
      <p:sp>
        <p:nvSpPr>
          <p:cNvPr id="22535" name="Rectangle 7"/>
          <p:cNvSpPr>
            <a:spLocks noChangeArrowheads="1"/>
          </p:cNvSpPr>
          <p:nvPr/>
        </p:nvSpPr>
        <p:spPr bwMode="auto">
          <a:xfrm>
            <a:off x="10126664" y="6564314"/>
            <a:ext cx="522287" cy="244475"/>
          </a:xfrm>
          <a:prstGeom prst="rect">
            <a:avLst/>
          </a:prstGeom>
          <a:noFill/>
          <a:ln w="12700">
            <a:noFill/>
            <a:miter lim="800000"/>
            <a:headEnd/>
            <a:tailEnd/>
          </a:ln>
          <a:effectLst/>
        </p:spPr>
        <p:txBody>
          <a:bodyPr wrap="none" anchor="ctr">
            <a:prstTxWarp prst="textNoShape">
              <a:avLst/>
            </a:prstTxWarp>
          </a:bodyPr>
          <a:lstStyle/>
          <a:p>
            <a:endParaRPr lang="en-US"/>
          </a:p>
        </p:txBody>
      </p:sp>
      <p:graphicFrame>
        <p:nvGraphicFramePr>
          <p:cNvPr id="22536" name="Object 8"/>
          <p:cNvGraphicFramePr>
            <a:graphicFrameLocks noChangeAspect="1"/>
          </p:cNvGraphicFramePr>
          <p:nvPr/>
        </p:nvGraphicFramePr>
        <p:xfrm>
          <a:off x="8080376" y="4335464"/>
          <a:ext cx="2111375" cy="2111375"/>
        </p:xfrm>
        <a:graphic>
          <a:graphicData uri="http://schemas.openxmlformats.org/presentationml/2006/ole">
            <mc:AlternateContent xmlns:mc="http://schemas.openxmlformats.org/markup-compatibility/2006">
              <mc:Choice xmlns:v="urn:schemas-microsoft-com:vml" Requires="v">
                <p:oleObj spid="_x0000_s2052" name="Clip" r:id="rId4" imgW="2328120" imgH="2327040" progId="">
                  <p:embed/>
                </p:oleObj>
              </mc:Choice>
              <mc:Fallback>
                <p:oleObj name="Clip" r:id="rId4" imgW="2328120" imgH="2327040" progId="">
                  <p:embed/>
                  <p:pic>
                    <p:nvPicPr>
                      <p:cNvPr id="22536" name="Object 8"/>
                      <p:cNvPicPr>
                        <a:picLocks noChangeAspect="1" noChangeArrowheads="1"/>
                      </p:cNvPicPr>
                      <p:nvPr/>
                    </p:nvPicPr>
                    <p:blipFill>
                      <a:blip r:embed="rId5">
                        <a:lum bright="12000" contrast="-42000"/>
                        <a:extLst>
                          <a:ext uri="{28A0092B-C50C-407E-A947-70E740481C1C}">
                            <a14:useLocalDpi xmlns:a14="http://schemas.microsoft.com/office/drawing/2010/main" val="0"/>
                          </a:ext>
                        </a:extLst>
                      </a:blip>
                      <a:srcRect/>
                      <a:stretch>
                        <a:fillRect/>
                      </a:stretch>
                    </p:blipFill>
                    <p:spPr bwMode="auto">
                      <a:xfrm>
                        <a:off x="8080376" y="4335464"/>
                        <a:ext cx="2111375" cy="2111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537" name="Text Box 9"/>
          <p:cNvSpPr txBox="1">
            <a:spLocks noChangeArrowheads="1"/>
          </p:cNvSpPr>
          <p:nvPr/>
        </p:nvSpPr>
        <p:spPr bwMode="auto">
          <a:xfrm>
            <a:off x="1752600" y="6400800"/>
            <a:ext cx="1905000" cy="274638"/>
          </a:xfrm>
          <a:prstGeom prst="rect">
            <a:avLst/>
          </a:prstGeom>
          <a:noFill/>
          <a:ln w="9525">
            <a:noFill/>
            <a:miter lim="800000"/>
            <a:headEnd/>
            <a:tailEnd/>
          </a:ln>
          <a:effectLst/>
        </p:spPr>
        <p:txBody>
          <a:bodyPr>
            <a:prstTxWarp prst="textNoShape">
              <a:avLst/>
            </a:prstTxWarp>
            <a:spAutoFit/>
          </a:bodyPr>
          <a:lstStyle/>
          <a:p>
            <a:pPr eaLnBrk="0" hangingPunct="0">
              <a:spcBef>
                <a:spcPct val="50000"/>
              </a:spcBef>
              <a:spcAft>
                <a:spcPct val="50000"/>
              </a:spcAft>
              <a:buClr>
                <a:srgbClr val="273C82"/>
              </a:buClr>
              <a:buSzPct val="100000"/>
              <a:buFont typeface="Wingdings" pitchFamily="-108" charset="2"/>
              <a:buNone/>
            </a:pPr>
            <a:r>
              <a:rPr lang="en-US" sz="1200" b="1"/>
              <a:t>John Day, HSBRT</a:t>
            </a:r>
          </a:p>
        </p:txBody>
      </p:sp>
      <p:graphicFrame>
        <p:nvGraphicFramePr>
          <p:cNvPr id="22538" name="Object 10"/>
          <p:cNvGraphicFramePr>
            <a:graphicFrameLocks noChangeAspect="1"/>
          </p:cNvGraphicFramePr>
          <p:nvPr/>
        </p:nvGraphicFramePr>
        <p:xfrm>
          <a:off x="2590800" y="4495801"/>
          <a:ext cx="1555750" cy="1508125"/>
        </p:xfrm>
        <a:graphic>
          <a:graphicData uri="http://schemas.openxmlformats.org/presentationml/2006/ole">
            <mc:AlternateContent xmlns:mc="http://schemas.openxmlformats.org/markup-compatibility/2006">
              <mc:Choice xmlns:v="urn:schemas-microsoft-com:vml" Requires="v">
                <p:oleObj spid="_x0000_s2053" name="Clip" r:id="rId6" imgW="775440" imgH="751320" progId="">
                  <p:embed/>
                </p:oleObj>
              </mc:Choice>
              <mc:Fallback>
                <p:oleObj name="Clip" r:id="rId6" imgW="775440" imgH="751320" progId="">
                  <p:embed/>
                  <p:pic>
                    <p:nvPicPr>
                      <p:cNvPr id="22538" name="Object 10"/>
                      <p:cNvPicPr>
                        <a:picLocks noChangeAspect="1" noChangeArrowheads="1"/>
                      </p:cNvPicPr>
                      <p:nvPr/>
                    </p:nvPicPr>
                    <p:blipFill>
                      <a:blip r:embed="rId7">
                        <a:lum bright="18000" contrast="-30000"/>
                        <a:extLst>
                          <a:ext uri="{28A0092B-C50C-407E-A947-70E740481C1C}">
                            <a14:useLocalDpi xmlns:a14="http://schemas.microsoft.com/office/drawing/2010/main" val="0"/>
                          </a:ext>
                        </a:extLst>
                      </a:blip>
                      <a:srcRect/>
                      <a:stretch>
                        <a:fillRect/>
                      </a:stretch>
                    </p:blipFill>
                    <p:spPr bwMode="auto">
                      <a:xfrm>
                        <a:off x="2590800" y="4495801"/>
                        <a:ext cx="1555750" cy="1508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4CF3DF8A-0FEF-1247-A1F7-B1BBC92BAE62}" type="slidenum">
              <a:rPr lang="en-US"/>
              <a:pPr/>
              <a:t>9</a:t>
            </a:fld>
            <a:endParaRPr lang="en-US"/>
          </a:p>
        </p:txBody>
      </p:sp>
      <p:sp>
        <p:nvSpPr>
          <p:cNvPr id="24578" name="Rectangle 2"/>
          <p:cNvSpPr>
            <a:spLocks noChangeArrowheads="1"/>
          </p:cNvSpPr>
          <p:nvPr/>
        </p:nvSpPr>
        <p:spPr bwMode="auto">
          <a:xfrm>
            <a:off x="10126664" y="6564314"/>
            <a:ext cx="522287" cy="244475"/>
          </a:xfrm>
          <a:prstGeom prst="rect">
            <a:avLst/>
          </a:prstGeom>
          <a:noFill/>
          <a:ln w="12700">
            <a:noFill/>
            <a:miter lim="800000"/>
            <a:headEnd/>
            <a:tailEnd/>
          </a:ln>
          <a:effectLst/>
        </p:spPr>
        <p:txBody>
          <a:bodyPr wrap="none" anchor="ctr">
            <a:prstTxWarp prst="textNoShape">
              <a:avLst/>
            </a:prstTxWarp>
          </a:bodyPr>
          <a:lstStyle/>
          <a:p>
            <a:endParaRPr lang="en-US"/>
          </a:p>
        </p:txBody>
      </p:sp>
      <p:sp>
        <p:nvSpPr>
          <p:cNvPr id="24579" name="Rectangle 3"/>
          <p:cNvSpPr>
            <a:spLocks noGrp="1" noChangeArrowheads="1"/>
          </p:cNvSpPr>
          <p:nvPr>
            <p:ph type="title"/>
          </p:nvPr>
        </p:nvSpPr>
        <p:spPr>
          <a:xfrm>
            <a:off x="1774825" y="485775"/>
            <a:ext cx="7162800" cy="1143000"/>
          </a:xfrm>
        </p:spPr>
        <p:txBody>
          <a:bodyPr/>
          <a:lstStyle/>
          <a:p>
            <a:r>
              <a:rPr lang="en-US" sz="3600"/>
              <a:t>Defect Elimination</a:t>
            </a:r>
          </a:p>
        </p:txBody>
      </p:sp>
      <p:sp>
        <p:nvSpPr>
          <p:cNvPr id="24580" name="Rectangle 4"/>
          <p:cNvSpPr>
            <a:spLocks noGrp="1" noChangeArrowheads="1"/>
          </p:cNvSpPr>
          <p:nvPr>
            <p:ph type="body" idx="1"/>
          </p:nvPr>
        </p:nvSpPr>
        <p:spPr>
          <a:xfrm>
            <a:off x="1774826" y="1416050"/>
            <a:ext cx="8569325" cy="5181600"/>
          </a:xfrm>
        </p:spPr>
        <p:txBody>
          <a:bodyPr/>
          <a:lstStyle/>
          <a:p>
            <a:pPr marL="400050" indent="-400050" defTabSz="687388"/>
            <a:r>
              <a:rPr lang="en-US" sz="2400"/>
              <a:t>Failures are caused by Defects in equipment</a:t>
            </a:r>
          </a:p>
          <a:p>
            <a:pPr marL="400050" indent="-400050" defTabSz="687388"/>
            <a:r>
              <a:rPr lang="en-US" sz="2400"/>
              <a:t>The role of maintenance is the identification and removal of defects</a:t>
            </a:r>
          </a:p>
          <a:p>
            <a:pPr marL="400050" indent="-400050" defTabSz="687388"/>
            <a:r>
              <a:rPr lang="en-US" sz="2400"/>
              <a:t>But Maintenance can also introduce defects into equipment </a:t>
            </a:r>
          </a:p>
          <a:p>
            <a:pPr marL="785813" lvl="1" indent="-271463" defTabSz="687388"/>
            <a:r>
              <a:rPr lang="en-US" sz="2000"/>
              <a:t>A good job plan will help minimize the introduction of defects by maintenance</a:t>
            </a:r>
            <a:endParaRPr lang="en-US" sz="1200"/>
          </a:p>
          <a:p>
            <a:pPr marL="785813" lvl="1" indent="-271463" defTabSz="687388">
              <a:buNone/>
            </a:pPr>
            <a:endParaRPr lang="en-US" sz="1200"/>
          </a:p>
          <a:p>
            <a:pPr marL="400050" indent="-400050" algn="ctr" defTabSz="687388">
              <a:buNone/>
            </a:pPr>
            <a:r>
              <a:rPr lang="en-US" i="1"/>
              <a:t>Identification and elimination of defects by </a:t>
            </a:r>
            <a:r>
              <a:rPr lang="en-US" i="1" u="sng">
                <a:solidFill>
                  <a:srgbClr val="FF0066"/>
                </a:solidFill>
              </a:rPr>
              <a:t>all </a:t>
            </a:r>
            <a:r>
              <a:rPr lang="en-US" i="1"/>
              <a:t>involved in Physical Asset Management (operations, MM, maintenance, and engineering) is essential for </a:t>
            </a:r>
            <a:r>
              <a:rPr lang="en-US" i="1">
                <a:solidFill>
                  <a:srgbClr val="FF0066"/>
                </a:solidFill>
              </a:rPr>
              <a:t>Reliability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8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58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4580">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24580">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2458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3367</Words>
  <Application>Microsoft Office PowerPoint</Application>
  <PresentationFormat>Widescreen</PresentationFormat>
  <Paragraphs>525</Paragraphs>
  <Slides>44</Slides>
  <Notes>44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4" baseType="lpstr">
      <vt:lpstr>Arial</vt:lpstr>
      <vt:lpstr>Calibri</vt:lpstr>
      <vt:lpstr>Calibri Light</vt:lpstr>
      <vt:lpstr>CENTERYB</vt:lpstr>
      <vt:lpstr>Grail Light</vt:lpstr>
      <vt:lpstr>Monotype Sorts</vt:lpstr>
      <vt:lpstr>Times New Roman</vt:lpstr>
      <vt:lpstr>Wingdings</vt:lpstr>
      <vt:lpstr>Office Theme</vt:lpstr>
      <vt:lpstr>Clip</vt:lpstr>
      <vt:lpstr>Maintenance Planning and Scheduling</vt:lpstr>
      <vt:lpstr>Maintenance Planning and Scheduling Agenda</vt:lpstr>
      <vt:lpstr>Acknowledgements</vt:lpstr>
      <vt:lpstr>Overview</vt:lpstr>
      <vt:lpstr>Mission of Maintenance</vt:lpstr>
      <vt:lpstr>Repair   Versus  Maintain</vt:lpstr>
      <vt:lpstr>PowerPoint Presentation</vt:lpstr>
      <vt:lpstr>PowerPoint Presentation</vt:lpstr>
      <vt:lpstr>Defect Elimination</vt:lpstr>
      <vt:lpstr>Reactive  Versus  Proactive Maintenance</vt:lpstr>
      <vt:lpstr>Reactive Maintenance</vt:lpstr>
      <vt:lpstr>PowerPoint Presentation</vt:lpstr>
      <vt:lpstr>Characteristics of Proactive Maintenance</vt:lpstr>
      <vt:lpstr>Proactive Maintenance</vt:lpstr>
      <vt:lpstr>PowerPoint Presentation</vt:lpstr>
      <vt:lpstr>Reactive vs. Proactive – Actual Results</vt:lpstr>
      <vt:lpstr>Maintenance  Planning</vt:lpstr>
      <vt:lpstr>Maintenance Planning</vt:lpstr>
      <vt:lpstr>Why Plan?</vt:lpstr>
      <vt:lpstr>Why Plan?</vt:lpstr>
      <vt:lpstr>Leverage of Planning  </vt:lpstr>
      <vt:lpstr>Leverage of Planning Example</vt:lpstr>
      <vt:lpstr>Benefits Leverage Of Planning </vt:lpstr>
      <vt:lpstr>Planning Principles</vt:lpstr>
      <vt:lpstr>Planning Principles Continued</vt:lpstr>
      <vt:lpstr>Planning Principle 1</vt:lpstr>
      <vt:lpstr>Planning Principle 2</vt:lpstr>
      <vt:lpstr>Planning Principle 3</vt:lpstr>
      <vt:lpstr>Planning Principle 4</vt:lpstr>
      <vt:lpstr>Planning Principle 5</vt:lpstr>
      <vt:lpstr>Planning Principle 6</vt:lpstr>
      <vt:lpstr>Planning Pitfalls</vt:lpstr>
      <vt:lpstr>Planning Pitfalls Continued</vt:lpstr>
      <vt:lpstr>Planning Pitfalls Continued</vt:lpstr>
      <vt:lpstr>What Is The Role Of A Planner?</vt:lpstr>
      <vt:lpstr>Planners Role</vt:lpstr>
      <vt:lpstr>Maintenance  Scheduling</vt:lpstr>
      <vt:lpstr>Scheduling Principles</vt:lpstr>
      <vt:lpstr>Scheduling Principles</vt:lpstr>
      <vt:lpstr>Scheduling Principles</vt:lpstr>
      <vt:lpstr>Scheduling Principles</vt:lpstr>
      <vt:lpstr>Benefits of Scheduling </vt:lpstr>
      <vt:lpstr>Scheduling Principles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Maintenance Planning and Scheduling</dc:title>
  <dc:creator>Steve Sinkoff</dc:creator>
  <cp:lastModifiedBy>Steve Sinkoff</cp:lastModifiedBy>
  <cp:revision>2</cp:revision>
  <dcterms:created xsi:type="dcterms:W3CDTF">2018-08-27T11:39:27Z</dcterms:created>
  <dcterms:modified xsi:type="dcterms:W3CDTF">2018-08-27T11:42:41Z</dcterms:modified>
</cp:coreProperties>
</file>